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A8BB83-F48F-6FA6-470D-B5E9EC8EFE4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8F5AA9B-DC9D-8163-4872-DC9AAF1B49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AB0AC2F-9FB7-29AF-DB60-0DCBA98FA715}"/>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5" name="Alt Bilgi Yer Tutucusu 4">
            <a:extLst>
              <a:ext uri="{FF2B5EF4-FFF2-40B4-BE49-F238E27FC236}">
                <a16:creationId xmlns:a16="http://schemas.microsoft.com/office/drawing/2014/main" id="{1A289A14-2A54-52D1-069B-A371FC84D88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F3C978-68E2-CDFF-F8EC-D236D855B385}"/>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327762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9DACCD-A9C4-A44B-01FD-7776B263D1A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E4B7010-1A7F-87E1-EAFD-43DFF766305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D5A0A94-AD5B-31CC-6967-AC4F3E2A7052}"/>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5" name="Alt Bilgi Yer Tutucusu 4">
            <a:extLst>
              <a:ext uri="{FF2B5EF4-FFF2-40B4-BE49-F238E27FC236}">
                <a16:creationId xmlns:a16="http://schemas.microsoft.com/office/drawing/2014/main" id="{7688B3AE-ED82-1F2D-4148-13F4E16F97F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7155D67-A42A-FCC9-03A0-3CA1A209A5BC}"/>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61164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509124F-F0D2-7ED2-C72D-81F95639BEA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123939B-0E68-D802-E603-B11FD19DBD8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49C348-3E46-4A4E-8CAB-F435AC0E5DB3}"/>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5" name="Alt Bilgi Yer Tutucusu 4">
            <a:extLst>
              <a:ext uri="{FF2B5EF4-FFF2-40B4-BE49-F238E27FC236}">
                <a16:creationId xmlns:a16="http://schemas.microsoft.com/office/drawing/2014/main" id="{E6D7BB67-E04E-4329-E79F-5F3C4D910D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AE7C2E-1D11-CB82-7899-FA2159FB59B6}"/>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795787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25797C-D483-F26C-73DD-57ACDF12EE6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836492D-0B28-D706-9F8F-76A1C7AA7D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A5DB10-C574-747B-5E6E-E9816717247C}"/>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5" name="Alt Bilgi Yer Tutucusu 4">
            <a:extLst>
              <a:ext uri="{FF2B5EF4-FFF2-40B4-BE49-F238E27FC236}">
                <a16:creationId xmlns:a16="http://schemas.microsoft.com/office/drawing/2014/main" id="{374906E8-7C5D-C406-DC97-A1E26C64525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678600F-10EC-6D54-5B7A-D3FEDB16BBE3}"/>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46206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1DD32E-C1F7-BB51-DF40-6632F399A7D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9AF7363-380F-3BFA-D98D-7BC231AD59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729F7D1-AD04-57B1-7648-620F155113CA}"/>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5" name="Alt Bilgi Yer Tutucusu 4">
            <a:extLst>
              <a:ext uri="{FF2B5EF4-FFF2-40B4-BE49-F238E27FC236}">
                <a16:creationId xmlns:a16="http://schemas.microsoft.com/office/drawing/2014/main" id="{45022B63-44B2-E405-EE3E-852BFD2650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9D9C21-3BED-9800-DEC1-A6999ADCCE78}"/>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9637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0AA69C-3353-0D0F-915B-C537AC7C73B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870E930-090E-9F07-E7F7-1C7D79050F2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681E422-8478-1C4E-4DCF-9B2EA92977B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05B4486-92D9-86F0-7EB7-E2F33BD09667}"/>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6" name="Alt Bilgi Yer Tutucusu 5">
            <a:extLst>
              <a:ext uri="{FF2B5EF4-FFF2-40B4-BE49-F238E27FC236}">
                <a16:creationId xmlns:a16="http://schemas.microsoft.com/office/drawing/2014/main" id="{F685C2DE-52D7-76D4-7364-B60865E78AA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3977E0E-9CBA-E9CB-4A1D-305BFFCA553D}"/>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3074230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6E452A-5B6A-86DD-890B-97D2B3F08E4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4E083A4-4BA9-6BFB-3EE4-D9F281F64F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4ABA6C2-5549-9ABB-FCA5-9AF55CEE398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8193FB6-1CA3-33B3-99A1-A1D3EABEF3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9678578-C77C-1CA2-506E-3CF69823A32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FFC0420-5170-3DDB-B4A4-F74F37354C12}"/>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8" name="Alt Bilgi Yer Tutucusu 7">
            <a:extLst>
              <a:ext uri="{FF2B5EF4-FFF2-40B4-BE49-F238E27FC236}">
                <a16:creationId xmlns:a16="http://schemas.microsoft.com/office/drawing/2014/main" id="{B856CB7E-0A6E-1C8B-CBD9-B743F24F73F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6AB0DBE-3F81-E032-3D11-62EB547674E6}"/>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400488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4E6F4-66BB-65C1-8F2E-79239F8C24D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DA4C352-8297-BE80-D05D-2E44A88D025C}"/>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4" name="Alt Bilgi Yer Tutucusu 3">
            <a:extLst>
              <a:ext uri="{FF2B5EF4-FFF2-40B4-BE49-F238E27FC236}">
                <a16:creationId xmlns:a16="http://schemas.microsoft.com/office/drawing/2014/main" id="{968F6B3B-DEC9-77CD-85DF-6C92C819BA7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83917FE-7B64-41E9-DE14-88D80FBE81A2}"/>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309838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1F5F69E-0135-B924-13D1-500B587EDF8F}"/>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3" name="Alt Bilgi Yer Tutucusu 2">
            <a:extLst>
              <a:ext uri="{FF2B5EF4-FFF2-40B4-BE49-F238E27FC236}">
                <a16:creationId xmlns:a16="http://schemas.microsoft.com/office/drawing/2014/main" id="{D447B96D-C2E9-39E3-9616-E2E3A546F6E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7B453CB-1727-223D-05BB-768D414C2FBE}"/>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222078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0D6F16-F440-260E-87B3-B4A7B29D56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C40B0E8-1FE8-275A-4715-C64305A770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A5A2584-65C9-F363-4DA7-AA7919DD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D410014-4DBA-4DBF-EDE4-B1675B27E83A}"/>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6" name="Alt Bilgi Yer Tutucusu 5">
            <a:extLst>
              <a:ext uri="{FF2B5EF4-FFF2-40B4-BE49-F238E27FC236}">
                <a16:creationId xmlns:a16="http://schemas.microsoft.com/office/drawing/2014/main" id="{888F625A-5688-2F46-D425-2BBC18BCC28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D1571A1-69B9-6242-6281-7BB6AB65B75D}"/>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56689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EDEB2D-E023-30DA-7114-CD13BAD9BB3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FBDFBE7-60CB-C8E8-99EB-0EE40C69ED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C16168D-14B1-BA01-139B-76B3F2EC7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FED3F02-AE71-5199-ED27-BFECC051C496}"/>
              </a:ext>
            </a:extLst>
          </p:cNvPr>
          <p:cNvSpPr>
            <a:spLocks noGrp="1"/>
          </p:cNvSpPr>
          <p:nvPr>
            <p:ph type="dt" sz="half" idx="10"/>
          </p:nvPr>
        </p:nvSpPr>
        <p:spPr/>
        <p:txBody>
          <a:bodyPr/>
          <a:lstStyle/>
          <a:p>
            <a:fld id="{3B2A87E8-6354-4CDE-B125-D87EEDBADAFB}" type="datetimeFigureOut">
              <a:rPr lang="tr-TR" smtClean="0"/>
              <a:t>15.10.2024</a:t>
            </a:fld>
            <a:endParaRPr lang="tr-TR"/>
          </a:p>
        </p:txBody>
      </p:sp>
      <p:sp>
        <p:nvSpPr>
          <p:cNvPr id="6" name="Alt Bilgi Yer Tutucusu 5">
            <a:extLst>
              <a:ext uri="{FF2B5EF4-FFF2-40B4-BE49-F238E27FC236}">
                <a16:creationId xmlns:a16="http://schemas.microsoft.com/office/drawing/2014/main" id="{5C55679F-79E3-FAAE-0787-12D0684EE42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E75B78F-0729-FF5D-EDA6-58F3E8ED060D}"/>
              </a:ext>
            </a:extLst>
          </p:cNvPr>
          <p:cNvSpPr>
            <a:spLocks noGrp="1"/>
          </p:cNvSpPr>
          <p:nvPr>
            <p:ph type="sldNum" sz="quarter" idx="12"/>
          </p:nvPr>
        </p:nvSpPr>
        <p:spPr/>
        <p:txBody>
          <a:bodyPr/>
          <a:lstStyle/>
          <a:p>
            <a:fld id="{AFBD9200-1CC6-44DA-89E7-CF797A99476E}" type="slidenum">
              <a:rPr lang="tr-TR" smtClean="0"/>
              <a:t>‹#›</a:t>
            </a:fld>
            <a:endParaRPr lang="tr-TR"/>
          </a:p>
        </p:txBody>
      </p:sp>
    </p:spTree>
    <p:extLst>
      <p:ext uri="{BB962C8B-B14F-4D97-AF65-F5344CB8AC3E}">
        <p14:creationId xmlns:p14="http://schemas.microsoft.com/office/powerpoint/2010/main" val="161006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8BAFE5E-2B5B-D82B-404B-2EDE487C2F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DA83C0-1357-ADE0-8954-9ABBEEC085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CBA637F-5BE0-73CF-9346-F2CE2733E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A87E8-6354-4CDE-B125-D87EEDBADAFB}" type="datetimeFigureOut">
              <a:rPr lang="tr-TR" smtClean="0"/>
              <a:t>15.10.2024</a:t>
            </a:fld>
            <a:endParaRPr lang="tr-TR"/>
          </a:p>
        </p:txBody>
      </p:sp>
      <p:sp>
        <p:nvSpPr>
          <p:cNvPr id="5" name="Alt Bilgi Yer Tutucusu 4">
            <a:extLst>
              <a:ext uri="{FF2B5EF4-FFF2-40B4-BE49-F238E27FC236}">
                <a16:creationId xmlns:a16="http://schemas.microsoft.com/office/drawing/2014/main" id="{78720E83-6798-4A08-1395-E36555E73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877A5A5-22BB-FBD3-0FA5-8AD59C7BB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D9200-1CC6-44DA-89E7-CF797A99476E}" type="slidenum">
              <a:rPr lang="tr-TR" smtClean="0"/>
              <a:t>‹#›</a:t>
            </a:fld>
            <a:endParaRPr lang="tr-TR"/>
          </a:p>
        </p:txBody>
      </p:sp>
    </p:spTree>
    <p:extLst>
      <p:ext uri="{BB962C8B-B14F-4D97-AF65-F5344CB8AC3E}">
        <p14:creationId xmlns:p14="http://schemas.microsoft.com/office/powerpoint/2010/main" val="3496195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EA1F1-84CA-0027-D4EB-E53D148CB631}"/>
              </a:ext>
            </a:extLst>
          </p:cNvPr>
          <p:cNvSpPr>
            <a:spLocks noGrp="1"/>
          </p:cNvSpPr>
          <p:nvPr>
            <p:ph type="ctrTitle"/>
          </p:nvPr>
        </p:nvSpPr>
        <p:spPr/>
        <p:txBody>
          <a:bodyPr/>
          <a:lstStyle/>
          <a:p>
            <a:r>
              <a:rPr lang="tr-TR" dirty="0"/>
              <a:t>Sosyal Medya Pazarlaması</a:t>
            </a:r>
          </a:p>
        </p:txBody>
      </p:sp>
      <p:sp>
        <p:nvSpPr>
          <p:cNvPr id="3" name="Alt Başlık 2">
            <a:extLst>
              <a:ext uri="{FF2B5EF4-FFF2-40B4-BE49-F238E27FC236}">
                <a16:creationId xmlns:a16="http://schemas.microsoft.com/office/drawing/2014/main" id="{31649642-1071-69B5-42E7-C79A05C3C5DC}"/>
              </a:ext>
            </a:extLst>
          </p:cNvPr>
          <p:cNvSpPr>
            <a:spLocks noGrp="1"/>
          </p:cNvSpPr>
          <p:nvPr>
            <p:ph type="subTitle" idx="1"/>
          </p:nvPr>
        </p:nvSpPr>
        <p:spPr/>
        <p:txBody>
          <a:bodyPr/>
          <a:lstStyle/>
          <a:p>
            <a:r>
              <a:rPr lang="tr-TR" dirty="0"/>
              <a:t>3. Hafta</a:t>
            </a:r>
          </a:p>
        </p:txBody>
      </p:sp>
    </p:spTree>
    <p:extLst>
      <p:ext uri="{BB962C8B-B14F-4D97-AF65-F5344CB8AC3E}">
        <p14:creationId xmlns:p14="http://schemas.microsoft.com/office/powerpoint/2010/main" val="3744586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4B418F-DA53-71CF-9E1A-FC55FD957D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7F4AC21-2E87-5795-4B65-083D38C9C584}"/>
              </a:ext>
            </a:extLst>
          </p:cNvPr>
          <p:cNvSpPr>
            <a:spLocks noGrp="1"/>
          </p:cNvSpPr>
          <p:nvPr>
            <p:ph idx="1"/>
          </p:nvPr>
        </p:nvSpPr>
        <p:spPr/>
        <p:txBody>
          <a:bodyPr/>
          <a:lstStyle/>
          <a:p>
            <a:pPr algn="just"/>
            <a:r>
              <a:rPr lang="tr-TR" dirty="0"/>
              <a:t>Sosyal medya müşteri hizmetleri araçları: Bu araçlar, işletmelerin sosyal medyadaki müşteri sorularını ve şikâyetlerini zamanında ve verimli bir şekilde yönetmesine ve yanıtlamasına olanak tanır. Popüler sosyal medya müşteri hizmetleri araçları arasında </a:t>
            </a:r>
            <a:r>
              <a:rPr lang="tr-TR" b="1" dirty="0" err="1"/>
              <a:t>Hootsuite</a:t>
            </a:r>
            <a:r>
              <a:rPr lang="tr-TR" b="1" dirty="0"/>
              <a:t> </a:t>
            </a:r>
            <a:r>
              <a:rPr lang="tr-TR" b="1" dirty="0" err="1"/>
              <a:t>Engage</a:t>
            </a:r>
            <a:r>
              <a:rPr lang="tr-TR" b="1" dirty="0"/>
              <a:t>, </a:t>
            </a:r>
            <a:r>
              <a:rPr lang="tr-TR" b="1" dirty="0" err="1"/>
              <a:t>Zendesk</a:t>
            </a:r>
            <a:r>
              <a:rPr lang="tr-TR" b="1" dirty="0"/>
              <a:t> ve </a:t>
            </a:r>
            <a:r>
              <a:rPr lang="tr-TR" b="1" dirty="0" err="1"/>
              <a:t>SocialBee</a:t>
            </a:r>
            <a:r>
              <a:rPr lang="tr-TR" dirty="0"/>
              <a:t> yer alır.</a:t>
            </a:r>
          </a:p>
        </p:txBody>
      </p:sp>
    </p:spTree>
    <p:extLst>
      <p:ext uri="{BB962C8B-B14F-4D97-AF65-F5344CB8AC3E}">
        <p14:creationId xmlns:p14="http://schemas.microsoft.com/office/powerpoint/2010/main" val="76501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42EC80-8CA4-9766-28C0-A87F7F2292D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AAA7C91-6F89-450B-BB0D-1A771FDEEDB7}"/>
              </a:ext>
            </a:extLst>
          </p:cNvPr>
          <p:cNvSpPr>
            <a:spLocks noGrp="1"/>
          </p:cNvSpPr>
          <p:nvPr>
            <p:ph idx="1"/>
          </p:nvPr>
        </p:nvSpPr>
        <p:spPr/>
        <p:txBody>
          <a:bodyPr/>
          <a:lstStyle/>
          <a:p>
            <a:pPr algn="just"/>
            <a:r>
              <a:rPr lang="tr-TR" dirty="0"/>
              <a:t>Sosyal medya </a:t>
            </a:r>
            <a:r>
              <a:rPr lang="tr-TR" dirty="0" err="1"/>
              <a:t>influencer</a:t>
            </a:r>
            <a:r>
              <a:rPr lang="tr-TR" dirty="0"/>
              <a:t> pazarlama araçları: Bu araçlar, işletmelerin ürünlerini veya hizmetlerini daha geniş bir kitleye tanıtmalarına yardımcı olabilecek sosyal medya fenomenlerini belirlemelerine ve onlarla iş birliği yapmalarına yardımcı olur. Popüler sosyal medya </a:t>
            </a:r>
            <a:r>
              <a:rPr lang="tr-TR" dirty="0" err="1"/>
              <a:t>influencer</a:t>
            </a:r>
            <a:r>
              <a:rPr lang="tr-TR" dirty="0"/>
              <a:t> pazarlama araçları arasında </a:t>
            </a:r>
            <a:r>
              <a:rPr lang="tr-TR" b="1" dirty="0" err="1"/>
              <a:t>AspirelQ</a:t>
            </a:r>
            <a:r>
              <a:rPr lang="tr-TR" b="1" dirty="0"/>
              <a:t>, HYPR ve </a:t>
            </a:r>
            <a:r>
              <a:rPr lang="tr-TR" b="1" dirty="0" err="1"/>
              <a:t>BrandSnob</a:t>
            </a:r>
            <a:r>
              <a:rPr lang="tr-TR" b="1" dirty="0"/>
              <a:t> </a:t>
            </a:r>
            <a:r>
              <a:rPr lang="tr-TR" dirty="0"/>
              <a:t>sayılabilir.</a:t>
            </a:r>
          </a:p>
        </p:txBody>
      </p:sp>
    </p:spTree>
    <p:extLst>
      <p:ext uri="{BB962C8B-B14F-4D97-AF65-F5344CB8AC3E}">
        <p14:creationId xmlns:p14="http://schemas.microsoft.com/office/powerpoint/2010/main" val="340148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0C7627-A18E-2307-4834-C863FA6FF80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ED2AEBA-E8D4-88BE-2D9C-B82F5F88CCAA}"/>
              </a:ext>
            </a:extLst>
          </p:cNvPr>
          <p:cNvSpPr>
            <a:spLocks noGrp="1"/>
          </p:cNvSpPr>
          <p:nvPr>
            <p:ph idx="1"/>
          </p:nvPr>
        </p:nvSpPr>
        <p:spPr/>
        <p:txBody>
          <a:bodyPr/>
          <a:lstStyle/>
          <a:p>
            <a:pPr algn="just"/>
            <a:r>
              <a:rPr lang="tr-TR" dirty="0"/>
              <a:t>Sosyal medya planlama araçları: Bu araçlar, işletmelerin sosyal medya paylaşımlarını önceden planlamalarına olanak tanıyarak tutarlı bir paylaşım programı yönetmek ve içeriğin en uygun zamanlarda paylaşılmasını sağlamak için yararlı olabilir. Popüler sosyal medya planlama araçları arasında </a:t>
            </a:r>
            <a:r>
              <a:rPr lang="tr-TR" b="1" dirty="0" err="1"/>
              <a:t>Later</a:t>
            </a:r>
            <a:r>
              <a:rPr lang="tr-TR" b="1" dirty="0"/>
              <a:t>, </a:t>
            </a:r>
            <a:r>
              <a:rPr lang="tr-TR" b="1" dirty="0" err="1"/>
              <a:t>Planoly</a:t>
            </a:r>
            <a:r>
              <a:rPr lang="tr-TR" b="1" dirty="0"/>
              <a:t> ve </a:t>
            </a:r>
            <a:r>
              <a:rPr lang="tr-TR" b="1" dirty="0" err="1"/>
              <a:t>Sked</a:t>
            </a:r>
            <a:r>
              <a:rPr lang="tr-TR" b="1" dirty="0"/>
              <a:t> </a:t>
            </a:r>
            <a:r>
              <a:rPr lang="tr-TR" dirty="0"/>
              <a:t>sayılabilir.</a:t>
            </a:r>
          </a:p>
        </p:txBody>
      </p:sp>
    </p:spTree>
    <p:extLst>
      <p:ext uri="{BB962C8B-B14F-4D97-AF65-F5344CB8AC3E}">
        <p14:creationId xmlns:p14="http://schemas.microsoft.com/office/powerpoint/2010/main" val="137037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D7B0AF-C60E-9048-02A8-203A322FD7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323898A-66DE-E1A0-ED2F-D094C40DBFAA}"/>
              </a:ext>
            </a:extLst>
          </p:cNvPr>
          <p:cNvSpPr>
            <a:spLocks noGrp="1"/>
          </p:cNvSpPr>
          <p:nvPr>
            <p:ph idx="1"/>
          </p:nvPr>
        </p:nvSpPr>
        <p:spPr/>
        <p:txBody>
          <a:bodyPr/>
          <a:lstStyle/>
          <a:p>
            <a:r>
              <a:rPr lang="tr-TR" dirty="0"/>
              <a:t>Sosyal medya otomasyon araçları: Bu araçlar, işletmelerin sosyal medyada kullanıcıları takip etme veya gönderileri beğenme ve yorum yapma gibi belirli görevleri otomatikleştirmesine olanak tanır. Otomasyon zamandan tasarruf etmek ve verimliliği artırmak için yararlı bir araç olsa da, işletmelerin bu araçları sorumlu bir şekilde kullanmaları ve bunlara çok fazla güvenmemeleri önemlidir, çünkü aşırı kullanım özgünlük eksikliğine ve kötü bir kullanıcı deneyimine neden olabilir.</a:t>
            </a:r>
          </a:p>
        </p:txBody>
      </p:sp>
    </p:spTree>
    <p:extLst>
      <p:ext uri="{BB962C8B-B14F-4D97-AF65-F5344CB8AC3E}">
        <p14:creationId xmlns:p14="http://schemas.microsoft.com/office/powerpoint/2010/main" val="1704301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8C41FE-4D28-FCFA-2308-60E61C87D62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586B45-5977-4CB5-F1C7-D44144EB8DDF}"/>
              </a:ext>
            </a:extLst>
          </p:cNvPr>
          <p:cNvSpPr>
            <a:spLocks noGrp="1"/>
          </p:cNvSpPr>
          <p:nvPr>
            <p:ph idx="1"/>
          </p:nvPr>
        </p:nvSpPr>
        <p:spPr/>
        <p:txBody>
          <a:bodyPr/>
          <a:lstStyle/>
          <a:p>
            <a:pPr algn="just"/>
            <a:r>
              <a:rPr lang="tr-TR" dirty="0"/>
              <a:t>Sosyal medya dinleme araçları: Bu araçlar, işletmelerin sosyal medya konuşmalarını ve belirli anahtar kelimeler veya konulardan bahsedilmesini izlemelerine ve analiz etmelerine olanak tanır. Bu, müşteri geri bildirimlerini ve içgörülerini toplamanın yanı sıra trendleri ve fırsatları belirlemek için de yararlı olabilir. Popüler sosyal medya dinleme araçları arasında </a:t>
            </a:r>
            <a:r>
              <a:rPr lang="tr-TR" b="1" dirty="0"/>
              <a:t>Brand24, </a:t>
            </a:r>
            <a:r>
              <a:rPr lang="tr-TR" b="1" dirty="0" err="1"/>
              <a:t>Mention</a:t>
            </a:r>
            <a:r>
              <a:rPr lang="tr-TR" b="1" dirty="0"/>
              <a:t> ve </a:t>
            </a:r>
            <a:r>
              <a:rPr lang="tr-TR" b="1" dirty="0" err="1"/>
              <a:t>Hootsuite</a:t>
            </a:r>
            <a:r>
              <a:rPr lang="tr-TR" b="1" dirty="0"/>
              <a:t> </a:t>
            </a:r>
            <a:r>
              <a:rPr lang="tr-TR" b="1" dirty="0" err="1"/>
              <a:t>In-sights</a:t>
            </a:r>
            <a:r>
              <a:rPr lang="tr-TR" b="1" dirty="0"/>
              <a:t> </a:t>
            </a:r>
            <a:r>
              <a:rPr lang="tr-TR" dirty="0"/>
              <a:t>sayılabilir.</a:t>
            </a:r>
          </a:p>
        </p:txBody>
      </p:sp>
    </p:spTree>
    <p:extLst>
      <p:ext uri="{BB962C8B-B14F-4D97-AF65-F5344CB8AC3E}">
        <p14:creationId xmlns:p14="http://schemas.microsoft.com/office/powerpoint/2010/main" val="674075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8748BC-856C-2765-B0B1-80DDCC07163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3215010-C3AA-8E6A-3420-86023FB6CB32}"/>
              </a:ext>
            </a:extLst>
          </p:cNvPr>
          <p:cNvSpPr>
            <a:spLocks noGrp="1"/>
          </p:cNvSpPr>
          <p:nvPr>
            <p:ph idx="1"/>
          </p:nvPr>
        </p:nvSpPr>
        <p:spPr/>
        <p:txBody>
          <a:bodyPr/>
          <a:lstStyle/>
          <a:p>
            <a:pPr algn="just"/>
            <a:r>
              <a:rPr lang="tr-TR" dirty="0"/>
              <a:t>Sosyal medya içerik küratörlüğü araçları: Bu araçlar, işletmelerin sosyal medya hesaplarında diğer kaynaklardan ilgili içerikleri bulup paylaşmasına olanak tanır. Bu, işletmelerin takipçilerine değer sağlamaları ve sektör uzmanlıklarını sergilemeleri için yararlı bir yol olabilir. Popüler sosyal medya içerik düzenleme araçları arasında </a:t>
            </a:r>
            <a:r>
              <a:rPr lang="tr-TR" b="1" dirty="0" err="1"/>
              <a:t>Feedly</a:t>
            </a:r>
            <a:r>
              <a:rPr lang="tr-TR" b="1" dirty="0"/>
              <a:t>, Pocket ve Scoop.it</a:t>
            </a:r>
            <a:r>
              <a:rPr lang="tr-TR" dirty="0"/>
              <a:t> sayılabilir.</a:t>
            </a:r>
          </a:p>
        </p:txBody>
      </p:sp>
    </p:spTree>
    <p:extLst>
      <p:ext uri="{BB962C8B-B14F-4D97-AF65-F5344CB8AC3E}">
        <p14:creationId xmlns:p14="http://schemas.microsoft.com/office/powerpoint/2010/main" val="2284429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11E47C-33E6-4AA1-7D77-C4F14ADE50A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8BD5A5A-8261-3EC4-FD54-992E3AE7CB52}"/>
              </a:ext>
            </a:extLst>
          </p:cNvPr>
          <p:cNvSpPr>
            <a:spLocks noGrp="1"/>
          </p:cNvSpPr>
          <p:nvPr>
            <p:ph idx="1"/>
          </p:nvPr>
        </p:nvSpPr>
        <p:spPr/>
        <p:txBody>
          <a:bodyPr/>
          <a:lstStyle/>
          <a:p>
            <a:pPr algn="just"/>
            <a:r>
              <a:rPr lang="tr-TR" dirty="0"/>
              <a:t>Sosyal medya video düzenleme araçları: Bu araçlar, işletmelerin sosyal medyada kullanmak üzere video içeriklerini düzenlemelerine ve geliştirmelerine olanak tanır. Popüler sosyal medya video düzenleme araçları arasında </a:t>
            </a:r>
            <a:r>
              <a:rPr lang="tr-TR" b="1" dirty="0"/>
              <a:t>Adobe </a:t>
            </a:r>
            <a:r>
              <a:rPr lang="tr-TR" b="1" dirty="0" err="1"/>
              <a:t>Premiere</a:t>
            </a:r>
            <a:r>
              <a:rPr lang="tr-TR" b="1" dirty="0"/>
              <a:t> Pro, Final </a:t>
            </a:r>
            <a:r>
              <a:rPr lang="tr-TR" b="1" dirty="0" err="1"/>
              <a:t>Cut</a:t>
            </a:r>
            <a:r>
              <a:rPr lang="tr-TR" b="1" dirty="0"/>
              <a:t> Pro ve </a:t>
            </a:r>
            <a:r>
              <a:rPr lang="tr-TR" b="1" dirty="0" err="1"/>
              <a:t>Magisto</a:t>
            </a:r>
            <a:r>
              <a:rPr lang="tr-TR" dirty="0"/>
              <a:t> sayılabilir.</a:t>
            </a:r>
          </a:p>
          <a:p>
            <a:pPr algn="just"/>
            <a:endParaRPr lang="tr-TR" dirty="0"/>
          </a:p>
        </p:txBody>
      </p:sp>
    </p:spTree>
    <p:extLst>
      <p:ext uri="{BB962C8B-B14F-4D97-AF65-F5344CB8AC3E}">
        <p14:creationId xmlns:p14="http://schemas.microsoft.com/office/powerpoint/2010/main" val="747453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FFB61B-38B0-C0E5-295A-552F30C3B40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E634D2A-8844-4F5B-1586-6078870B45F9}"/>
              </a:ext>
            </a:extLst>
          </p:cNvPr>
          <p:cNvSpPr>
            <a:spLocks noGrp="1"/>
          </p:cNvSpPr>
          <p:nvPr>
            <p:ph idx="1"/>
          </p:nvPr>
        </p:nvSpPr>
        <p:spPr/>
        <p:txBody>
          <a:bodyPr/>
          <a:lstStyle/>
          <a:p>
            <a:pPr algn="just"/>
            <a:r>
              <a:rPr lang="tr-TR" dirty="0"/>
              <a:t>Sosyal medya </a:t>
            </a:r>
            <a:r>
              <a:rPr lang="tr-TR" dirty="0" err="1"/>
              <a:t>hashtag</a:t>
            </a:r>
            <a:r>
              <a:rPr lang="tr-TR" dirty="0"/>
              <a:t> izleme araçları: Bu araçlar, işletmelerin sosyal medyada belirli </a:t>
            </a:r>
            <a:r>
              <a:rPr lang="tr-TR" dirty="0" err="1"/>
              <a:t>hashtag'lerin</a:t>
            </a:r>
            <a:r>
              <a:rPr lang="tr-TR" dirty="0"/>
              <a:t> kullanımını izlemelerine ve analiz etmelerine olanak tanır. Bu, </a:t>
            </a:r>
            <a:r>
              <a:rPr lang="tr-TR" dirty="0" err="1"/>
              <a:t>hashtag</a:t>
            </a:r>
            <a:r>
              <a:rPr lang="tr-TR" dirty="0"/>
              <a:t> kampanyalarının performansını izlemek ve trendleri ve fırsatları belirlemek için yararlı olabilir. Popüler sosyal medya </a:t>
            </a:r>
            <a:r>
              <a:rPr lang="tr-TR" dirty="0" err="1"/>
              <a:t>hashtag</a:t>
            </a:r>
            <a:r>
              <a:rPr lang="tr-TR" dirty="0"/>
              <a:t> takip araçları arasında </a:t>
            </a:r>
            <a:r>
              <a:rPr lang="tr-TR" b="1" dirty="0"/>
              <a:t>Brand24, </a:t>
            </a:r>
            <a:r>
              <a:rPr lang="tr-TR" b="1" dirty="0" err="1"/>
              <a:t>Mention</a:t>
            </a:r>
            <a:r>
              <a:rPr lang="tr-TR" b="1" dirty="0"/>
              <a:t> ve </a:t>
            </a:r>
            <a:r>
              <a:rPr lang="tr-TR" b="1" dirty="0" err="1"/>
              <a:t>Hashtagify</a:t>
            </a:r>
            <a:r>
              <a:rPr lang="tr-TR" dirty="0"/>
              <a:t> sayılabilir.</a:t>
            </a:r>
          </a:p>
        </p:txBody>
      </p:sp>
    </p:spTree>
    <p:extLst>
      <p:ext uri="{BB962C8B-B14F-4D97-AF65-F5344CB8AC3E}">
        <p14:creationId xmlns:p14="http://schemas.microsoft.com/office/powerpoint/2010/main" val="393393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DD4C7C-9DCC-7044-BB1B-1B9BB51B3E11}"/>
              </a:ext>
            </a:extLst>
          </p:cNvPr>
          <p:cNvSpPr>
            <a:spLocks noGrp="1"/>
          </p:cNvSpPr>
          <p:nvPr>
            <p:ph type="title"/>
          </p:nvPr>
        </p:nvSpPr>
        <p:spPr/>
        <p:txBody>
          <a:bodyPr/>
          <a:lstStyle/>
          <a:p>
            <a:r>
              <a:rPr lang="tr-TR" dirty="0"/>
              <a:t>İşletmeler Neden Sosyal Pazarlaması Yapmalı</a:t>
            </a:r>
          </a:p>
        </p:txBody>
      </p:sp>
      <p:sp>
        <p:nvSpPr>
          <p:cNvPr id="3" name="İçerik Yer Tutucusu 2">
            <a:extLst>
              <a:ext uri="{FF2B5EF4-FFF2-40B4-BE49-F238E27FC236}">
                <a16:creationId xmlns:a16="http://schemas.microsoft.com/office/drawing/2014/main" id="{1F7E31B1-7481-CABA-970F-4FD305BB27A8}"/>
              </a:ext>
            </a:extLst>
          </p:cNvPr>
          <p:cNvSpPr>
            <a:spLocks noGrp="1"/>
          </p:cNvSpPr>
          <p:nvPr>
            <p:ph idx="1"/>
          </p:nvPr>
        </p:nvSpPr>
        <p:spPr/>
        <p:txBody>
          <a:bodyPr>
            <a:normAutofit/>
          </a:bodyPr>
          <a:lstStyle/>
          <a:p>
            <a:pPr lvl="8"/>
            <a:endParaRPr lang="tr-TR" sz="8600" dirty="0"/>
          </a:p>
          <a:p>
            <a:pPr marL="3657600" lvl="8" indent="0">
              <a:buNone/>
            </a:pPr>
            <a:r>
              <a:rPr lang="tr-TR" sz="8600" dirty="0"/>
              <a:t>	?</a:t>
            </a:r>
          </a:p>
        </p:txBody>
      </p:sp>
    </p:spTree>
    <p:extLst>
      <p:ext uri="{BB962C8B-B14F-4D97-AF65-F5344CB8AC3E}">
        <p14:creationId xmlns:p14="http://schemas.microsoft.com/office/powerpoint/2010/main" val="2531273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5DE259-91AF-CE36-3F5C-E8A51BAEB370}"/>
              </a:ext>
            </a:extLst>
          </p:cNvPr>
          <p:cNvSpPr>
            <a:spLocks noGrp="1"/>
          </p:cNvSpPr>
          <p:nvPr>
            <p:ph type="title"/>
          </p:nvPr>
        </p:nvSpPr>
        <p:spPr/>
        <p:txBody>
          <a:bodyPr/>
          <a:lstStyle/>
          <a:p>
            <a:r>
              <a:rPr lang="tr-TR" dirty="0"/>
              <a:t>İşletmeler Neden Sosyal Pazarlaması Yapmalı</a:t>
            </a:r>
          </a:p>
        </p:txBody>
      </p:sp>
      <p:sp>
        <p:nvSpPr>
          <p:cNvPr id="3" name="İçerik Yer Tutucusu 2">
            <a:extLst>
              <a:ext uri="{FF2B5EF4-FFF2-40B4-BE49-F238E27FC236}">
                <a16:creationId xmlns:a16="http://schemas.microsoft.com/office/drawing/2014/main" id="{CDCA12A9-8EC7-5186-2131-1ACEC0B4FC89}"/>
              </a:ext>
            </a:extLst>
          </p:cNvPr>
          <p:cNvSpPr>
            <a:spLocks noGrp="1"/>
          </p:cNvSpPr>
          <p:nvPr>
            <p:ph idx="1"/>
          </p:nvPr>
        </p:nvSpPr>
        <p:spPr/>
        <p:txBody>
          <a:bodyPr>
            <a:normAutofit fontScale="92500" lnSpcReduction="20000"/>
          </a:bodyPr>
          <a:lstStyle/>
          <a:p>
            <a:r>
              <a:rPr lang="tr-TR" dirty="0"/>
              <a:t>Ucuz Maliyetli</a:t>
            </a:r>
          </a:p>
          <a:p>
            <a:r>
              <a:rPr lang="tr-TR" dirty="0"/>
              <a:t>Hedefli Reklamcılık</a:t>
            </a:r>
          </a:p>
          <a:p>
            <a:r>
              <a:rPr lang="tr-TR" dirty="0"/>
              <a:t>Artan Marka Bilinirliği</a:t>
            </a:r>
          </a:p>
          <a:p>
            <a:r>
              <a:rPr lang="tr-TR" dirty="0"/>
              <a:t>Daha İyi Müşteri Etkinliği</a:t>
            </a:r>
          </a:p>
          <a:p>
            <a:r>
              <a:rPr lang="tr-TR" dirty="0"/>
              <a:t>Daha Geniş Erişim</a:t>
            </a:r>
          </a:p>
          <a:p>
            <a:r>
              <a:rPr lang="tr-TR" dirty="0"/>
              <a:t>Gelişmiş Arama Motoru Optimizasyonu</a:t>
            </a:r>
          </a:p>
          <a:p>
            <a:r>
              <a:rPr lang="tr-TR" dirty="0"/>
              <a:t>Rekabet Avantajı</a:t>
            </a:r>
          </a:p>
          <a:p>
            <a:r>
              <a:rPr lang="tr-TR" dirty="0"/>
              <a:t>Gerçek Zamanlı Pazarlama</a:t>
            </a:r>
          </a:p>
          <a:p>
            <a:r>
              <a:rPr lang="tr-TR" dirty="0"/>
              <a:t>Daha Fazla Müşteri Sadakati</a:t>
            </a:r>
          </a:p>
          <a:p>
            <a:r>
              <a:rPr lang="tr-TR" dirty="0"/>
              <a:t>Değerli Verilere Erişim</a:t>
            </a:r>
          </a:p>
        </p:txBody>
      </p:sp>
    </p:spTree>
    <p:extLst>
      <p:ext uri="{BB962C8B-B14F-4D97-AF65-F5344CB8AC3E}">
        <p14:creationId xmlns:p14="http://schemas.microsoft.com/office/powerpoint/2010/main" val="3880663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9D6FA4-E0A7-EB2C-DE18-99D4B98CD04F}"/>
              </a:ext>
            </a:extLst>
          </p:cNvPr>
          <p:cNvSpPr>
            <a:spLocks noGrp="1"/>
          </p:cNvSpPr>
          <p:nvPr>
            <p:ph type="title"/>
          </p:nvPr>
        </p:nvSpPr>
        <p:spPr/>
        <p:txBody>
          <a:bodyPr/>
          <a:lstStyle/>
          <a:p>
            <a:r>
              <a:rPr lang="tr-TR" dirty="0"/>
              <a:t>Sosyal Medya Araçları</a:t>
            </a:r>
          </a:p>
        </p:txBody>
      </p:sp>
      <p:sp>
        <p:nvSpPr>
          <p:cNvPr id="4" name="Metin Yer Tutucusu 3">
            <a:extLst>
              <a:ext uri="{FF2B5EF4-FFF2-40B4-BE49-F238E27FC236}">
                <a16:creationId xmlns:a16="http://schemas.microsoft.com/office/drawing/2014/main" id="{77303F4F-7313-0B60-38DC-91941FDDA61E}"/>
              </a:ext>
            </a:extLst>
          </p:cNvPr>
          <p:cNvSpPr>
            <a:spLocks noGrp="1"/>
          </p:cNvSpPr>
          <p:nvPr>
            <p:ph type="body" idx="1"/>
          </p:nvPr>
        </p:nvSpPr>
        <p:spPr/>
        <p:txBody>
          <a:bodyPr/>
          <a:lstStyle/>
          <a:p>
            <a:endParaRPr lang="tr-TR"/>
          </a:p>
        </p:txBody>
      </p:sp>
    </p:spTree>
    <p:extLst>
      <p:ext uri="{BB962C8B-B14F-4D97-AF65-F5344CB8AC3E}">
        <p14:creationId xmlns:p14="http://schemas.microsoft.com/office/powerpoint/2010/main" val="138665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40116537-F652-8441-1A4F-2229B5F25964}"/>
              </a:ext>
            </a:extLst>
          </p:cNvPr>
          <p:cNvSpPr>
            <a:spLocks noGrp="1"/>
          </p:cNvSpPr>
          <p:nvPr>
            <p:ph type="title"/>
          </p:nvPr>
        </p:nvSpPr>
        <p:spPr/>
        <p:txBody>
          <a:bodyPr/>
          <a:lstStyle/>
          <a:p>
            <a:r>
              <a:rPr lang="tr-TR" dirty="0"/>
              <a:t>Sosyal Medya Araçları</a:t>
            </a:r>
          </a:p>
        </p:txBody>
      </p:sp>
      <p:sp>
        <p:nvSpPr>
          <p:cNvPr id="5" name="İçerik Yer Tutucusu 4">
            <a:extLst>
              <a:ext uri="{FF2B5EF4-FFF2-40B4-BE49-F238E27FC236}">
                <a16:creationId xmlns:a16="http://schemas.microsoft.com/office/drawing/2014/main" id="{6AA55A80-1126-36EF-895D-9E82C9343557}"/>
              </a:ext>
            </a:extLst>
          </p:cNvPr>
          <p:cNvSpPr>
            <a:spLocks noGrp="1"/>
          </p:cNvSpPr>
          <p:nvPr>
            <p:ph idx="1"/>
          </p:nvPr>
        </p:nvSpPr>
        <p:spPr/>
        <p:txBody>
          <a:bodyPr/>
          <a:lstStyle/>
          <a:p>
            <a:pPr algn="just"/>
            <a:r>
              <a:rPr lang="tr-TR" dirty="0"/>
              <a:t>Sosyal Medya yönetim platformları:  Bu araçlar, işletmelerin sosyal medya paylaşımlarını yönetmelerine ve planlamalarına, ayrıca sosyal medya hesaplarının ve kampanyalarının performansını takip etmelerine olanak tanır. Popüler sosyal medya yönetim platformları arasında </a:t>
            </a:r>
            <a:r>
              <a:rPr lang="tr-TR" b="1" dirty="0" err="1"/>
              <a:t>Hootsuite</a:t>
            </a:r>
            <a:r>
              <a:rPr lang="tr-TR" b="1" dirty="0"/>
              <a:t>, </a:t>
            </a:r>
            <a:r>
              <a:rPr lang="tr-TR" b="1" dirty="0" err="1"/>
              <a:t>Buffer</a:t>
            </a:r>
            <a:r>
              <a:rPr lang="tr-TR" b="1" dirty="0"/>
              <a:t> ve </a:t>
            </a:r>
            <a:r>
              <a:rPr lang="tr-TR" b="1" dirty="0" err="1"/>
              <a:t>Sprout</a:t>
            </a:r>
            <a:r>
              <a:rPr lang="tr-TR" b="1" dirty="0"/>
              <a:t> </a:t>
            </a:r>
            <a:r>
              <a:rPr lang="tr-TR" b="1" dirty="0" err="1"/>
              <a:t>Social</a:t>
            </a:r>
            <a:r>
              <a:rPr lang="tr-TR" b="1" dirty="0"/>
              <a:t> </a:t>
            </a:r>
            <a:r>
              <a:rPr lang="tr-TR" dirty="0"/>
              <a:t>yer alır.</a:t>
            </a:r>
          </a:p>
          <a:p>
            <a:pPr algn="just"/>
            <a:endParaRPr lang="tr-TR" dirty="0"/>
          </a:p>
        </p:txBody>
      </p:sp>
    </p:spTree>
    <p:extLst>
      <p:ext uri="{BB962C8B-B14F-4D97-AF65-F5344CB8AC3E}">
        <p14:creationId xmlns:p14="http://schemas.microsoft.com/office/powerpoint/2010/main" val="49554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E21810-6702-F67E-A31A-093D68A1ACC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4EBE4E7-00AB-1652-DECE-F38368B0FA8E}"/>
              </a:ext>
            </a:extLst>
          </p:cNvPr>
          <p:cNvSpPr>
            <a:spLocks noGrp="1"/>
          </p:cNvSpPr>
          <p:nvPr>
            <p:ph idx="1"/>
          </p:nvPr>
        </p:nvSpPr>
        <p:spPr/>
        <p:txBody>
          <a:bodyPr/>
          <a:lstStyle/>
          <a:p>
            <a:r>
              <a:rPr lang="tr-TR" dirty="0"/>
              <a:t>Sosyal medya izleme araçları: Bu araçlar, işletmelerin çevrim içi konuşmaları ve markalarından bahsedenleri izlemelerine ve analiz etmelerine, ayrıca rakiplerini ve sektör eğilimlerini izlemelerine olanak tanır. Popüler sosyal medya izleme araçları arasında </a:t>
            </a:r>
            <a:r>
              <a:rPr lang="tr-TR" b="1" dirty="0" err="1"/>
              <a:t>Hootsuite</a:t>
            </a:r>
            <a:r>
              <a:rPr lang="tr-TR" b="1" dirty="0"/>
              <a:t> </a:t>
            </a:r>
            <a:r>
              <a:rPr lang="tr-TR" b="1" dirty="0" err="1"/>
              <a:t>Insights</a:t>
            </a:r>
            <a:r>
              <a:rPr lang="tr-TR" b="1" dirty="0"/>
              <a:t>, </a:t>
            </a:r>
            <a:r>
              <a:rPr lang="tr-TR" b="1" dirty="0" err="1"/>
              <a:t>Mention</a:t>
            </a:r>
            <a:r>
              <a:rPr lang="tr-TR" b="1" dirty="0"/>
              <a:t> ve </a:t>
            </a:r>
            <a:r>
              <a:rPr lang="tr-TR" b="1" dirty="0" err="1"/>
              <a:t>Brand</a:t>
            </a:r>
            <a:r>
              <a:rPr lang="tr-TR" b="1" dirty="0"/>
              <a:t> 24</a:t>
            </a:r>
            <a:r>
              <a:rPr lang="tr-TR" dirty="0"/>
              <a:t> yer alır.</a:t>
            </a:r>
          </a:p>
        </p:txBody>
      </p:sp>
    </p:spTree>
    <p:extLst>
      <p:ext uri="{BB962C8B-B14F-4D97-AF65-F5344CB8AC3E}">
        <p14:creationId xmlns:p14="http://schemas.microsoft.com/office/powerpoint/2010/main" val="404245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CA884E-2136-85F8-26E7-7BD4822AFF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BB42B3D-EF3E-CD32-6123-7DA54C6E38F9}"/>
              </a:ext>
            </a:extLst>
          </p:cNvPr>
          <p:cNvSpPr>
            <a:spLocks noGrp="1"/>
          </p:cNvSpPr>
          <p:nvPr>
            <p:ph idx="1"/>
          </p:nvPr>
        </p:nvSpPr>
        <p:spPr/>
        <p:txBody>
          <a:bodyPr/>
          <a:lstStyle/>
          <a:p>
            <a:pPr marL="0" indent="0" algn="just">
              <a:buNone/>
            </a:pPr>
            <a:r>
              <a:rPr lang="tr-TR" dirty="0"/>
              <a:t>Sosyal medya reklam araçları: Bu araçlar, işletmelerin belirli demografik özellikleri ve ilgi alanlarını hedefleyerek sosyal medya reklam kampanyaları oluşturmasına ve yönetmesine olanak tanır. Popüler sosyal medya reklam araçları arasında </a:t>
            </a:r>
            <a:r>
              <a:rPr lang="tr-TR" b="1" dirty="0"/>
              <a:t>Facebook Reklamları, Twitter Reklamları ve LinkedIn Reklamları </a:t>
            </a:r>
            <a:r>
              <a:rPr lang="tr-TR" dirty="0"/>
              <a:t>yer alır.</a:t>
            </a:r>
          </a:p>
        </p:txBody>
      </p:sp>
    </p:spTree>
    <p:extLst>
      <p:ext uri="{BB962C8B-B14F-4D97-AF65-F5344CB8AC3E}">
        <p14:creationId xmlns:p14="http://schemas.microsoft.com/office/powerpoint/2010/main" val="295079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E80DFB-CCAC-B0ED-08CC-583EFEBC4A2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5B43CF8-C387-1E25-7A63-077163D2755A}"/>
              </a:ext>
            </a:extLst>
          </p:cNvPr>
          <p:cNvSpPr>
            <a:spLocks noGrp="1"/>
          </p:cNvSpPr>
          <p:nvPr>
            <p:ph idx="1"/>
          </p:nvPr>
        </p:nvSpPr>
        <p:spPr/>
        <p:txBody>
          <a:bodyPr/>
          <a:lstStyle/>
          <a:p>
            <a:pPr algn="just"/>
            <a:r>
              <a:rPr lang="tr-TR" dirty="0"/>
              <a:t>Sosyal medya analiz araçları: Bu araçlar işletmelere sosyal medya hesaplarının ve kampanyalarının performansı hakkında etkileşim, erişim ve dönüşüm oranları gibi metriklerde dâhil olmak üzere ayrıntılı veriler ve içgörüler sağlar. Popüler sosyal medya analiz araçları arasında </a:t>
            </a:r>
            <a:r>
              <a:rPr lang="tr-TR" b="1" dirty="0"/>
              <a:t>Google </a:t>
            </a:r>
            <a:r>
              <a:rPr lang="tr-TR" b="1" dirty="0" err="1"/>
              <a:t>Analytics</a:t>
            </a:r>
            <a:r>
              <a:rPr lang="tr-TR" b="1" dirty="0"/>
              <a:t>, Facebook </a:t>
            </a:r>
            <a:r>
              <a:rPr lang="tr-TR" b="1" dirty="0" err="1"/>
              <a:t>Insights</a:t>
            </a:r>
            <a:r>
              <a:rPr lang="tr-TR" b="1" dirty="0"/>
              <a:t> ve Twitter </a:t>
            </a:r>
            <a:r>
              <a:rPr lang="tr-TR" b="1" dirty="0" err="1"/>
              <a:t>Analytics</a:t>
            </a:r>
            <a:r>
              <a:rPr lang="tr-TR" b="1" dirty="0"/>
              <a:t> </a:t>
            </a:r>
            <a:r>
              <a:rPr lang="tr-TR" dirty="0"/>
              <a:t>yer alır.</a:t>
            </a:r>
          </a:p>
        </p:txBody>
      </p:sp>
    </p:spTree>
    <p:extLst>
      <p:ext uri="{BB962C8B-B14F-4D97-AF65-F5344CB8AC3E}">
        <p14:creationId xmlns:p14="http://schemas.microsoft.com/office/powerpoint/2010/main" val="642535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36FE45-0032-DECF-4A46-3413E3D887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009A910-C5C3-4AFA-C4C9-44F6A51C9025}"/>
              </a:ext>
            </a:extLst>
          </p:cNvPr>
          <p:cNvSpPr>
            <a:spLocks noGrp="1"/>
          </p:cNvSpPr>
          <p:nvPr>
            <p:ph idx="1"/>
          </p:nvPr>
        </p:nvSpPr>
        <p:spPr/>
        <p:txBody>
          <a:bodyPr/>
          <a:lstStyle/>
          <a:p>
            <a:pPr algn="just"/>
            <a:r>
              <a:rPr lang="tr-TR" dirty="0"/>
              <a:t>Sosyal medya içerik oluşturma araçları: Bu araçlar, işletmelerin sosyal medyada kullanmak üzere resim ve video gibi görsel içerikler oluşturmasına ve düzenlemesine olanak tanır. Popüler sosyal medya içerik oluşturma araçları arasında </a:t>
            </a:r>
            <a:r>
              <a:rPr lang="tr-TR" b="1" dirty="0" err="1"/>
              <a:t>Canva</a:t>
            </a:r>
            <a:r>
              <a:rPr lang="tr-TR" b="1" dirty="0"/>
              <a:t>, Adobe Creative Cloud ve </a:t>
            </a:r>
            <a:r>
              <a:rPr lang="tr-TR" b="1" dirty="0" err="1"/>
              <a:t>Piktochart</a:t>
            </a:r>
            <a:r>
              <a:rPr lang="tr-TR" dirty="0"/>
              <a:t> sayılabilir.</a:t>
            </a:r>
          </a:p>
        </p:txBody>
      </p:sp>
    </p:spTree>
    <p:extLst>
      <p:ext uri="{BB962C8B-B14F-4D97-AF65-F5344CB8AC3E}">
        <p14:creationId xmlns:p14="http://schemas.microsoft.com/office/powerpoint/2010/main" val="15599066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682</Words>
  <Application>Microsoft Office PowerPoint</Application>
  <PresentationFormat>Geniş ekran</PresentationFormat>
  <Paragraphs>31</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Sosyal Medya Pazarlaması</vt:lpstr>
      <vt:lpstr>İşletmeler Neden Sosyal Pazarlaması Yapmalı</vt:lpstr>
      <vt:lpstr>İşletmeler Neden Sosyal Pazarlaması Yapmalı</vt:lpstr>
      <vt:lpstr>Sosyal Medya Araçları</vt:lpstr>
      <vt:lpstr>Sosyal Medya Araçları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Semih Açıkgözoğlu</dc:creator>
  <cp:lastModifiedBy>Semih Açıkgözoğlu</cp:lastModifiedBy>
  <cp:revision>2</cp:revision>
  <dcterms:created xsi:type="dcterms:W3CDTF">2024-10-15T07:32:53Z</dcterms:created>
  <dcterms:modified xsi:type="dcterms:W3CDTF">2024-10-15T09:51:55Z</dcterms:modified>
</cp:coreProperties>
</file>