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7408CB5C-EAF1-4511-97E8-2B8897D5B7E5}" type="datetimeFigureOut">
              <a:rPr lang="tr-TR" smtClean="0"/>
              <a:t>1.10.2024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E38E7-9060-43DF-B3E7-C3584C346E3B}" type="slidenum">
              <a:rPr lang="tr-TR" smtClean="0"/>
              <a:t>‹#›</a:t>
            </a:fld>
            <a:endParaRPr lang="tr-TR"/>
          </a:p>
        </p:txBody>
      </p:sp>
    </p:spTree>
    <p:extLst>
      <p:ext uri="{BB962C8B-B14F-4D97-AF65-F5344CB8AC3E}">
        <p14:creationId xmlns:p14="http://schemas.microsoft.com/office/powerpoint/2010/main" val="876963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7408CB5C-EAF1-4511-97E8-2B8897D5B7E5}" type="datetimeFigureOut">
              <a:rPr lang="tr-TR" smtClean="0"/>
              <a:t>1.10.2024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E38E7-9060-43DF-B3E7-C3584C346E3B}" type="slidenum">
              <a:rPr lang="tr-TR" smtClean="0"/>
              <a:t>‹#›</a:t>
            </a:fld>
            <a:endParaRPr lang="tr-TR"/>
          </a:p>
        </p:txBody>
      </p:sp>
    </p:spTree>
    <p:extLst>
      <p:ext uri="{BB962C8B-B14F-4D97-AF65-F5344CB8AC3E}">
        <p14:creationId xmlns:p14="http://schemas.microsoft.com/office/powerpoint/2010/main" val="3891387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7408CB5C-EAF1-4511-97E8-2B8897D5B7E5}" type="datetimeFigureOut">
              <a:rPr lang="tr-TR" smtClean="0"/>
              <a:t>1.10.2024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E38E7-9060-43DF-B3E7-C3584C346E3B}" type="slidenum">
              <a:rPr lang="tr-TR" smtClean="0"/>
              <a:t>‹#›</a:t>
            </a:fld>
            <a:endParaRPr lang="tr-TR"/>
          </a:p>
        </p:txBody>
      </p:sp>
    </p:spTree>
    <p:extLst>
      <p:ext uri="{BB962C8B-B14F-4D97-AF65-F5344CB8AC3E}">
        <p14:creationId xmlns:p14="http://schemas.microsoft.com/office/powerpoint/2010/main" val="1454730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7408CB5C-EAF1-4511-97E8-2B8897D5B7E5}" type="datetimeFigureOut">
              <a:rPr lang="tr-TR" smtClean="0"/>
              <a:t>1.10.2024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E38E7-9060-43DF-B3E7-C3584C346E3B}" type="slidenum">
              <a:rPr lang="tr-TR" smtClean="0"/>
              <a:t>‹#›</a:t>
            </a:fld>
            <a:endParaRPr lang="tr-TR"/>
          </a:p>
        </p:txBody>
      </p:sp>
    </p:spTree>
    <p:extLst>
      <p:ext uri="{BB962C8B-B14F-4D97-AF65-F5344CB8AC3E}">
        <p14:creationId xmlns:p14="http://schemas.microsoft.com/office/powerpoint/2010/main" val="1495881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7408CB5C-EAF1-4511-97E8-2B8897D5B7E5}" type="datetimeFigureOut">
              <a:rPr lang="tr-TR" smtClean="0"/>
              <a:t>1.10.2024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7E38E7-9060-43DF-B3E7-C3584C346E3B}" type="slidenum">
              <a:rPr lang="tr-TR" smtClean="0"/>
              <a:t>‹#›</a:t>
            </a:fld>
            <a:endParaRPr lang="tr-TR"/>
          </a:p>
        </p:txBody>
      </p:sp>
    </p:spTree>
    <p:extLst>
      <p:ext uri="{BB962C8B-B14F-4D97-AF65-F5344CB8AC3E}">
        <p14:creationId xmlns:p14="http://schemas.microsoft.com/office/powerpoint/2010/main" val="3671084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7408CB5C-EAF1-4511-97E8-2B8897D5B7E5}" type="datetimeFigureOut">
              <a:rPr lang="tr-TR" smtClean="0"/>
              <a:t>1.10.2024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E38E7-9060-43DF-B3E7-C3584C346E3B}" type="slidenum">
              <a:rPr lang="tr-TR" smtClean="0"/>
              <a:t>‹#›</a:t>
            </a:fld>
            <a:endParaRPr lang="tr-TR"/>
          </a:p>
        </p:txBody>
      </p:sp>
    </p:spTree>
    <p:extLst>
      <p:ext uri="{BB962C8B-B14F-4D97-AF65-F5344CB8AC3E}">
        <p14:creationId xmlns:p14="http://schemas.microsoft.com/office/powerpoint/2010/main" val="2400902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7408CB5C-EAF1-4511-97E8-2B8897D5B7E5}" type="datetimeFigureOut">
              <a:rPr lang="tr-TR" smtClean="0"/>
              <a:t>1.10.2024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07E38E7-9060-43DF-B3E7-C3584C346E3B}" type="slidenum">
              <a:rPr lang="tr-TR" smtClean="0"/>
              <a:t>‹#›</a:t>
            </a:fld>
            <a:endParaRPr lang="tr-TR"/>
          </a:p>
        </p:txBody>
      </p:sp>
    </p:spTree>
    <p:extLst>
      <p:ext uri="{BB962C8B-B14F-4D97-AF65-F5344CB8AC3E}">
        <p14:creationId xmlns:p14="http://schemas.microsoft.com/office/powerpoint/2010/main" val="1706693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7408CB5C-EAF1-4511-97E8-2B8897D5B7E5}" type="datetimeFigureOut">
              <a:rPr lang="tr-TR" smtClean="0"/>
              <a:t>1.10.2024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07E38E7-9060-43DF-B3E7-C3584C346E3B}" type="slidenum">
              <a:rPr lang="tr-TR" smtClean="0"/>
              <a:t>‹#›</a:t>
            </a:fld>
            <a:endParaRPr lang="tr-TR"/>
          </a:p>
        </p:txBody>
      </p:sp>
    </p:spTree>
    <p:extLst>
      <p:ext uri="{BB962C8B-B14F-4D97-AF65-F5344CB8AC3E}">
        <p14:creationId xmlns:p14="http://schemas.microsoft.com/office/powerpoint/2010/main" val="1213381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408CB5C-EAF1-4511-97E8-2B8897D5B7E5}" type="datetimeFigureOut">
              <a:rPr lang="tr-TR" smtClean="0"/>
              <a:t>1.10.2024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07E38E7-9060-43DF-B3E7-C3584C346E3B}" type="slidenum">
              <a:rPr lang="tr-TR" smtClean="0"/>
              <a:t>‹#›</a:t>
            </a:fld>
            <a:endParaRPr lang="tr-TR"/>
          </a:p>
        </p:txBody>
      </p:sp>
    </p:spTree>
    <p:extLst>
      <p:ext uri="{BB962C8B-B14F-4D97-AF65-F5344CB8AC3E}">
        <p14:creationId xmlns:p14="http://schemas.microsoft.com/office/powerpoint/2010/main" val="3056900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7408CB5C-EAF1-4511-97E8-2B8897D5B7E5}" type="datetimeFigureOut">
              <a:rPr lang="tr-TR" smtClean="0"/>
              <a:t>1.10.2024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E38E7-9060-43DF-B3E7-C3584C346E3B}" type="slidenum">
              <a:rPr lang="tr-TR" smtClean="0"/>
              <a:t>‹#›</a:t>
            </a:fld>
            <a:endParaRPr lang="tr-TR"/>
          </a:p>
        </p:txBody>
      </p:sp>
    </p:spTree>
    <p:extLst>
      <p:ext uri="{BB962C8B-B14F-4D97-AF65-F5344CB8AC3E}">
        <p14:creationId xmlns:p14="http://schemas.microsoft.com/office/powerpoint/2010/main" val="47696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7408CB5C-EAF1-4511-97E8-2B8897D5B7E5}" type="datetimeFigureOut">
              <a:rPr lang="tr-TR" smtClean="0"/>
              <a:t>1.10.2024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7E38E7-9060-43DF-B3E7-C3584C346E3B}" type="slidenum">
              <a:rPr lang="tr-TR" smtClean="0"/>
              <a:t>‹#›</a:t>
            </a:fld>
            <a:endParaRPr lang="tr-TR"/>
          </a:p>
        </p:txBody>
      </p:sp>
    </p:spTree>
    <p:extLst>
      <p:ext uri="{BB962C8B-B14F-4D97-AF65-F5344CB8AC3E}">
        <p14:creationId xmlns:p14="http://schemas.microsoft.com/office/powerpoint/2010/main" val="1426839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08CB5C-EAF1-4511-97E8-2B8897D5B7E5}" type="datetimeFigureOut">
              <a:rPr lang="tr-TR" smtClean="0"/>
              <a:t>1.10.2024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E38E7-9060-43DF-B3E7-C3584C346E3B}" type="slidenum">
              <a:rPr lang="tr-TR" smtClean="0"/>
              <a:t>‹#›</a:t>
            </a:fld>
            <a:endParaRPr lang="tr-TR"/>
          </a:p>
        </p:txBody>
      </p:sp>
    </p:spTree>
    <p:extLst>
      <p:ext uri="{BB962C8B-B14F-4D97-AF65-F5344CB8AC3E}">
        <p14:creationId xmlns:p14="http://schemas.microsoft.com/office/powerpoint/2010/main" val="3992550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İnternet ve </a:t>
            </a:r>
            <a:r>
              <a:rPr lang="tr-TR"/>
              <a:t>Sosyal Medya</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671831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1AE7F3-481D-1D5D-32EA-C574CA8033D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6C74438-D850-E413-2B5A-86B80BE7A795}"/>
              </a:ext>
            </a:extLst>
          </p:cNvPr>
          <p:cNvSpPr>
            <a:spLocks noGrp="1"/>
          </p:cNvSpPr>
          <p:nvPr>
            <p:ph idx="1"/>
          </p:nvPr>
        </p:nvSpPr>
        <p:spPr/>
        <p:txBody>
          <a:bodyPr/>
          <a:lstStyle/>
          <a:p>
            <a:r>
              <a:rPr lang="tr-TR" dirty="0"/>
              <a:t>İlk kez 1954 yılında </a:t>
            </a:r>
            <a:r>
              <a:rPr lang="tr-TR" dirty="0" err="1"/>
              <a:t>Barnes</a:t>
            </a:r>
            <a:r>
              <a:rPr lang="tr-TR" dirty="0"/>
              <a:t> tarafından kullanılan </a:t>
            </a:r>
            <a:r>
              <a:rPr lang="tr-TR" b="1" dirty="0"/>
              <a:t>sosyal ağ </a:t>
            </a:r>
            <a:r>
              <a:rPr lang="tr-TR" dirty="0"/>
              <a:t>kavramı, “bireyin çevresindeki diğer insanlar ile kurduğu ilişkiler” şeklinde tanımlanmıştır. Yapılan araştırmalar, günümüzde interneti kullanan bireylerin vaktini büyük ölçüde sosyal medya platformlarında geçirdiklerini göstermektedir</a:t>
            </a:r>
          </a:p>
        </p:txBody>
      </p:sp>
    </p:spTree>
    <p:extLst>
      <p:ext uri="{BB962C8B-B14F-4D97-AF65-F5344CB8AC3E}">
        <p14:creationId xmlns:p14="http://schemas.microsoft.com/office/powerpoint/2010/main" val="94294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E93147-2C88-6459-C6F3-651D04A394B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096BBBB-BBD6-7094-883C-9689CC9F76C4}"/>
              </a:ext>
            </a:extLst>
          </p:cNvPr>
          <p:cNvSpPr>
            <a:spLocks noGrp="1"/>
          </p:cNvSpPr>
          <p:nvPr>
            <p:ph idx="1"/>
          </p:nvPr>
        </p:nvSpPr>
        <p:spPr/>
        <p:txBody>
          <a:bodyPr/>
          <a:lstStyle/>
          <a:p>
            <a:r>
              <a:rPr lang="tr-TR" b="1" dirty="0"/>
              <a:t>Sosyal medya </a:t>
            </a:r>
            <a:r>
              <a:rPr lang="tr-TR" dirty="0"/>
              <a:t>Web 2.0 teknolojisine dayanan, kullanıcıların kendi içeriklerini oluşturup paylaşmasına imkân sağlayan, sosyal etkileşimi ve iletişimi ön planda tutan, bireylerin günlük yaşamı kolaylaştıran hizmetlere daha kolay biçimde ulaşabilmesine olanak tanıyan ve kullanıcıların zamandan tasarruf etmelerini sağlayan bir mecra olarak görülmektedir</a:t>
            </a:r>
          </a:p>
        </p:txBody>
      </p:sp>
    </p:spTree>
    <p:extLst>
      <p:ext uri="{BB962C8B-B14F-4D97-AF65-F5344CB8AC3E}">
        <p14:creationId xmlns:p14="http://schemas.microsoft.com/office/powerpoint/2010/main" val="3158238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E8281D-A8E8-68FD-9674-0A63DA78217D}"/>
              </a:ext>
            </a:extLst>
          </p:cNvPr>
          <p:cNvSpPr>
            <a:spLocks noGrp="1"/>
          </p:cNvSpPr>
          <p:nvPr>
            <p:ph type="title"/>
          </p:nvPr>
        </p:nvSpPr>
        <p:spPr/>
        <p:txBody>
          <a:bodyPr/>
          <a:lstStyle/>
          <a:p>
            <a:r>
              <a:rPr lang="tr-TR" dirty="0"/>
              <a:t>Amaç ve Özellikleri Bağlamında Sosyal Medya </a:t>
            </a:r>
          </a:p>
        </p:txBody>
      </p:sp>
      <p:sp>
        <p:nvSpPr>
          <p:cNvPr id="3" name="İçerik Yer Tutucusu 2">
            <a:extLst>
              <a:ext uri="{FF2B5EF4-FFF2-40B4-BE49-F238E27FC236}">
                <a16:creationId xmlns:a16="http://schemas.microsoft.com/office/drawing/2014/main" id="{7942F443-882E-0D1C-D97A-50D1B84A9FAC}"/>
              </a:ext>
            </a:extLst>
          </p:cNvPr>
          <p:cNvSpPr>
            <a:spLocks noGrp="1"/>
          </p:cNvSpPr>
          <p:nvPr>
            <p:ph idx="1"/>
          </p:nvPr>
        </p:nvSpPr>
        <p:spPr/>
        <p:txBody>
          <a:bodyPr>
            <a:normAutofit/>
          </a:bodyPr>
          <a:lstStyle/>
          <a:p>
            <a:pPr marL="2286000" lvl="5" indent="0" algn="just">
              <a:buNone/>
            </a:pPr>
            <a:endParaRPr lang="tr-TR" sz="6000" dirty="0"/>
          </a:p>
          <a:p>
            <a:pPr marL="2286000" lvl="5" indent="0" algn="just">
              <a:buNone/>
            </a:pPr>
            <a:endParaRPr lang="tr-TR" sz="6000" dirty="0"/>
          </a:p>
          <a:p>
            <a:pPr marL="2286000" lvl="5" indent="0" algn="just">
              <a:buNone/>
            </a:pPr>
            <a:r>
              <a:rPr lang="tr-TR" sz="6600"/>
              <a:t>Önümüzdeki </a:t>
            </a:r>
            <a:r>
              <a:rPr lang="tr-TR" sz="6600" dirty="0"/>
              <a:t>haftaya</a:t>
            </a:r>
          </a:p>
        </p:txBody>
      </p:sp>
    </p:spTree>
    <p:extLst>
      <p:ext uri="{BB962C8B-B14F-4D97-AF65-F5344CB8AC3E}">
        <p14:creationId xmlns:p14="http://schemas.microsoft.com/office/powerpoint/2010/main" val="950241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İnternet</a:t>
            </a:r>
          </a:p>
        </p:txBody>
      </p:sp>
      <p:sp>
        <p:nvSpPr>
          <p:cNvPr id="3" name="İçerik Yer Tutucusu 2"/>
          <p:cNvSpPr>
            <a:spLocks noGrp="1"/>
          </p:cNvSpPr>
          <p:nvPr>
            <p:ph idx="1"/>
          </p:nvPr>
        </p:nvSpPr>
        <p:spPr/>
        <p:txBody>
          <a:bodyPr/>
          <a:lstStyle/>
          <a:p>
            <a:r>
              <a:rPr lang="tr-TR" dirty="0"/>
              <a:t>İnternet, birbirine bağlı bilgisayarların ve yerel ağların oluşturduğu elektronik bir iletişim ortamını tanımlamaktadır. </a:t>
            </a:r>
          </a:p>
          <a:p>
            <a:r>
              <a:rPr lang="tr-TR" dirty="0"/>
              <a:t>Bugün kullanılan internetin ilk adımları ise 1969 yılında ARPANET ağı ile atılmıştır. Başlangıçta bilim insanlarının birbirleriyle bilgi alışverişinde bulunmasını amaçlayan ve dört ayrı merkezde yer alan ana bilgisayarlar arası bağlantılar ile internetin ilk şeklini ortaya çıkaran ARPANET, kısa süre içerisinde farklı birçok merkezdeki bilgisayarı da kendi ağına bağlamıştır</a:t>
            </a:r>
          </a:p>
        </p:txBody>
      </p:sp>
    </p:spTree>
    <p:extLst>
      <p:ext uri="{BB962C8B-B14F-4D97-AF65-F5344CB8AC3E}">
        <p14:creationId xmlns:p14="http://schemas.microsoft.com/office/powerpoint/2010/main" val="2095133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Türkiye’de İnternet</a:t>
            </a:r>
          </a:p>
        </p:txBody>
      </p:sp>
      <p:sp>
        <p:nvSpPr>
          <p:cNvPr id="3" name="İçerik Yer Tutucusu 2"/>
          <p:cNvSpPr>
            <a:spLocks noGrp="1"/>
          </p:cNvSpPr>
          <p:nvPr>
            <p:ph idx="1"/>
          </p:nvPr>
        </p:nvSpPr>
        <p:spPr/>
        <p:txBody>
          <a:bodyPr/>
          <a:lstStyle/>
          <a:p>
            <a:r>
              <a:rPr lang="tr-TR" dirty="0"/>
              <a:t>1986 yılında kurulan ve akademik bir paylaşım ağı olan Türkiye Üniversiteler ve Araştırma Kurumları Ağı (TÜVAKA), Türkiye’de üniversiteler ile araştırma kurumlarının birbirleriyle olan iletişimine olanak tanımıştır. 1987 yılında ise Orta Doğu Teknik Üniversitesi (ODTÜ) üzerinden ilk geniş alan ağı </a:t>
            </a:r>
            <a:r>
              <a:rPr lang="tr-TR" dirty="0" err="1"/>
              <a:t>Wide</a:t>
            </a:r>
            <a:r>
              <a:rPr lang="tr-TR" dirty="0"/>
              <a:t> </a:t>
            </a:r>
            <a:r>
              <a:rPr lang="tr-TR" dirty="0" err="1"/>
              <a:t>Area</a:t>
            </a:r>
            <a:r>
              <a:rPr lang="tr-TR" dirty="0"/>
              <a:t> Networks (WAN) bağlantısı ile Avrupa ve ABD’deki üniversitelerin bilgisayar ağları olan BITNET-</a:t>
            </a:r>
            <a:r>
              <a:rPr lang="tr-TR" dirty="0" err="1"/>
              <a:t>EARN’e</a:t>
            </a:r>
            <a:r>
              <a:rPr lang="tr-TR" dirty="0"/>
              <a:t> erişim imkânı sağlanmıştır</a:t>
            </a:r>
          </a:p>
        </p:txBody>
      </p:sp>
    </p:spTree>
    <p:extLst>
      <p:ext uri="{BB962C8B-B14F-4D97-AF65-F5344CB8AC3E}">
        <p14:creationId xmlns:p14="http://schemas.microsoft.com/office/powerpoint/2010/main" val="3161094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Türkiye’deki ilk internet bağlantısı, 12 Nisan 1993 tarihinde ODTÜ Bilgi İşlem Daire Başkanlığı’na ait yönlendiriciler ve Posta ve Telgraf Teşkilatı Genel Müdürlüğü’nden (PTT) sağlanan 64 </a:t>
            </a:r>
            <a:r>
              <a:rPr lang="tr-TR" dirty="0" err="1"/>
              <a:t>Kbps</a:t>
            </a:r>
            <a:r>
              <a:rPr lang="tr-TR" dirty="0"/>
              <a:t> kapasiteli kiralık hattın kullanımıyla, ODTÜ ile ABD’deki Ulusal Bilim Vakfı Ağı (</a:t>
            </a:r>
            <a:r>
              <a:rPr lang="tr-TR" dirty="0" err="1"/>
              <a:t>NSFNet</a:t>
            </a:r>
            <a:r>
              <a:rPr lang="tr-TR" dirty="0"/>
              <a:t>) arasında gerçekleştirilmiştir</a:t>
            </a:r>
          </a:p>
        </p:txBody>
      </p:sp>
    </p:spTree>
    <p:extLst>
      <p:ext uri="{BB962C8B-B14F-4D97-AF65-F5344CB8AC3E}">
        <p14:creationId xmlns:p14="http://schemas.microsoft.com/office/powerpoint/2010/main" val="2695965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1.0’dan Web 2.0’a Geçiş</a:t>
            </a:r>
          </a:p>
        </p:txBody>
      </p:sp>
      <p:sp>
        <p:nvSpPr>
          <p:cNvPr id="3" name="İçerik Yer Tutucusu 2"/>
          <p:cNvSpPr>
            <a:spLocks noGrp="1"/>
          </p:cNvSpPr>
          <p:nvPr>
            <p:ph idx="1"/>
          </p:nvPr>
        </p:nvSpPr>
        <p:spPr/>
        <p:txBody>
          <a:bodyPr>
            <a:normAutofit fontScale="92500"/>
          </a:bodyPr>
          <a:lstStyle/>
          <a:p>
            <a:r>
              <a:rPr lang="tr-TR" dirty="0"/>
              <a:t>Kullanıcıların web üzerinde hali hazırda bulunan bir içeriği görüntüleyip bilgiye ulaştığı sistemler için Web 1.0, kullanıcıların web içeriğine katkı sağlamasına ve diğer kullanıcılarla iletişim halinde olmasına olanak tanıyan sistemler için ise Web 2.0 tanımlamaları kullanılmıştır</a:t>
            </a:r>
          </a:p>
          <a:p>
            <a:r>
              <a:rPr lang="tr-TR" dirty="0"/>
              <a:t>Web 1.0: Web kullanıcılarının bu dönemdeki rolü web sayfalarını ziyaret edip kendilerine sunulan içerikleri okumaktan öteye geçememiştir</a:t>
            </a:r>
          </a:p>
          <a:p>
            <a:r>
              <a:rPr lang="tr-TR" dirty="0"/>
              <a:t>Web 2.0: söz konusu yeni teknolojiyle birlikte bireyler arasındaki karşılıklı iletişimin sağlanmış olması ve hemen her web kullanıcısının sınırlı teknik becerilerle web içeriğine katkı sağlayabilmesi olarak açıklanmaktadır</a:t>
            </a:r>
          </a:p>
        </p:txBody>
      </p:sp>
    </p:spTree>
    <p:extLst>
      <p:ext uri="{BB962C8B-B14F-4D97-AF65-F5344CB8AC3E}">
        <p14:creationId xmlns:p14="http://schemas.microsoft.com/office/powerpoint/2010/main" val="1558491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Tercihler, eğilimler ve kullanım amaçları göz önünde bulundurulduğunda günümüzde internetin en önemli özelliğinin kişiler arası iletişime olanak sağlaması olduğu söylenebilmektedir.</a:t>
            </a:r>
          </a:p>
          <a:p>
            <a:r>
              <a:rPr lang="tr-TR" dirty="0"/>
              <a:t>Bireylerin birbirleriyle olan ekonomik ve sosyal bu etkileşimleri küreselleşme kavramının ortaya çıkmasına sebep olmuş, sınırların aşılarak yeni bir kültürün oluşmasına olanak tanımıştır.</a:t>
            </a:r>
          </a:p>
        </p:txBody>
      </p:sp>
    </p:spTree>
    <p:extLst>
      <p:ext uri="{BB962C8B-B14F-4D97-AF65-F5344CB8AC3E}">
        <p14:creationId xmlns:p14="http://schemas.microsoft.com/office/powerpoint/2010/main" val="1063914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Yeni Medya </a:t>
            </a:r>
          </a:p>
        </p:txBody>
      </p:sp>
      <p:sp>
        <p:nvSpPr>
          <p:cNvPr id="3" name="İçerik Yer Tutucusu 2"/>
          <p:cNvSpPr>
            <a:spLocks noGrp="1"/>
          </p:cNvSpPr>
          <p:nvPr>
            <p:ph idx="1"/>
          </p:nvPr>
        </p:nvSpPr>
        <p:spPr/>
        <p:txBody>
          <a:bodyPr/>
          <a:lstStyle/>
          <a:p>
            <a:r>
              <a:rPr lang="tr-TR" dirty="0"/>
              <a:t>Yeni medya gazete, dergi, radyo ve televizyon gibi geleneksel kitle iletişim araçlarının tamamını kendi içerisinde bir araya toplaması ile dikkati çekmektedir. Her bir geleneksel kitle iletişim aracının temsil ettiği metin, ses, fotoğraf ve video görüntülerinin bir araya getirilerek sunulması interneti bir multimedya kanalı diğer adıyla çoklu ortam haline getirmiştir. Temsil edilen yeni iletişim ortamları ise ilk defa 1970’li yıllarda konunun araştırmacıları tarafından yeni medya olarak adlandırılmıştır</a:t>
            </a:r>
          </a:p>
        </p:txBody>
      </p:sp>
    </p:spTree>
    <p:extLst>
      <p:ext uri="{BB962C8B-B14F-4D97-AF65-F5344CB8AC3E}">
        <p14:creationId xmlns:p14="http://schemas.microsoft.com/office/powerpoint/2010/main" val="4124677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Sosyal Medya </a:t>
            </a:r>
          </a:p>
        </p:txBody>
      </p:sp>
      <p:sp>
        <p:nvSpPr>
          <p:cNvPr id="3" name="İçerik Yer Tutucusu 2"/>
          <p:cNvSpPr>
            <a:spLocks noGrp="1"/>
          </p:cNvSpPr>
          <p:nvPr>
            <p:ph idx="1"/>
          </p:nvPr>
        </p:nvSpPr>
        <p:spPr/>
        <p:txBody>
          <a:bodyPr/>
          <a:lstStyle/>
          <a:p>
            <a:r>
              <a:rPr lang="tr-TR" dirty="0"/>
              <a:t>Geleneksel medya, geleneksel kitle iletişim araçları vasıtasıyla gerçekleştirilen ve tek taraflı iletişimi sağlayan bir kavram olarak tanımlanmaktadır. </a:t>
            </a:r>
          </a:p>
          <a:p>
            <a:r>
              <a:rPr lang="tr-TR" dirty="0"/>
              <a:t>Geleneksel medyada, medya içeriğini üreten ve tüketen kesim birbirinden net çizgilerle ayrılmıştır. </a:t>
            </a:r>
          </a:p>
          <a:p>
            <a:r>
              <a:rPr lang="tr-TR" dirty="0"/>
              <a:t>Sosyal medya kavramı ise internetin keşfi ve web 2.0 teknolojisinin gelişimiyle ortaya çıkmış; kullanıcıların kendi içeriklerini oluşturup paylaşmasına imkân sağlayan yeni iletişim ortamı olarak bilinmektedir</a:t>
            </a:r>
          </a:p>
          <a:p>
            <a:r>
              <a:rPr lang="tr-TR" dirty="0"/>
              <a:t>İletişim geleneksel medyada tek taraflı iken, sosyal medyada karşılıklı olarak gerçekleşmektedir </a:t>
            </a:r>
          </a:p>
        </p:txBody>
      </p:sp>
    </p:spTree>
    <p:extLst>
      <p:ext uri="{BB962C8B-B14F-4D97-AF65-F5344CB8AC3E}">
        <p14:creationId xmlns:p14="http://schemas.microsoft.com/office/powerpoint/2010/main" val="2969454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Üretüketici</a:t>
            </a:r>
            <a:r>
              <a:rPr lang="tr-TR" dirty="0"/>
              <a:t> (</a:t>
            </a:r>
            <a:r>
              <a:rPr lang="tr-TR" dirty="0" err="1"/>
              <a:t>Prosumer</a:t>
            </a:r>
            <a:r>
              <a:rPr lang="tr-TR" dirty="0"/>
              <a:t>)</a:t>
            </a:r>
          </a:p>
        </p:txBody>
      </p:sp>
      <p:sp>
        <p:nvSpPr>
          <p:cNvPr id="3" name="İçerik Yer Tutucusu 2"/>
          <p:cNvSpPr>
            <a:spLocks noGrp="1"/>
          </p:cNvSpPr>
          <p:nvPr>
            <p:ph idx="1"/>
          </p:nvPr>
        </p:nvSpPr>
        <p:spPr/>
        <p:txBody>
          <a:bodyPr/>
          <a:lstStyle/>
          <a:p>
            <a:r>
              <a:rPr lang="tr-TR"/>
              <a:t>Poducer</a:t>
            </a:r>
            <a:r>
              <a:rPr lang="tr-TR" dirty="0"/>
              <a:t> (üretici) ve </a:t>
            </a:r>
            <a:r>
              <a:rPr lang="tr-TR" dirty="0" err="1"/>
              <a:t>consumer</a:t>
            </a:r>
            <a:r>
              <a:rPr lang="tr-TR" dirty="0"/>
              <a:t> (tüketici/müşteri) kavramlarının birleşmesinden oluşan </a:t>
            </a:r>
            <a:r>
              <a:rPr lang="tr-TR" dirty="0" err="1"/>
              <a:t>prosumer</a:t>
            </a:r>
            <a:r>
              <a:rPr lang="tr-TR" dirty="0"/>
              <a:t> kavramı, ilk kez 1980 yılında A. </a:t>
            </a:r>
            <a:r>
              <a:rPr lang="tr-TR" dirty="0" err="1"/>
              <a:t>Toffler</a:t>
            </a:r>
            <a:r>
              <a:rPr lang="tr-TR" dirty="0"/>
              <a:t> tarafından kullanılmış ve </a:t>
            </a:r>
            <a:r>
              <a:rPr lang="tr-TR" dirty="0" err="1"/>
              <a:t>Türkçe’ye</a:t>
            </a:r>
            <a:r>
              <a:rPr lang="tr-TR" dirty="0"/>
              <a:t> </a:t>
            </a:r>
            <a:r>
              <a:rPr lang="tr-TR" dirty="0" err="1"/>
              <a:t>üretüketici</a:t>
            </a:r>
            <a:r>
              <a:rPr lang="tr-TR" dirty="0"/>
              <a:t> olarak geçmiştir. Kavram, sosyal medyada içerikleri üreten ve tüketenlerin aynı kişiler olduğuna vurgu yapmaktadır</a:t>
            </a:r>
          </a:p>
        </p:txBody>
      </p:sp>
    </p:spTree>
    <p:extLst>
      <p:ext uri="{BB962C8B-B14F-4D97-AF65-F5344CB8AC3E}">
        <p14:creationId xmlns:p14="http://schemas.microsoft.com/office/powerpoint/2010/main" val="45846115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600</Words>
  <Application>Microsoft Office PowerPoint</Application>
  <PresentationFormat>Geniş ekran</PresentationFormat>
  <Paragraphs>28</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İnternet ve Sosyal Medya</vt:lpstr>
      <vt:lpstr>İnternet</vt:lpstr>
      <vt:lpstr>Türkiye’de İnternet</vt:lpstr>
      <vt:lpstr>PowerPoint Sunusu</vt:lpstr>
      <vt:lpstr>Web 1.0’dan Web 2.0’a Geçiş</vt:lpstr>
      <vt:lpstr>PowerPoint Sunusu</vt:lpstr>
      <vt:lpstr>Yeni Medya </vt:lpstr>
      <vt:lpstr>Sosyal Medya </vt:lpstr>
      <vt:lpstr>Üretüketici (Prosumer)</vt:lpstr>
      <vt:lpstr>PowerPoint Sunusu</vt:lpstr>
      <vt:lpstr>PowerPoint Sunusu</vt:lpstr>
      <vt:lpstr>Amaç ve Özellikleri Bağlamında Sosyal Medya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SevalPC</dc:creator>
  <cp:lastModifiedBy>Semih Açıkgözoğlu</cp:lastModifiedBy>
  <cp:revision>4</cp:revision>
  <dcterms:created xsi:type="dcterms:W3CDTF">2024-10-01T04:54:09Z</dcterms:created>
  <dcterms:modified xsi:type="dcterms:W3CDTF">2024-10-01T09:11:55Z</dcterms:modified>
</cp:coreProperties>
</file>