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0DCAB-58A1-475A-B7FF-F606E40504D2}" type="datetimeFigureOut">
              <a:rPr lang="tr-TR" smtClean="0"/>
              <a:t>26.12.2023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EA94-5A4B-4DCF-9617-5CD177FCAF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6931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0DCAB-58A1-475A-B7FF-F606E40504D2}" type="datetimeFigureOut">
              <a:rPr lang="tr-TR" smtClean="0"/>
              <a:t>26.12.2023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EA94-5A4B-4DCF-9617-5CD177FCAF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1849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0DCAB-58A1-475A-B7FF-F606E40504D2}" type="datetimeFigureOut">
              <a:rPr lang="tr-TR" smtClean="0"/>
              <a:t>26.12.2023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EA94-5A4B-4DCF-9617-5CD177FCAF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0820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0DCAB-58A1-475A-B7FF-F606E40504D2}" type="datetimeFigureOut">
              <a:rPr lang="tr-TR" smtClean="0"/>
              <a:t>26.12.2023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EA94-5A4B-4DCF-9617-5CD177FCAF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3594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0DCAB-58A1-475A-B7FF-F606E40504D2}" type="datetimeFigureOut">
              <a:rPr lang="tr-TR" smtClean="0"/>
              <a:t>26.12.2023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EA94-5A4B-4DCF-9617-5CD177FCAF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0981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0DCAB-58A1-475A-B7FF-F606E40504D2}" type="datetimeFigureOut">
              <a:rPr lang="tr-TR" smtClean="0"/>
              <a:t>26.12.2023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EA94-5A4B-4DCF-9617-5CD177FCAF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2250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0DCAB-58A1-475A-B7FF-F606E40504D2}" type="datetimeFigureOut">
              <a:rPr lang="tr-TR" smtClean="0"/>
              <a:t>26.12.2023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EA94-5A4B-4DCF-9617-5CD177FCAF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2816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0DCAB-58A1-475A-B7FF-F606E40504D2}" type="datetimeFigureOut">
              <a:rPr lang="tr-TR" smtClean="0"/>
              <a:t>26.12.2023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EA94-5A4B-4DCF-9617-5CD177FCAF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46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0DCAB-58A1-475A-B7FF-F606E40504D2}" type="datetimeFigureOut">
              <a:rPr lang="tr-TR" smtClean="0"/>
              <a:t>26.12.2023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EA94-5A4B-4DCF-9617-5CD177FCAF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6208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0DCAB-58A1-475A-B7FF-F606E40504D2}" type="datetimeFigureOut">
              <a:rPr lang="tr-TR" smtClean="0"/>
              <a:t>26.12.2023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EA94-5A4B-4DCF-9617-5CD177FCAF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746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0DCAB-58A1-475A-B7FF-F606E40504D2}" type="datetimeFigureOut">
              <a:rPr lang="tr-TR" smtClean="0"/>
              <a:t>26.12.2023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EA94-5A4B-4DCF-9617-5CD177FCAF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0101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0DCAB-58A1-475A-B7FF-F606E40504D2}" type="datetimeFigureOut">
              <a:rPr lang="tr-TR" smtClean="0"/>
              <a:t>26.12.2023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5EA94-5A4B-4DCF-9617-5CD177FCAF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6594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İNTERNET REKLAMCILIĞI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2979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Sosyal Ağ ve Sosyal Paylaşım Sitelerine Verilen Reklamlar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Facebook</a:t>
            </a:r>
          </a:p>
          <a:p>
            <a:r>
              <a:rPr lang="tr-TR" dirty="0" err="1" smtClean="0"/>
              <a:t>Twitter</a:t>
            </a:r>
            <a:endParaRPr lang="tr-TR" dirty="0" smtClean="0"/>
          </a:p>
          <a:p>
            <a:r>
              <a:rPr lang="tr-TR" dirty="0" err="1" smtClean="0"/>
              <a:t>Instagram</a:t>
            </a:r>
            <a:endParaRPr lang="tr-TR" dirty="0" smtClean="0"/>
          </a:p>
          <a:p>
            <a:r>
              <a:rPr lang="tr-TR" dirty="0" err="1" smtClean="0"/>
              <a:t>Flickr</a:t>
            </a:r>
            <a:endParaRPr lang="tr-TR" dirty="0" smtClean="0"/>
          </a:p>
          <a:p>
            <a:r>
              <a:rPr lang="tr-TR" dirty="0" smtClean="0"/>
              <a:t>Youtube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7827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Konuşma (Chat) Programlarına Verilen Reklamlar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Msn Messenger</a:t>
            </a:r>
          </a:p>
          <a:p>
            <a:r>
              <a:rPr lang="tr-TR" dirty="0" err="1" smtClean="0"/>
              <a:t>WhatsAPP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5482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Oyun Reklamları</a:t>
            </a:r>
            <a:endParaRPr lang="tr-TR" dirty="0" smtClean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Oyunlar İçinde Bulunan Reklamlar</a:t>
            </a:r>
          </a:p>
          <a:p>
            <a:r>
              <a:rPr lang="tr-TR" dirty="0" smtClean="0"/>
              <a:t>Tanıtım içinde </a:t>
            </a:r>
            <a:r>
              <a:rPr lang="tr-TR" dirty="0" err="1" smtClean="0"/>
              <a:t>oyunsallaştırılmış</a:t>
            </a:r>
            <a:r>
              <a:rPr lang="tr-TR" dirty="0" smtClean="0"/>
              <a:t> içerikler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8992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Yeni Pop-</a:t>
            </a:r>
            <a:r>
              <a:rPr lang="tr-TR" dirty="0" err="1" smtClean="0"/>
              <a:t>up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Ağırlıklı </a:t>
            </a:r>
            <a:r>
              <a:rPr lang="tr-TR" dirty="0"/>
              <a:t>olarak 600X800 </a:t>
            </a:r>
            <a:r>
              <a:rPr lang="tr-TR" dirty="0" err="1"/>
              <a:t>pixel</a:t>
            </a:r>
            <a:r>
              <a:rPr lang="tr-TR" dirty="0"/>
              <a:t> ölçülerinde olan </a:t>
            </a:r>
            <a:r>
              <a:rPr lang="tr-TR" dirty="0" smtClean="0"/>
              <a:t>ve çağırdığımız </a:t>
            </a:r>
            <a:r>
              <a:rPr lang="tr-TR" dirty="0"/>
              <a:t>sayfa açılırken bağlı kodlar sayesinde fazladan açılan küçük pencerelerdir</a:t>
            </a:r>
            <a:r>
              <a:rPr lang="tr-TR" dirty="0" smtClean="0"/>
              <a:t>.</a:t>
            </a:r>
          </a:p>
          <a:p>
            <a:pPr algn="just"/>
            <a:r>
              <a:rPr lang="tr-TR" dirty="0"/>
              <a:t>Genellikle çerçevesiz, hemen üzerinde bir kapat </a:t>
            </a:r>
            <a:r>
              <a:rPr lang="tr-TR" dirty="0" smtClean="0"/>
              <a:t>butonu </a:t>
            </a:r>
            <a:r>
              <a:rPr lang="tr-TR" dirty="0"/>
              <a:t>olan yeni </a:t>
            </a:r>
            <a:r>
              <a:rPr lang="tr-TR" dirty="0" err="1" smtClean="0"/>
              <a:t>popup</a:t>
            </a:r>
            <a:r>
              <a:rPr lang="tr-TR" dirty="0" smtClean="0"/>
              <a:t> reklam türü, </a:t>
            </a:r>
            <a:r>
              <a:rPr lang="tr-TR" dirty="0"/>
              <a:t>kullanıcı deneyimini kesintiye </a:t>
            </a:r>
            <a:r>
              <a:rPr lang="tr-TR" dirty="0" smtClean="0"/>
              <a:t>uğratması ve </a:t>
            </a:r>
            <a:r>
              <a:rPr lang="tr-TR" dirty="0"/>
              <a:t>kendiliğinden kaybolmama özelliği ile ondan ayrılmaktadır. Kimi zaman </a:t>
            </a:r>
            <a:r>
              <a:rPr lang="tr-TR" dirty="0" smtClean="0"/>
              <a:t>görülmesini kolaylaştırmak </a:t>
            </a:r>
            <a:r>
              <a:rPr lang="tr-TR" dirty="0"/>
              <a:t>için altta kalan ana sayfanın </a:t>
            </a:r>
            <a:r>
              <a:rPr lang="tr-TR" dirty="0" smtClean="0"/>
              <a:t>buzlandığı, silik hale </a:t>
            </a:r>
            <a:r>
              <a:rPr lang="tr-TR" dirty="0"/>
              <a:t>geldiği de tespit </a:t>
            </a:r>
            <a:r>
              <a:rPr lang="tr-TR" dirty="0" smtClean="0"/>
              <a:t>edilmiştir</a:t>
            </a:r>
            <a:r>
              <a:rPr lang="tr-TR" dirty="0"/>
              <a:t>.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13867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Video Reklamlar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En belirgin video reklam türü, izlemek istediğiniz video öncesinde açılan, kimi </a:t>
            </a:r>
            <a:r>
              <a:rPr lang="tr-TR" dirty="0" err="1"/>
              <a:t>zaman„reklamı</a:t>
            </a:r>
            <a:r>
              <a:rPr lang="tr-TR" dirty="0"/>
              <a:t> geç‟ butonu ile kullanıcının iradesini de göz önünde bulunduran kısa klip </a:t>
            </a:r>
            <a:r>
              <a:rPr lang="tr-TR" dirty="0" err="1"/>
              <a:t>tarzıreklamlardır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2836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Banner Reklamlar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2172" y="1825625"/>
            <a:ext cx="6767656" cy="4351338"/>
          </a:xfrm>
        </p:spPr>
      </p:pic>
    </p:spTree>
    <p:extLst>
      <p:ext uri="{BB962C8B-B14F-4D97-AF65-F5344CB8AC3E}">
        <p14:creationId xmlns:p14="http://schemas.microsoft.com/office/powerpoint/2010/main" val="2696743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İnternet Reklamcılığının Üstün Yönleri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Etkileşimlilik</a:t>
            </a:r>
            <a:endParaRPr lang="tr-TR" dirty="0" smtClean="0"/>
          </a:p>
          <a:p>
            <a:r>
              <a:rPr lang="tr-TR" dirty="0" smtClean="0"/>
              <a:t>Hedefleme Olanakları</a:t>
            </a:r>
          </a:p>
          <a:p>
            <a:r>
              <a:rPr lang="tr-TR" dirty="0" smtClean="0"/>
              <a:t>Hızlı ve Esnek Sunum</a:t>
            </a:r>
          </a:p>
          <a:p>
            <a:r>
              <a:rPr lang="tr-TR" dirty="0" smtClean="0"/>
              <a:t>Maliyet</a:t>
            </a:r>
          </a:p>
          <a:p>
            <a:r>
              <a:rPr lang="tr-TR" dirty="0" err="1" smtClean="0"/>
              <a:t>Ölçülebilirlik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1616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İnternet Reklam Türleri	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Web Sitesi</a:t>
            </a:r>
          </a:p>
          <a:p>
            <a:r>
              <a:rPr lang="tr-TR" dirty="0" smtClean="0"/>
              <a:t>Elektronik Posta</a:t>
            </a:r>
          </a:p>
          <a:p>
            <a:r>
              <a:rPr lang="tr-TR" dirty="0" smtClean="0"/>
              <a:t>İçerik Sponsorlukları</a:t>
            </a:r>
          </a:p>
          <a:p>
            <a:r>
              <a:rPr lang="tr-TR" dirty="0" smtClean="0"/>
              <a:t>Tam Sayfa Reklamlar</a:t>
            </a:r>
          </a:p>
          <a:p>
            <a:r>
              <a:rPr lang="tr-TR" dirty="0" smtClean="0"/>
              <a:t>Zengin Medya (</a:t>
            </a:r>
            <a:r>
              <a:rPr lang="tr-TR" dirty="0" err="1" smtClean="0"/>
              <a:t>Rich</a:t>
            </a:r>
            <a:r>
              <a:rPr lang="tr-TR" dirty="0" smtClean="0"/>
              <a:t> Media) Reklamlar</a:t>
            </a:r>
          </a:p>
          <a:p>
            <a:r>
              <a:rPr lang="tr-TR" dirty="0" smtClean="0"/>
              <a:t>Kelime Tabanlı Performans Reklamları</a:t>
            </a:r>
          </a:p>
          <a:p>
            <a:r>
              <a:rPr lang="tr-TR" dirty="0" smtClean="0"/>
              <a:t>Sosyal Ağ ve Sosyal Paylaşım Sitelerine Verilen Reklamlar</a:t>
            </a:r>
          </a:p>
          <a:p>
            <a:r>
              <a:rPr lang="tr-TR" dirty="0" smtClean="0"/>
              <a:t>Konuşma (Chat) Programlarına Verilen Reklamlar</a:t>
            </a:r>
          </a:p>
          <a:p>
            <a:r>
              <a:rPr lang="tr-TR" dirty="0" smtClean="0"/>
              <a:t>Oyun Reklamları</a:t>
            </a:r>
          </a:p>
          <a:p>
            <a:r>
              <a:rPr lang="tr-TR" dirty="0" smtClean="0"/>
              <a:t>Yeni Pop-</a:t>
            </a:r>
            <a:r>
              <a:rPr lang="tr-TR" dirty="0" err="1" smtClean="0"/>
              <a:t>up</a:t>
            </a:r>
            <a:endParaRPr lang="tr-TR" dirty="0" smtClean="0"/>
          </a:p>
          <a:p>
            <a:r>
              <a:rPr lang="tr-TR" dirty="0" smtClean="0"/>
              <a:t>Video Reklamlar</a:t>
            </a:r>
          </a:p>
          <a:p>
            <a:r>
              <a:rPr lang="tr-TR" dirty="0" smtClean="0"/>
              <a:t>Banner Reklamlar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7401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Web sitesi </a:t>
            </a:r>
            <a:r>
              <a:rPr lang="tr-TR" dirty="0"/>
              <a:t>bir firmanın yüzüdür. Dünyanın dört bir </a:t>
            </a:r>
            <a:r>
              <a:rPr lang="tr-TR" dirty="0" smtClean="0"/>
              <a:t>tarafından tüketiciye </a:t>
            </a:r>
            <a:r>
              <a:rPr lang="tr-TR" dirty="0"/>
              <a:t>ya da potansiyel </a:t>
            </a:r>
            <a:r>
              <a:rPr lang="tr-TR" dirty="0" smtClean="0"/>
              <a:t>müşteriyle tanıştığı </a:t>
            </a:r>
            <a:r>
              <a:rPr lang="tr-TR" dirty="0"/>
              <a:t>ilk anda beliren imajdır. Bu nedenle web sitesinin tüm </a:t>
            </a:r>
            <a:r>
              <a:rPr lang="tr-TR" dirty="0" smtClean="0"/>
              <a:t>unsurlar dikkate </a:t>
            </a:r>
            <a:r>
              <a:rPr lang="tr-TR" dirty="0"/>
              <a:t>alınarak profesyonelce </a:t>
            </a:r>
            <a:r>
              <a:rPr lang="tr-TR" dirty="0" smtClean="0"/>
              <a:t>yapılmış </a:t>
            </a:r>
            <a:r>
              <a:rPr lang="tr-TR" dirty="0"/>
              <a:t>olması, devamlı </a:t>
            </a:r>
            <a:r>
              <a:rPr lang="tr-TR" dirty="0" smtClean="0"/>
              <a:t>güncellenmesi </a:t>
            </a:r>
            <a:r>
              <a:rPr lang="tr-TR" dirty="0"/>
              <a:t>ve kontrol </a:t>
            </a:r>
            <a:r>
              <a:rPr lang="tr-TR" dirty="0" smtClean="0"/>
              <a:t>edilmesi gerekmektedir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0334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Elektronik Posta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E-postaların</a:t>
            </a:r>
            <a:r>
              <a:rPr lang="tr-TR" dirty="0"/>
              <a:t> en önemli </a:t>
            </a:r>
            <a:r>
              <a:rPr lang="tr-TR" dirty="0" smtClean="0"/>
              <a:t>avantajı; diğer </a:t>
            </a:r>
            <a:r>
              <a:rPr lang="tr-TR" dirty="0"/>
              <a:t>reklam türlerinde olduğu gibi </a:t>
            </a:r>
            <a:r>
              <a:rPr lang="tr-TR" dirty="0" smtClean="0"/>
              <a:t>kullanıcının reklama gelmesi </a:t>
            </a:r>
            <a:r>
              <a:rPr lang="tr-TR" dirty="0"/>
              <a:t>değil, reklamın kullanıcının bizzat ayağına gitmesi, ona bulunduğu yer </a:t>
            </a:r>
            <a:r>
              <a:rPr lang="tr-TR" dirty="0" smtClean="0"/>
              <a:t>ve zamanda ulaşmasıdır</a:t>
            </a:r>
          </a:p>
          <a:p>
            <a:pPr algn="just"/>
            <a:r>
              <a:rPr lang="tr-TR" dirty="0" err="1" smtClean="0"/>
              <a:t>Spam</a:t>
            </a:r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0072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İçerik Sponsorlukları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Sponsor </a:t>
            </a:r>
            <a:r>
              <a:rPr lang="tr-TR" dirty="0"/>
              <a:t>ismini </a:t>
            </a:r>
            <a:r>
              <a:rPr lang="tr-TR" dirty="0" smtClean="0"/>
              <a:t>tıklayan kullanıcının </a:t>
            </a:r>
            <a:r>
              <a:rPr lang="tr-TR" dirty="0"/>
              <a:t>doğrudan sponsorun web sitesine yönlendirilmesini, dolayısıyla </a:t>
            </a:r>
            <a:r>
              <a:rPr lang="tr-TR" dirty="0" smtClean="0"/>
              <a:t>sponsor hakkında </a:t>
            </a:r>
            <a:r>
              <a:rPr lang="tr-TR" dirty="0"/>
              <a:t>daha ayrıntılı bilgi almasını sağlamasıdır</a:t>
            </a:r>
          </a:p>
        </p:txBody>
      </p:sp>
    </p:spTree>
    <p:extLst>
      <p:ext uri="{BB962C8B-B14F-4D97-AF65-F5344CB8AC3E}">
        <p14:creationId xmlns:p14="http://schemas.microsoft.com/office/powerpoint/2010/main" val="3740997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Tam Sayfa Reklamlar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Landing</a:t>
            </a:r>
            <a:r>
              <a:rPr lang="tr-TR" dirty="0"/>
              <a:t> </a:t>
            </a:r>
            <a:r>
              <a:rPr lang="tr-TR" dirty="0" err="1"/>
              <a:t>page</a:t>
            </a:r>
            <a:r>
              <a:rPr lang="tr-TR" dirty="0"/>
              <a:t>, web tarayıcısının adres çubuğuna site adresi yazılıp tamam </a:t>
            </a:r>
            <a:r>
              <a:rPr lang="tr-TR" dirty="0" err="1"/>
              <a:t>denildiğindeekrana</a:t>
            </a:r>
            <a:r>
              <a:rPr lang="tr-TR" dirty="0"/>
              <a:t> ilk gelen sayfadır. Genellikle web sitesinin ana sayfası ilk açılan sayfadır. Kimi </a:t>
            </a:r>
            <a:r>
              <a:rPr lang="tr-TR" dirty="0" err="1"/>
              <a:t>zamanilk</a:t>
            </a:r>
            <a:r>
              <a:rPr lang="tr-TR" dirty="0"/>
              <a:t> açılan sayfaya reklam alınmak suretiyle </a:t>
            </a:r>
            <a:r>
              <a:rPr lang="tr-TR" dirty="0" err="1"/>
              <a:t>landing</a:t>
            </a:r>
            <a:r>
              <a:rPr lang="tr-TR" dirty="0"/>
              <a:t> </a:t>
            </a:r>
            <a:r>
              <a:rPr lang="tr-TR" dirty="0" err="1"/>
              <a:t>page</a:t>
            </a:r>
            <a:r>
              <a:rPr lang="tr-TR" dirty="0"/>
              <a:t> türü reklam yapılır. </a:t>
            </a:r>
            <a:endParaRPr lang="tr-TR" dirty="0" smtClean="0"/>
          </a:p>
          <a:p>
            <a:r>
              <a:rPr lang="tr-TR" dirty="0" smtClean="0"/>
              <a:t>Örneğin bir gazete </a:t>
            </a:r>
            <a:r>
              <a:rPr lang="tr-TR" dirty="0"/>
              <a:t>sayfasına girmek istediğimizde açılan ve genelde üzerinde “… saniye </a:t>
            </a:r>
            <a:r>
              <a:rPr lang="tr-TR" dirty="0" smtClean="0"/>
              <a:t>sonra yönlendirileceksiniz</a:t>
            </a:r>
            <a:r>
              <a:rPr lang="tr-TR" dirty="0"/>
              <a:t>” ibaresi olan tam sayfa bir otomobil reklamı </a:t>
            </a:r>
            <a:r>
              <a:rPr lang="tr-TR" dirty="0" err="1"/>
              <a:t>landing</a:t>
            </a:r>
            <a:r>
              <a:rPr lang="tr-TR" dirty="0"/>
              <a:t> </a:t>
            </a:r>
            <a:r>
              <a:rPr lang="tr-TR" dirty="0" err="1"/>
              <a:t>page</a:t>
            </a:r>
            <a:r>
              <a:rPr lang="tr-TR" dirty="0"/>
              <a:t> türüdür. </a:t>
            </a:r>
            <a:r>
              <a:rPr lang="tr-TR" dirty="0" smtClean="0"/>
              <a:t>Aynı zamanda </a:t>
            </a:r>
            <a:r>
              <a:rPr lang="tr-TR" dirty="0"/>
              <a:t>tıklanmayı gerektiren türden </a:t>
            </a:r>
            <a:r>
              <a:rPr lang="tr-TR" dirty="0" err="1"/>
              <a:t>landing</a:t>
            </a:r>
            <a:r>
              <a:rPr lang="tr-TR" dirty="0"/>
              <a:t> </a:t>
            </a:r>
            <a:r>
              <a:rPr lang="tr-TR" dirty="0" err="1"/>
              <a:t>page</a:t>
            </a:r>
            <a:r>
              <a:rPr lang="tr-TR" dirty="0"/>
              <a:t> uygulamaları da bulunmaktadır. </a:t>
            </a:r>
            <a:r>
              <a:rPr lang="tr-TR" dirty="0" smtClean="0"/>
              <a:t>Kullanıcı “</a:t>
            </a:r>
            <a:r>
              <a:rPr lang="tr-TR" dirty="0"/>
              <a:t>evet” ya da “hayır” gibi seçenekleri tıklayarak bu sayfadaki reklama ya da istediği </a:t>
            </a:r>
            <a:r>
              <a:rPr lang="tr-TR" dirty="0" smtClean="0"/>
              <a:t>sayfaya ulaşır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92873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Zengin Medya (</a:t>
            </a:r>
            <a:r>
              <a:rPr lang="tr-TR" dirty="0" err="1" smtClean="0"/>
              <a:t>Rich</a:t>
            </a:r>
            <a:r>
              <a:rPr lang="tr-TR" dirty="0" smtClean="0"/>
              <a:t> Media) reklamlar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Zengin Medya (</a:t>
            </a:r>
            <a:r>
              <a:rPr lang="tr-TR" dirty="0" err="1"/>
              <a:t>Rich</a:t>
            </a:r>
            <a:r>
              <a:rPr lang="tr-TR" dirty="0"/>
              <a:t> Media) reklamlar, </a:t>
            </a:r>
            <a:r>
              <a:rPr lang="tr-TR" dirty="0" smtClean="0"/>
              <a:t>animasyonlar, hareketli </a:t>
            </a:r>
            <a:r>
              <a:rPr lang="tr-TR" dirty="0"/>
              <a:t>görsel malzemeler</a:t>
            </a:r>
            <a:r>
              <a:rPr lang="tr-TR" dirty="0" smtClean="0"/>
              <a:t>, etkileşimli </a:t>
            </a:r>
            <a:r>
              <a:rPr lang="tr-TR" dirty="0"/>
              <a:t>uygulamalar ve özel efektler içeren dikkat çekici reklam türüdür. Zengin </a:t>
            </a:r>
            <a:r>
              <a:rPr lang="tr-TR" dirty="0" smtClean="0"/>
              <a:t>Medya</a:t>
            </a:r>
            <a:r>
              <a:rPr lang="tr-TR" dirty="0"/>
              <a:t> </a:t>
            </a:r>
            <a:r>
              <a:rPr lang="tr-TR" dirty="0" err="1" smtClean="0"/>
              <a:t>plug</a:t>
            </a:r>
            <a:r>
              <a:rPr lang="tr-TR" dirty="0" smtClean="0"/>
              <a:t>-in </a:t>
            </a:r>
            <a:r>
              <a:rPr lang="tr-TR" dirty="0"/>
              <a:t>türü eklentilerle yazılımları kullandığından özellikle görsel açıdan olukça </a:t>
            </a:r>
            <a:r>
              <a:rPr lang="tr-TR" dirty="0" smtClean="0"/>
              <a:t>renklidir. Bu </a:t>
            </a:r>
            <a:r>
              <a:rPr lang="tr-TR" dirty="0"/>
              <a:t>nedenle Zengin Medya banner </a:t>
            </a:r>
            <a:r>
              <a:rPr lang="tr-TR" dirty="0" smtClean="0"/>
              <a:t>reklamlara </a:t>
            </a:r>
            <a:r>
              <a:rPr lang="tr-TR" dirty="0"/>
              <a:t>nazaran daha dikkat çekici </a:t>
            </a:r>
            <a:r>
              <a:rPr lang="tr-TR" dirty="0" smtClean="0"/>
              <a:t>olmaktadır.</a:t>
            </a:r>
          </a:p>
          <a:p>
            <a:pPr algn="just"/>
            <a:r>
              <a:rPr lang="tr-TR" dirty="0"/>
              <a:t>Zengin medya örnekleri içerisinde en sık rastladığımız; internet sayfasının </a:t>
            </a:r>
            <a:r>
              <a:rPr lang="tr-TR" dirty="0" smtClean="0"/>
              <a:t>köşesinden, kıvrılan </a:t>
            </a:r>
            <a:r>
              <a:rPr lang="tr-TR" dirty="0"/>
              <a:t>yaprak gibi sayfanın ortasına doğru katlanması ve reklam görselinin </a:t>
            </a:r>
            <a:r>
              <a:rPr lang="tr-TR" dirty="0" smtClean="0"/>
              <a:t>ortaya çıkmasıdır</a:t>
            </a:r>
            <a:r>
              <a:rPr lang="tr-TR" dirty="0"/>
              <a:t>.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4598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Kelime Tabanlı Performans Reklamları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Google arama motorunda arama yapacağınız </a:t>
            </a:r>
            <a:r>
              <a:rPr lang="tr-TR" dirty="0" smtClean="0"/>
              <a:t>kelimeyi girdiğiniz </a:t>
            </a:r>
            <a:r>
              <a:rPr lang="tr-TR" dirty="0"/>
              <a:t>anda hem onunla ilgili internet sayfalarının listesine; hem de sayfanın sağ </a:t>
            </a:r>
            <a:r>
              <a:rPr lang="tr-TR" dirty="0" smtClean="0"/>
              <a:t>kenarında o </a:t>
            </a:r>
            <a:r>
              <a:rPr lang="tr-TR" dirty="0"/>
              <a:t>kelimeyle bağıntılı reklam metinlerine </a:t>
            </a:r>
            <a:r>
              <a:rPr lang="tr-TR" dirty="0" smtClean="0"/>
              <a:t>ulaşırsınız</a:t>
            </a:r>
            <a:r>
              <a:rPr lang="tr-TR" dirty="0"/>
              <a:t>. Örneğin çiçek yazdığınızda çiçek ile </a:t>
            </a:r>
            <a:r>
              <a:rPr lang="tr-TR" dirty="0" smtClean="0"/>
              <a:t>ilgili internet </a:t>
            </a:r>
            <a:r>
              <a:rPr lang="tr-TR" dirty="0"/>
              <a:t>sayfalarının listesi yanında o kelimeyle </a:t>
            </a:r>
            <a:r>
              <a:rPr lang="tr-TR" dirty="0" smtClean="0"/>
              <a:t>ilişkilendirilmiş </a:t>
            </a:r>
            <a:r>
              <a:rPr lang="tr-TR" dirty="0"/>
              <a:t>çiçekçi, turizm sitesi, tatil paketi, hediyelik </a:t>
            </a:r>
            <a:r>
              <a:rPr lang="tr-TR" dirty="0" smtClean="0"/>
              <a:t>eşya </a:t>
            </a:r>
            <a:r>
              <a:rPr lang="tr-TR" dirty="0"/>
              <a:t>vb. firmaların reklam iletilerine de </a:t>
            </a:r>
            <a:r>
              <a:rPr lang="tr-TR" dirty="0" smtClean="0"/>
              <a:t>ulaşırsınız</a:t>
            </a:r>
            <a:r>
              <a:rPr lang="tr-TR" dirty="0"/>
              <a:t>.</a:t>
            </a:r>
          </a:p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6625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539</Words>
  <Application>Microsoft Office PowerPoint</Application>
  <PresentationFormat>Geniş ekran</PresentationFormat>
  <Paragraphs>53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Teması</vt:lpstr>
      <vt:lpstr>İNTERNET REKLAMCILIĞI</vt:lpstr>
      <vt:lpstr>İnternet Reklamcılığının Üstün Yönleri</vt:lpstr>
      <vt:lpstr>İnternet Reklam Türleri </vt:lpstr>
      <vt:lpstr>PowerPoint Sunusu</vt:lpstr>
      <vt:lpstr>Elektronik Posta </vt:lpstr>
      <vt:lpstr>İçerik Sponsorlukları </vt:lpstr>
      <vt:lpstr>Tam Sayfa Reklamlar </vt:lpstr>
      <vt:lpstr>Zengin Medya (Rich Media) reklamlar</vt:lpstr>
      <vt:lpstr>Kelime Tabanlı Performans Reklamları </vt:lpstr>
      <vt:lpstr>Sosyal Ağ ve Sosyal Paylaşım Sitelerine Verilen Reklamlar </vt:lpstr>
      <vt:lpstr>Konuşma (Chat) Programlarına Verilen Reklamlar</vt:lpstr>
      <vt:lpstr>Oyun Reklamları</vt:lpstr>
      <vt:lpstr>Yeni Pop-up </vt:lpstr>
      <vt:lpstr>Video Reklamlar</vt:lpstr>
      <vt:lpstr>Banner Reklamlar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İNTERNET REKLAMCILIĞI</dc:title>
  <dc:creator>SevalPC</dc:creator>
  <cp:lastModifiedBy>SevalPC</cp:lastModifiedBy>
  <cp:revision>4</cp:revision>
  <dcterms:created xsi:type="dcterms:W3CDTF">2023-12-26T05:23:09Z</dcterms:created>
  <dcterms:modified xsi:type="dcterms:W3CDTF">2023-12-26T05:50:54Z</dcterms:modified>
</cp:coreProperties>
</file>