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1"/>
  </p:sldMasterIdLst>
  <p:notesMasterIdLst>
    <p:notesMasterId r:id="rId22"/>
  </p:notesMasterIdLst>
  <p:sldIdLst>
    <p:sldId id="295" r:id="rId2"/>
    <p:sldId id="296" r:id="rId3"/>
    <p:sldId id="297" r:id="rId4"/>
    <p:sldId id="298" r:id="rId5"/>
    <p:sldId id="299" r:id="rId6"/>
    <p:sldId id="301" r:id="rId7"/>
    <p:sldId id="302" r:id="rId8"/>
    <p:sldId id="303" r:id="rId9"/>
    <p:sldId id="356" r:id="rId10"/>
    <p:sldId id="306" r:id="rId11"/>
    <p:sldId id="358" r:id="rId12"/>
    <p:sldId id="308" r:id="rId13"/>
    <p:sldId id="357" r:id="rId14"/>
    <p:sldId id="311" r:id="rId15"/>
    <p:sldId id="312" r:id="rId16"/>
    <p:sldId id="314" r:id="rId17"/>
    <p:sldId id="334" r:id="rId18"/>
    <p:sldId id="335" r:id="rId19"/>
    <p:sldId id="336" r:id="rId20"/>
    <p:sldId id="337"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80"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92D731-2E38-429E-B112-D7773307D6FA}" type="datetimeFigureOut">
              <a:rPr lang="tr-TR" smtClean="0"/>
              <a:pPr/>
              <a:t>27.04.2015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A796CA-5788-4560-9245-0150AD5B509E}" type="slidenum">
              <a:rPr lang="tr-TR" smtClean="0"/>
              <a:pPr/>
              <a:t>‹#›</a:t>
            </a:fld>
            <a:endParaRPr lang="tr-TR"/>
          </a:p>
        </p:txBody>
      </p:sp>
    </p:spTree>
    <p:extLst>
      <p:ext uri="{BB962C8B-B14F-4D97-AF65-F5344CB8AC3E}">
        <p14:creationId xmlns:p14="http://schemas.microsoft.com/office/powerpoint/2010/main" val="3559608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r>
              <a:rPr lang="tr-TR" smtClean="0"/>
              <a:t>Pazarlama İlkeleri</a:t>
            </a:r>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r>
              <a:rPr lang="tr-TR" smtClean="0"/>
              <a:t>Pazarlama Kanalları ve Dağıtım Politikaları</a:t>
            </a:r>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81F24FC-F33D-43F2-98E6-17843D19AD2C}"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r>
              <a:rPr lang="tr-TR" smtClean="0"/>
              <a:t>Pazarlama İlkeleri</a:t>
            </a:r>
            <a:endParaRPr lang="tr-TR"/>
          </a:p>
        </p:txBody>
      </p:sp>
      <p:sp>
        <p:nvSpPr>
          <p:cNvPr id="5" name="Footer Placeholder 4"/>
          <p:cNvSpPr>
            <a:spLocks noGrp="1"/>
          </p:cNvSpPr>
          <p:nvPr>
            <p:ph type="ftr" sz="quarter" idx="11"/>
          </p:nvPr>
        </p:nvSpPr>
        <p:spPr/>
        <p:txBody>
          <a:bodyPr/>
          <a:lstStyle/>
          <a:p>
            <a:r>
              <a:rPr lang="tr-TR" smtClean="0"/>
              <a:t>Pazarlama Kanalları ve Dağıtım Politikaları</a:t>
            </a:r>
            <a:endParaRPr lang="tr-T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r>
              <a:rPr lang="tr-TR" smtClean="0"/>
              <a:t>Pazarlama İlkeleri</a:t>
            </a:r>
            <a:endParaRPr lang="tr-TR"/>
          </a:p>
        </p:txBody>
      </p:sp>
      <p:sp>
        <p:nvSpPr>
          <p:cNvPr id="5" name="Footer Placeholder 4"/>
          <p:cNvSpPr>
            <a:spLocks noGrp="1"/>
          </p:cNvSpPr>
          <p:nvPr>
            <p:ph type="ftr" sz="quarter" idx="11"/>
          </p:nvPr>
        </p:nvSpPr>
        <p:spPr/>
        <p:txBody>
          <a:bodyPr/>
          <a:lstStyle/>
          <a:p>
            <a:r>
              <a:rPr lang="tr-TR" smtClean="0"/>
              <a:t>Pazarlama Kanalları ve Dağıtım Politikaları</a:t>
            </a:r>
            <a:endParaRPr lang="tr-T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00200"/>
            <a:ext cx="40386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r>
              <a:rPr lang="tr-TR" smtClean="0"/>
              <a:t>Pazarlama İlkeleri</a:t>
            </a: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smtClean="0"/>
              <a:t>Pazarlama Kanalları ve Dağıtım Politikaları</a:t>
            </a: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1658BC5B-5C93-4289-B9D4-91F36D54CE4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r>
              <a:rPr lang="tr-TR" smtClean="0"/>
              <a:t>Pazarlama İlkeleri</a:t>
            </a:r>
            <a:endParaRPr lang="tr-TR"/>
          </a:p>
        </p:txBody>
      </p:sp>
      <p:sp>
        <p:nvSpPr>
          <p:cNvPr id="5" name="Footer Placeholder 4"/>
          <p:cNvSpPr>
            <a:spLocks noGrp="1"/>
          </p:cNvSpPr>
          <p:nvPr>
            <p:ph type="ftr" sz="quarter" idx="11"/>
          </p:nvPr>
        </p:nvSpPr>
        <p:spPr/>
        <p:txBody>
          <a:bodyPr/>
          <a:lstStyle/>
          <a:p>
            <a:r>
              <a:rPr lang="tr-TR" smtClean="0"/>
              <a:t>Pazarlama Kanalları ve Dağıtım Politikaları</a:t>
            </a:r>
            <a:endParaRPr lang="tr-T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r>
              <a:rPr lang="tr-TR" smtClean="0"/>
              <a:t>Pazarlama İlkeleri</a:t>
            </a:r>
            <a:endParaRPr lang="tr-TR"/>
          </a:p>
        </p:txBody>
      </p:sp>
      <p:sp>
        <p:nvSpPr>
          <p:cNvPr id="5" name="Footer Placeholder 4"/>
          <p:cNvSpPr>
            <a:spLocks noGrp="1"/>
          </p:cNvSpPr>
          <p:nvPr>
            <p:ph type="ftr" sz="quarter" idx="11"/>
          </p:nvPr>
        </p:nvSpPr>
        <p:spPr/>
        <p:txBody>
          <a:bodyPr/>
          <a:lstStyle/>
          <a:p>
            <a:r>
              <a:rPr lang="tr-TR" smtClean="0"/>
              <a:t>Pazarlama Kanalları ve Dağıtım Politikaları</a:t>
            </a:r>
            <a:endParaRPr lang="tr-TR"/>
          </a:p>
        </p:txBody>
      </p:sp>
      <p:sp>
        <p:nvSpPr>
          <p:cNvPr id="6" name="Slide Number Placeholder 5"/>
          <p:cNvSpPr>
            <a:spLocks noGrp="1"/>
          </p:cNvSpPr>
          <p:nvPr>
            <p:ph type="sldNum" sz="quarter" idx="12"/>
          </p:nvPr>
        </p:nvSpPr>
        <p:spPr/>
        <p:txBody>
          <a:bodyPr/>
          <a:lstStyle/>
          <a:p>
            <a:fld id="{281F24FC-F33D-43F2-98E6-17843D19AD2C}"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tr-TR" smtClean="0"/>
              <a:t>Pazarlama İlkeleri</a:t>
            </a:r>
            <a:endParaRPr lang="tr-TR"/>
          </a:p>
        </p:txBody>
      </p:sp>
      <p:sp>
        <p:nvSpPr>
          <p:cNvPr id="6" name="Footer Placeholder 5"/>
          <p:cNvSpPr>
            <a:spLocks noGrp="1"/>
          </p:cNvSpPr>
          <p:nvPr>
            <p:ph type="ftr" sz="quarter" idx="11"/>
          </p:nvPr>
        </p:nvSpPr>
        <p:spPr/>
        <p:txBody>
          <a:bodyPr/>
          <a:lstStyle/>
          <a:p>
            <a:r>
              <a:rPr lang="tr-TR" smtClean="0"/>
              <a:t>Pazarlama Kanalları ve Dağıtım Politikaları</a:t>
            </a:r>
            <a:endParaRPr lang="tr-T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r>
              <a:rPr lang="tr-TR" smtClean="0"/>
              <a:t>Pazarlama İlkeleri</a:t>
            </a:r>
            <a:endParaRPr lang="tr-TR"/>
          </a:p>
        </p:txBody>
      </p:sp>
      <p:sp>
        <p:nvSpPr>
          <p:cNvPr id="8" name="Footer Placeholder 7"/>
          <p:cNvSpPr>
            <a:spLocks noGrp="1"/>
          </p:cNvSpPr>
          <p:nvPr>
            <p:ph type="ftr" sz="quarter" idx="11"/>
          </p:nvPr>
        </p:nvSpPr>
        <p:spPr/>
        <p:txBody>
          <a:bodyPr/>
          <a:lstStyle/>
          <a:p>
            <a:r>
              <a:rPr lang="tr-TR" smtClean="0"/>
              <a:t>Pazarlama Kanalları ve Dağıtım Politikaları</a:t>
            </a:r>
            <a:endParaRPr lang="tr-TR"/>
          </a:p>
        </p:txBody>
      </p:sp>
      <p:sp>
        <p:nvSpPr>
          <p:cNvPr id="9" name="Slide Number Placeholder 8"/>
          <p:cNvSpPr>
            <a:spLocks noGrp="1"/>
          </p:cNvSpPr>
          <p:nvPr>
            <p:ph type="sldNum" sz="quarter" idx="12"/>
          </p:nvPr>
        </p:nvSpPr>
        <p:spPr/>
        <p:txBody>
          <a:bodyPr/>
          <a:lstStyle/>
          <a:p>
            <a:fld id="{281F24FC-F33D-43F2-98E6-17843D19AD2C}"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r>
              <a:rPr lang="tr-TR" smtClean="0"/>
              <a:t>Pazarlama İlkeleri</a:t>
            </a:r>
            <a:endParaRPr lang="tr-TR"/>
          </a:p>
        </p:txBody>
      </p:sp>
      <p:sp>
        <p:nvSpPr>
          <p:cNvPr id="4" name="Footer Placeholder 3"/>
          <p:cNvSpPr>
            <a:spLocks noGrp="1"/>
          </p:cNvSpPr>
          <p:nvPr>
            <p:ph type="ftr" sz="quarter" idx="11"/>
          </p:nvPr>
        </p:nvSpPr>
        <p:spPr/>
        <p:txBody>
          <a:bodyPr/>
          <a:lstStyle/>
          <a:p>
            <a:r>
              <a:rPr lang="tr-TR" smtClean="0"/>
              <a:t>Pazarlama Kanalları ve Dağıtım Politikaları</a:t>
            </a:r>
            <a:endParaRPr lang="tr-TR"/>
          </a:p>
        </p:txBody>
      </p:sp>
      <p:sp>
        <p:nvSpPr>
          <p:cNvPr id="5" name="Slide Number Placeholder 4"/>
          <p:cNvSpPr>
            <a:spLocks noGrp="1"/>
          </p:cNvSpPr>
          <p:nvPr>
            <p:ph type="sldNum" sz="quarter" idx="12"/>
          </p:nvPr>
        </p:nvSpPr>
        <p:spPr/>
        <p:txBody>
          <a:bodyPr/>
          <a:lstStyle/>
          <a:p>
            <a:fld id="{281F24FC-F33D-43F2-98E6-17843D19AD2C}"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smtClean="0"/>
              <a:t>Pazarlama İlkeleri</a:t>
            </a:r>
            <a:endParaRPr lang="tr-TR"/>
          </a:p>
        </p:txBody>
      </p:sp>
      <p:sp>
        <p:nvSpPr>
          <p:cNvPr id="3" name="Footer Placeholder 2"/>
          <p:cNvSpPr>
            <a:spLocks noGrp="1"/>
          </p:cNvSpPr>
          <p:nvPr>
            <p:ph type="ftr" sz="quarter" idx="11"/>
          </p:nvPr>
        </p:nvSpPr>
        <p:spPr/>
        <p:txBody>
          <a:bodyPr/>
          <a:lstStyle/>
          <a:p>
            <a:r>
              <a:rPr lang="tr-TR" smtClean="0"/>
              <a:t>Pazarlama Kanalları ve Dağıtım Politikaları</a:t>
            </a:r>
            <a:endParaRPr lang="tr-TR"/>
          </a:p>
        </p:txBody>
      </p:sp>
      <p:sp>
        <p:nvSpPr>
          <p:cNvPr id="4" name="Slide Number Placeholder 3"/>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r>
              <a:rPr lang="tr-TR" smtClean="0"/>
              <a:t>Pazarlama İlkeleri</a:t>
            </a:r>
            <a:endParaRPr lang="tr-TR"/>
          </a:p>
        </p:txBody>
      </p:sp>
      <p:sp>
        <p:nvSpPr>
          <p:cNvPr id="6" name="Footer Placeholder 5"/>
          <p:cNvSpPr>
            <a:spLocks noGrp="1"/>
          </p:cNvSpPr>
          <p:nvPr>
            <p:ph type="ftr" sz="quarter" idx="11"/>
          </p:nvPr>
        </p:nvSpPr>
        <p:spPr/>
        <p:txBody>
          <a:bodyPr/>
          <a:lstStyle/>
          <a:p>
            <a:r>
              <a:rPr lang="tr-TR" smtClean="0"/>
              <a:t>Pazarlama Kanalları ve Dağıtım Politikaları</a:t>
            </a:r>
            <a:endParaRPr lang="tr-T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r>
              <a:rPr lang="tr-TR" smtClean="0"/>
              <a:t>Pazarlama İlkeleri</a:t>
            </a:r>
            <a:endParaRPr lang="tr-TR"/>
          </a:p>
        </p:txBody>
      </p:sp>
      <p:sp>
        <p:nvSpPr>
          <p:cNvPr id="6" name="Footer Placeholder 5"/>
          <p:cNvSpPr>
            <a:spLocks noGrp="1"/>
          </p:cNvSpPr>
          <p:nvPr>
            <p:ph type="ftr" sz="quarter" idx="11"/>
          </p:nvPr>
        </p:nvSpPr>
        <p:spPr/>
        <p:txBody>
          <a:bodyPr/>
          <a:lstStyle/>
          <a:p>
            <a:r>
              <a:rPr lang="tr-TR" smtClean="0"/>
              <a:t>Pazarlama Kanalları ve Dağıtım Politikaları</a:t>
            </a:r>
            <a:endParaRPr lang="tr-TR"/>
          </a:p>
        </p:txBody>
      </p:sp>
      <p:sp>
        <p:nvSpPr>
          <p:cNvPr id="7" name="Slide Number Placeholder 6"/>
          <p:cNvSpPr>
            <a:spLocks noGrp="1"/>
          </p:cNvSpPr>
          <p:nvPr>
            <p:ph type="sldNum" sz="quarter" idx="12"/>
          </p:nvPr>
        </p:nvSpPr>
        <p:spPr/>
        <p:txBody>
          <a:bodyPr/>
          <a:lstStyle/>
          <a:p>
            <a:fld id="{281F24FC-F33D-43F2-98E6-17843D19AD2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r>
              <a:rPr lang="tr-TR" smtClean="0"/>
              <a:t>Pazarlama İlkeleri</a:t>
            </a:r>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tr-TR" smtClean="0"/>
              <a:t>Pazarlama Kanalları ve Dağıtım Politikaları</a:t>
            </a:r>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81F24FC-F33D-43F2-98E6-17843D19AD2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ctrTitle"/>
          </p:nvPr>
        </p:nvSpPr>
        <p:spPr/>
        <p:txBody>
          <a:bodyPr>
            <a:normAutofit fontScale="90000"/>
          </a:bodyPr>
          <a:lstStyle/>
          <a:p>
            <a:r>
              <a:rPr lang="tr-TR" sz="6000" b="1" dirty="0" smtClean="0"/>
              <a:t>Pazarlama Kanalları ve Dağıtım Politikaları</a:t>
            </a:r>
            <a:endParaRPr lang="tr-TR" sz="6000" dirty="0"/>
          </a:p>
        </p:txBody>
      </p:sp>
      <p:sp>
        <p:nvSpPr>
          <p:cNvPr id="3075" name="2 Alt Başlık"/>
          <p:cNvSpPr>
            <a:spLocks noGrp="1"/>
          </p:cNvSpPr>
          <p:nvPr>
            <p:ph type="subTitle" idx="1"/>
          </p:nvPr>
        </p:nvSpPr>
        <p:spPr/>
        <p:txBody>
          <a:bodyPr/>
          <a:lstStyle/>
          <a:p>
            <a:pPr eaLnBrk="1" hangingPunct="1"/>
            <a:endParaRPr lang="tr-T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457200"/>
            <a:ext cx="7772400" cy="609600"/>
          </a:xfrm>
        </p:spPr>
        <p:txBody>
          <a:bodyPr/>
          <a:lstStyle/>
          <a:p>
            <a:pPr eaLnBrk="1" hangingPunct="1"/>
            <a:r>
              <a:rPr lang="tr-TR" sz="3300" smtClean="0">
                <a:solidFill>
                  <a:schemeClr val="tx1"/>
                </a:solidFill>
              </a:rPr>
              <a:t>Dağıtım Kanalında Ticari İlişkiler ve Yönleri</a:t>
            </a:r>
          </a:p>
        </p:txBody>
      </p:sp>
      <p:sp>
        <p:nvSpPr>
          <p:cNvPr id="37" name="36 Veri Yer Tutucusu"/>
          <p:cNvSpPr>
            <a:spLocks noGrp="1"/>
          </p:cNvSpPr>
          <p:nvPr>
            <p:ph type="dt" sz="half" idx="10"/>
          </p:nvPr>
        </p:nvSpPr>
        <p:spPr/>
        <p:txBody>
          <a:bodyPr/>
          <a:lstStyle/>
          <a:p>
            <a:r>
              <a:rPr lang="tr-TR" smtClean="0"/>
              <a:t>Pazarlama İlkeleri</a:t>
            </a:r>
            <a:endParaRPr lang="tr-TR"/>
          </a:p>
        </p:txBody>
      </p:sp>
      <p:sp>
        <p:nvSpPr>
          <p:cNvPr id="39" name="38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38" name="37 Slayt Numarası Yer Tutucusu"/>
          <p:cNvSpPr>
            <a:spLocks noGrp="1"/>
          </p:cNvSpPr>
          <p:nvPr>
            <p:ph type="sldNum" sz="quarter" idx="12"/>
          </p:nvPr>
        </p:nvSpPr>
        <p:spPr/>
        <p:txBody>
          <a:bodyPr/>
          <a:lstStyle/>
          <a:p>
            <a:fld id="{281F24FC-F33D-43F2-98E6-17843D19AD2C}" type="slidenum">
              <a:rPr lang="tr-TR" smtClean="0"/>
              <a:pPr/>
              <a:t>10</a:t>
            </a:fld>
            <a:endParaRPr lang="tr-TR"/>
          </a:p>
        </p:txBody>
      </p:sp>
      <p:grpSp>
        <p:nvGrpSpPr>
          <p:cNvPr id="2" name="Group 3"/>
          <p:cNvGrpSpPr>
            <a:grpSpLocks/>
          </p:cNvGrpSpPr>
          <p:nvPr/>
        </p:nvGrpSpPr>
        <p:grpSpPr bwMode="auto">
          <a:xfrm>
            <a:off x="1447800" y="1447800"/>
            <a:ext cx="6553200" cy="4572000"/>
            <a:chOff x="912" y="912"/>
            <a:chExt cx="4128" cy="2880"/>
          </a:xfrm>
        </p:grpSpPr>
        <p:sp>
          <p:nvSpPr>
            <p:cNvPr id="14340" name="Text Box 4"/>
            <p:cNvSpPr txBox="1">
              <a:spLocks noChangeArrowheads="1"/>
            </p:cNvSpPr>
            <p:nvPr/>
          </p:nvSpPr>
          <p:spPr bwMode="auto">
            <a:xfrm>
              <a:off x="2537" y="3212"/>
              <a:ext cx="1036" cy="232"/>
            </a:xfrm>
            <a:prstGeom prst="rect">
              <a:avLst/>
            </a:prstGeom>
            <a:noFill/>
            <a:ln w="9525">
              <a:noFill/>
              <a:miter lim="800000"/>
              <a:headEnd/>
              <a:tailEnd/>
            </a:ln>
          </p:spPr>
          <p:txBody>
            <a:bodyPr/>
            <a:lstStyle/>
            <a:p>
              <a:pPr algn="ctr" eaLnBrk="0" hangingPunct="0">
                <a:spcAft>
                  <a:spcPts val="600"/>
                </a:spcAft>
              </a:pPr>
              <a:r>
                <a:rPr lang="tr-TR" sz="1600">
                  <a:latin typeface="Times New Roman" pitchFamily="18" charset="0"/>
                </a:rPr>
                <a:t>Nakit akışı</a:t>
              </a:r>
            </a:p>
          </p:txBody>
        </p:sp>
        <p:sp>
          <p:nvSpPr>
            <p:cNvPr id="14341" name="Text Box 5"/>
            <p:cNvSpPr txBox="1">
              <a:spLocks noChangeArrowheads="1"/>
            </p:cNvSpPr>
            <p:nvPr/>
          </p:nvSpPr>
          <p:spPr bwMode="auto">
            <a:xfrm>
              <a:off x="2537" y="2980"/>
              <a:ext cx="1037" cy="232"/>
            </a:xfrm>
            <a:prstGeom prst="rect">
              <a:avLst/>
            </a:prstGeom>
            <a:noFill/>
            <a:ln w="9525">
              <a:noFill/>
              <a:miter lim="800000"/>
              <a:headEnd/>
              <a:tailEnd/>
            </a:ln>
          </p:spPr>
          <p:txBody>
            <a:bodyPr/>
            <a:lstStyle/>
            <a:p>
              <a:pPr algn="ctr" eaLnBrk="0" hangingPunct="0">
                <a:spcAft>
                  <a:spcPts val="600"/>
                </a:spcAft>
              </a:pPr>
              <a:r>
                <a:rPr lang="tr-TR" sz="1600">
                  <a:latin typeface="Times New Roman" pitchFamily="18" charset="0"/>
                </a:rPr>
                <a:t>Mülkiyet akışı</a:t>
              </a:r>
            </a:p>
          </p:txBody>
        </p:sp>
        <p:sp>
          <p:nvSpPr>
            <p:cNvPr id="14342" name="Text Box 6"/>
            <p:cNvSpPr txBox="1">
              <a:spLocks noChangeArrowheads="1"/>
            </p:cNvSpPr>
            <p:nvPr/>
          </p:nvSpPr>
          <p:spPr bwMode="auto">
            <a:xfrm>
              <a:off x="2537" y="2652"/>
              <a:ext cx="1036" cy="232"/>
            </a:xfrm>
            <a:prstGeom prst="rect">
              <a:avLst/>
            </a:prstGeom>
            <a:noFill/>
            <a:ln w="9525">
              <a:noFill/>
              <a:miter lim="800000"/>
              <a:headEnd/>
              <a:tailEnd/>
            </a:ln>
          </p:spPr>
          <p:txBody>
            <a:bodyPr/>
            <a:lstStyle/>
            <a:p>
              <a:pPr algn="ctr" eaLnBrk="0" hangingPunct="0">
                <a:spcAft>
                  <a:spcPts val="600"/>
                </a:spcAft>
              </a:pPr>
              <a:r>
                <a:rPr lang="tr-TR" sz="1600">
                  <a:latin typeface="Times New Roman" pitchFamily="18" charset="0"/>
                </a:rPr>
                <a:t>Fiziksel akış</a:t>
              </a:r>
            </a:p>
          </p:txBody>
        </p:sp>
        <p:sp>
          <p:nvSpPr>
            <p:cNvPr id="14343" name="Text Box 7"/>
            <p:cNvSpPr txBox="1">
              <a:spLocks noChangeArrowheads="1"/>
            </p:cNvSpPr>
            <p:nvPr/>
          </p:nvSpPr>
          <p:spPr bwMode="auto">
            <a:xfrm>
              <a:off x="1994" y="2372"/>
              <a:ext cx="798"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Bilgi akışı</a:t>
              </a:r>
            </a:p>
          </p:txBody>
        </p:sp>
        <p:sp>
          <p:nvSpPr>
            <p:cNvPr id="14344" name="Text Box 8"/>
            <p:cNvSpPr txBox="1">
              <a:spLocks noChangeArrowheads="1"/>
            </p:cNvSpPr>
            <p:nvPr/>
          </p:nvSpPr>
          <p:spPr bwMode="auto">
            <a:xfrm>
              <a:off x="2537" y="3492"/>
              <a:ext cx="1036" cy="232"/>
            </a:xfrm>
            <a:prstGeom prst="rect">
              <a:avLst/>
            </a:prstGeom>
            <a:noFill/>
            <a:ln w="9525">
              <a:noFill/>
              <a:miter lim="800000"/>
              <a:headEnd/>
              <a:tailEnd/>
            </a:ln>
          </p:spPr>
          <p:txBody>
            <a:bodyPr/>
            <a:lstStyle/>
            <a:p>
              <a:pPr algn="ctr" eaLnBrk="0" hangingPunct="0">
                <a:spcAft>
                  <a:spcPts val="600"/>
                </a:spcAft>
              </a:pPr>
              <a:r>
                <a:rPr lang="tr-TR" sz="1600">
                  <a:latin typeface="Times New Roman" pitchFamily="18" charset="0"/>
                </a:rPr>
                <a:t>Tutundurma akışı</a:t>
              </a:r>
            </a:p>
          </p:txBody>
        </p:sp>
        <p:sp>
          <p:nvSpPr>
            <p:cNvPr id="14345" name="Text Box 9"/>
            <p:cNvSpPr txBox="1">
              <a:spLocks noChangeArrowheads="1"/>
            </p:cNvSpPr>
            <p:nvPr/>
          </p:nvSpPr>
          <p:spPr bwMode="auto">
            <a:xfrm>
              <a:off x="3606" y="912"/>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Fiziksel akış</a:t>
              </a:r>
            </a:p>
          </p:txBody>
        </p:sp>
        <p:sp>
          <p:nvSpPr>
            <p:cNvPr id="14346" name="Text Box 10"/>
            <p:cNvSpPr txBox="1">
              <a:spLocks noChangeArrowheads="1"/>
            </p:cNvSpPr>
            <p:nvPr/>
          </p:nvSpPr>
          <p:spPr bwMode="auto">
            <a:xfrm>
              <a:off x="3611" y="118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Mülkiyet akışı</a:t>
              </a:r>
            </a:p>
          </p:txBody>
        </p:sp>
        <p:sp>
          <p:nvSpPr>
            <p:cNvPr id="14347" name="Text Box 11"/>
            <p:cNvSpPr txBox="1">
              <a:spLocks noChangeArrowheads="1"/>
            </p:cNvSpPr>
            <p:nvPr/>
          </p:nvSpPr>
          <p:spPr bwMode="auto">
            <a:xfrm>
              <a:off x="3611" y="146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Tutundurma akışı</a:t>
              </a:r>
            </a:p>
          </p:txBody>
        </p:sp>
        <p:sp>
          <p:nvSpPr>
            <p:cNvPr id="14348" name="Text Box 12"/>
            <p:cNvSpPr txBox="1">
              <a:spLocks noChangeArrowheads="1"/>
            </p:cNvSpPr>
            <p:nvPr/>
          </p:nvSpPr>
          <p:spPr bwMode="auto">
            <a:xfrm>
              <a:off x="3611" y="175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Nakit akışı</a:t>
              </a:r>
            </a:p>
          </p:txBody>
        </p:sp>
        <p:sp>
          <p:nvSpPr>
            <p:cNvPr id="14349" name="Text Box 13"/>
            <p:cNvSpPr txBox="1">
              <a:spLocks noChangeArrowheads="1"/>
            </p:cNvSpPr>
            <p:nvPr/>
          </p:nvSpPr>
          <p:spPr bwMode="auto">
            <a:xfrm>
              <a:off x="3611" y="203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Bilgi akışı</a:t>
              </a:r>
            </a:p>
          </p:txBody>
        </p:sp>
        <p:sp>
          <p:nvSpPr>
            <p:cNvPr id="14350" name="Text Box 14"/>
            <p:cNvSpPr txBox="1">
              <a:spLocks noChangeArrowheads="1"/>
            </p:cNvSpPr>
            <p:nvPr/>
          </p:nvSpPr>
          <p:spPr bwMode="auto">
            <a:xfrm>
              <a:off x="1309" y="912"/>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Fiziksel akış</a:t>
              </a:r>
            </a:p>
          </p:txBody>
        </p:sp>
        <p:sp>
          <p:nvSpPr>
            <p:cNvPr id="14351" name="Text Box 15"/>
            <p:cNvSpPr txBox="1">
              <a:spLocks noChangeArrowheads="1"/>
            </p:cNvSpPr>
            <p:nvPr/>
          </p:nvSpPr>
          <p:spPr bwMode="auto">
            <a:xfrm>
              <a:off x="1309" y="118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Mülkiyet akışı</a:t>
              </a:r>
            </a:p>
          </p:txBody>
        </p:sp>
        <p:sp>
          <p:nvSpPr>
            <p:cNvPr id="14352" name="Text Box 16"/>
            <p:cNvSpPr txBox="1">
              <a:spLocks noChangeArrowheads="1"/>
            </p:cNvSpPr>
            <p:nvPr/>
          </p:nvSpPr>
          <p:spPr bwMode="auto">
            <a:xfrm>
              <a:off x="1309" y="1463"/>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Tutundurma akışı</a:t>
              </a:r>
            </a:p>
          </p:txBody>
        </p:sp>
        <p:sp>
          <p:nvSpPr>
            <p:cNvPr id="14353" name="Text Box 17"/>
            <p:cNvSpPr txBox="1">
              <a:spLocks noChangeArrowheads="1"/>
            </p:cNvSpPr>
            <p:nvPr/>
          </p:nvSpPr>
          <p:spPr bwMode="auto">
            <a:xfrm>
              <a:off x="1339" y="1753"/>
              <a:ext cx="1036"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Nakit akışı</a:t>
              </a:r>
            </a:p>
          </p:txBody>
        </p:sp>
        <p:sp>
          <p:nvSpPr>
            <p:cNvPr id="14354" name="Text Box 18"/>
            <p:cNvSpPr txBox="1">
              <a:spLocks noChangeArrowheads="1"/>
            </p:cNvSpPr>
            <p:nvPr/>
          </p:nvSpPr>
          <p:spPr bwMode="auto">
            <a:xfrm>
              <a:off x="1309" y="2024"/>
              <a:ext cx="1037" cy="232"/>
            </a:xfrm>
            <a:prstGeom prst="rect">
              <a:avLst/>
            </a:prstGeom>
            <a:noFill/>
            <a:ln w="9525">
              <a:noFill/>
              <a:miter lim="800000"/>
              <a:headEnd/>
              <a:tailEnd/>
            </a:ln>
          </p:spPr>
          <p:txBody>
            <a:bodyPr/>
            <a:lstStyle/>
            <a:p>
              <a:pPr algn="just" eaLnBrk="0" hangingPunct="0">
                <a:spcAft>
                  <a:spcPts val="600"/>
                </a:spcAft>
              </a:pPr>
              <a:r>
                <a:rPr lang="tr-TR" sz="1600">
                  <a:latin typeface="Times New Roman" pitchFamily="18" charset="0"/>
                </a:rPr>
                <a:t>Bilgi akışı</a:t>
              </a:r>
            </a:p>
          </p:txBody>
        </p:sp>
        <p:sp>
          <p:nvSpPr>
            <p:cNvPr id="14355" name="Text Box 19"/>
            <p:cNvSpPr txBox="1">
              <a:spLocks noChangeArrowheads="1"/>
            </p:cNvSpPr>
            <p:nvPr/>
          </p:nvSpPr>
          <p:spPr bwMode="auto">
            <a:xfrm>
              <a:off x="912" y="912"/>
              <a:ext cx="318" cy="2880"/>
            </a:xfrm>
            <a:prstGeom prst="rect">
              <a:avLst/>
            </a:prstGeom>
            <a:solidFill>
              <a:schemeClr val="bg1"/>
            </a:solidFill>
            <a:ln w="9525">
              <a:solidFill>
                <a:srgbClr val="000000"/>
              </a:solidFill>
              <a:miter lim="800000"/>
              <a:headEnd/>
              <a:tailEnd/>
            </a:ln>
          </p:spPr>
          <p:txBody>
            <a:bodyPr/>
            <a:lstStyle/>
            <a:p>
              <a:pPr algn="ctr" eaLnBrk="0" hangingPunct="0">
                <a:spcAft>
                  <a:spcPts val="600"/>
                </a:spcAft>
              </a:pPr>
              <a:endParaRPr lang="tr-TR" sz="1600" b="1">
                <a:solidFill>
                  <a:schemeClr val="bg2"/>
                </a:solidFill>
                <a:latin typeface="Times New Roman" pitchFamily="18" charset="0"/>
              </a:endParaRPr>
            </a:p>
            <a:p>
              <a:pPr algn="ctr" eaLnBrk="0" hangingPunct="0">
                <a:spcAft>
                  <a:spcPts val="600"/>
                </a:spcAft>
              </a:pPr>
              <a:endParaRPr lang="tr-TR" sz="1600" b="1">
                <a:solidFill>
                  <a:schemeClr val="bg2"/>
                </a:solidFill>
                <a:latin typeface="Times New Roman" pitchFamily="18" charset="0"/>
              </a:endParaRPr>
            </a:p>
            <a:p>
              <a:pPr algn="ctr" eaLnBrk="0" hangingPunct="0">
                <a:spcAft>
                  <a:spcPts val="600"/>
                </a:spcAft>
              </a:pPr>
              <a:endParaRPr lang="tr-TR" sz="1600" b="1">
                <a:solidFill>
                  <a:schemeClr val="bg2"/>
                </a:solidFill>
                <a:latin typeface="Times New Roman" pitchFamily="18" charset="0"/>
              </a:endParaRPr>
            </a:p>
            <a:p>
              <a:pPr algn="ctr" eaLnBrk="0" hangingPunct="0">
                <a:spcAft>
                  <a:spcPts val="600"/>
                </a:spcAft>
              </a:pPr>
              <a:r>
                <a:rPr lang="tr-TR" sz="1600" b="1">
                  <a:latin typeface="Times New Roman" pitchFamily="18" charset="0"/>
                </a:rPr>
                <a:t>Ü  R  E  T   İ  C  İ   L  E  R </a:t>
              </a:r>
            </a:p>
          </p:txBody>
        </p:sp>
        <p:sp>
          <p:nvSpPr>
            <p:cNvPr id="14356" name="Text Box 20"/>
            <p:cNvSpPr txBox="1">
              <a:spLocks noChangeArrowheads="1"/>
            </p:cNvSpPr>
            <p:nvPr/>
          </p:nvSpPr>
          <p:spPr bwMode="auto">
            <a:xfrm>
              <a:off x="2849" y="912"/>
              <a:ext cx="255" cy="1584"/>
            </a:xfrm>
            <a:prstGeom prst="rect">
              <a:avLst/>
            </a:prstGeom>
            <a:solidFill>
              <a:schemeClr val="bg1"/>
            </a:solidFill>
            <a:ln w="9525">
              <a:solidFill>
                <a:srgbClr val="000000"/>
              </a:solidFill>
              <a:miter lim="800000"/>
              <a:headEnd/>
              <a:tailEnd/>
            </a:ln>
          </p:spPr>
          <p:txBody>
            <a:bodyPr/>
            <a:lstStyle/>
            <a:p>
              <a:pPr algn="ctr" eaLnBrk="0" hangingPunct="0">
                <a:spcAft>
                  <a:spcPts val="600"/>
                </a:spcAft>
              </a:pPr>
              <a:r>
                <a:rPr lang="tr-TR" sz="1600" b="1">
                  <a:latin typeface="Times New Roman" pitchFamily="18" charset="0"/>
                </a:rPr>
                <a:t>A R A C </a:t>
              </a:r>
            </a:p>
            <a:p>
              <a:pPr algn="ctr" eaLnBrk="0" hangingPunct="0">
                <a:spcAft>
                  <a:spcPts val="600"/>
                </a:spcAft>
              </a:pPr>
              <a:r>
                <a:rPr lang="tr-TR" sz="1600" b="1">
                  <a:latin typeface="Times New Roman" pitchFamily="18" charset="0"/>
                </a:rPr>
                <a:t>I </a:t>
              </a:r>
            </a:p>
            <a:p>
              <a:pPr algn="ctr" eaLnBrk="0" hangingPunct="0">
                <a:spcAft>
                  <a:spcPts val="600"/>
                </a:spcAft>
              </a:pPr>
              <a:r>
                <a:rPr lang="tr-TR" sz="1600" b="1">
                  <a:latin typeface="Times New Roman" pitchFamily="18" charset="0"/>
                </a:rPr>
                <a:t>L A R</a:t>
              </a:r>
            </a:p>
          </p:txBody>
        </p:sp>
        <p:sp>
          <p:nvSpPr>
            <p:cNvPr id="14357" name="Text Box 21"/>
            <p:cNvSpPr txBox="1">
              <a:spLocks noChangeArrowheads="1"/>
            </p:cNvSpPr>
            <p:nvPr/>
          </p:nvSpPr>
          <p:spPr bwMode="auto">
            <a:xfrm>
              <a:off x="4722" y="912"/>
              <a:ext cx="318" cy="2880"/>
            </a:xfrm>
            <a:prstGeom prst="rect">
              <a:avLst/>
            </a:prstGeom>
            <a:solidFill>
              <a:schemeClr val="bg1"/>
            </a:solidFill>
            <a:ln w="9525">
              <a:solidFill>
                <a:srgbClr val="000000"/>
              </a:solidFill>
              <a:miter lim="800000"/>
              <a:headEnd/>
              <a:tailEnd/>
            </a:ln>
          </p:spPr>
          <p:txBody>
            <a:bodyPr/>
            <a:lstStyle/>
            <a:p>
              <a:pPr algn="ctr" eaLnBrk="0" hangingPunct="0">
                <a:spcAft>
                  <a:spcPts val="600"/>
                </a:spcAft>
              </a:pPr>
              <a:endParaRPr lang="tr-TR" sz="1600" b="1">
                <a:solidFill>
                  <a:schemeClr val="bg2"/>
                </a:solidFill>
                <a:latin typeface="Times New Roman" pitchFamily="18" charset="0"/>
              </a:endParaRPr>
            </a:p>
            <a:p>
              <a:pPr algn="ctr" eaLnBrk="0" hangingPunct="0">
                <a:spcAft>
                  <a:spcPts val="600"/>
                </a:spcAft>
              </a:pPr>
              <a:endParaRPr lang="tr-TR" sz="1600" b="1">
                <a:solidFill>
                  <a:schemeClr val="bg2"/>
                </a:solidFill>
                <a:latin typeface="Times New Roman" pitchFamily="18" charset="0"/>
              </a:endParaRPr>
            </a:p>
            <a:p>
              <a:pPr algn="ctr" eaLnBrk="0" hangingPunct="0">
                <a:spcAft>
                  <a:spcPts val="600"/>
                </a:spcAft>
              </a:pPr>
              <a:r>
                <a:rPr lang="tr-TR" sz="1600" b="1">
                  <a:latin typeface="Times New Roman" pitchFamily="18" charset="0"/>
                </a:rPr>
                <a:t>T  Ü  K  E  T   İ  C  İ   L  E  R</a:t>
              </a:r>
            </a:p>
          </p:txBody>
        </p:sp>
        <p:sp>
          <p:nvSpPr>
            <p:cNvPr id="14358" name="Line 22"/>
            <p:cNvSpPr>
              <a:spLocks noChangeShapeType="1"/>
            </p:cNvSpPr>
            <p:nvPr/>
          </p:nvSpPr>
          <p:spPr bwMode="auto">
            <a:xfrm>
              <a:off x="1230" y="1105"/>
              <a:ext cx="1587" cy="0"/>
            </a:xfrm>
            <a:prstGeom prst="line">
              <a:avLst/>
            </a:prstGeom>
            <a:noFill/>
            <a:ln w="9525">
              <a:solidFill>
                <a:schemeClr val="tx1"/>
              </a:solidFill>
              <a:round/>
              <a:headEnd/>
              <a:tailEnd type="triangle" w="med" len="med"/>
            </a:ln>
          </p:spPr>
          <p:txBody>
            <a:bodyPr/>
            <a:lstStyle/>
            <a:p>
              <a:endParaRPr lang="tr-TR"/>
            </a:p>
          </p:txBody>
        </p:sp>
        <p:sp>
          <p:nvSpPr>
            <p:cNvPr id="14359" name="Line 23"/>
            <p:cNvSpPr>
              <a:spLocks noChangeShapeType="1"/>
            </p:cNvSpPr>
            <p:nvPr/>
          </p:nvSpPr>
          <p:spPr bwMode="auto">
            <a:xfrm>
              <a:off x="3135" y="1105"/>
              <a:ext cx="1587" cy="0"/>
            </a:xfrm>
            <a:prstGeom prst="line">
              <a:avLst/>
            </a:prstGeom>
            <a:noFill/>
            <a:ln w="9525">
              <a:solidFill>
                <a:schemeClr val="tx1"/>
              </a:solidFill>
              <a:round/>
              <a:headEnd/>
              <a:tailEnd type="triangle" w="med" len="med"/>
            </a:ln>
          </p:spPr>
          <p:txBody>
            <a:bodyPr/>
            <a:lstStyle/>
            <a:p>
              <a:endParaRPr lang="tr-TR"/>
            </a:p>
          </p:txBody>
        </p:sp>
        <p:sp>
          <p:nvSpPr>
            <p:cNvPr id="14360" name="Line 24"/>
            <p:cNvSpPr>
              <a:spLocks noChangeShapeType="1"/>
            </p:cNvSpPr>
            <p:nvPr/>
          </p:nvSpPr>
          <p:spPr bwMode="auto">
            <a:xfrm>
              <a:off x="1230" y="1386"/>
              <a:ext cx="1587" cy="0"/>
            </a:xfrm>
            <a:prstGeom prst="line">
              <a:avLst/>
            </a:prstGeom>
            <a:noFill/>
            <a:ln w="9525">
              <a:solidFill>
                <a:schemeClr val="tx1"/>
              </a:solidFill>
              <a:round/>
              <a:headEnd/>
              <a:tailEnd type="triangle" w="med" len="med"/>
            </a:ln>
          </p:spPr>
          <p:txBody>
            <a:bodyPr/>
            <a:lstStyle/>
            <a:p>
              <a:endParaRPr lang="tr-TR"/>
            </a:p>
          </p:txBody>
        </p:sp>
        <p:sp>
          <p:nvSpPr>
            <p:cNvPr id="14361" name="Line 25"/>
            <p:cNvSpPr>
              <a:spLocks noChangeShapeType="1"/>
            </p:cNvSpPr>
            <p:nvPr/>
          </p:nvSpPr>
          <p:spPr bwMode="auto">
            <a:xfrm>
              <a:off x="1230" y="1676"/>
              <a:ext cx="1587" cy="0"/>
            </a:xfrm>
            <a:prstGeom prst="line">
              <a:avLst/>
            </a:prstGeom>
            <a:noFill/>
            <a:ln w="9525">
              <a:solidFill>
                <a:schemeClr val="tx1"/>
              </a:solidFill>
              <a:round/>
              <a:headEnd/>
              <a:tailEnd type="triangle" w="med" len="med"/>
            </a:ln>
          </p:spPr>
          <p:txBody>
            <a:bodyPr/>
            <a:lstStyle/>
            <a:p>
              <a:endParaRPr lang="tr-TR"/>
            </a:p>
          </p:txBody>
        </p:sp>
        <p:sp>
          <p:nvSpPr>
            <p:cNvPr id="14362" name="Line 26"/>
            <p:cNvSpPr>
              <a:spLocks noChangeShapeType="1"/>
            </p:cNvSpPr>
            <p:nvPr/>
          </p:nvSpPr>
          <p:spPr bwMode="auto">
            <a:xfrm>
              <a:off x="1230" y="1956"/>
              <a:ext cx="1587" cy="0"/>
            </a:xfrm>
            <a:prstGeom prst="line">
              <a:avLst/>
            </a:prstGeom>
            <a:noFill/>
            <a:ln w="9525">
              <a:solidFill>
                <a:schemeClr val="tx1"/>
              </a:solidFill>
              <a:round/>
              <a:headEnd type="triangle" w="med" len="med"/>
              <a:tailEnd/>
            </a:ln>
          </p:spPr>
          <p:txBody>
            <a:bodyPr/>
            <a:lstStyle/>
            <a:p>
              <a:endParaRPr lang="tr-TR"/>
            </a:p>
          </p:txBody>
        </p:sp>
        <p:sp>
          <p:nvSpPr>
            <p:cNvPr id="14363" name="Line 27"/>
            <p:cNvSpPr>
              <a:spLocks noChangeShapeType="1"/>
            </p:cNvSpPr>
            <p:nvPr/>
          </p:nvSpPr>
          <p:spPr bwMode="auto">
            <a:xfrm>
              <a:off x="3135" y="1386"/>
              <a:ext cx="1587" cy="0"/>
            </a:xfrm>
            <a:prstGeom prst="line">
              <a:avLst/>
            </a:prstGeom>
            <a:noFill/>
            <a:ln w="9525">
              <a:solidFill>
                <a:schemeClr val="tx1"/>
              </a:solidFill>
              <a:round/>
              <a:headEnd/>
              <a:tailEnd type="triangle" w="med" len="med"/>
            </a:ln>
          </p:spPr>
          <p:txBody>
            <a:bodyPr/>
            <a:lstStyle/>
            <a:p>
              <a:endParaRPr lang="tr-TR"/>
            </a:p>
          </p:txBody>
        </p:sp>
        <p:sp>
          <p:nvSpPr>
            <p:cNvPr id="14364" name="Line 28"/>
            <p:cNvSpPr>
              <a:spLocks noChangeShapeType="1"/>
            </p:cNvSpPr>
            <p:nvPr/>
          </p:nvSpPr>
          <p:spPr bwMode="auto">
            <a:xfrm>
              <a:off x="3135" y="1676"/>
              <a:ext cx="1587" cy="0"/>
            </a:xfrm>
            <a:prstGeom prst="line">
              <a:avLst/>
            </a:prstGeom>
            <a:noFill/>
            <a:ln w="9525">
              <a:solidFill>
                <a:schemeClr val="tx1"/>
              </a:solidFill>
              <a:round/>
              <a:headEnd/>
              <a:tailEnd type="triangle" w="med" len="med"/>
            </a:ln>
          </p:spPr>
          <p:txBody>
            <a:bodyPr/>
            <a:lstStyle/>
            <a:p>
              <a:endParaRPr lang="tr-TR"/>
            </a:p>
          </p:txBody>
        </p:sp>
        <p:sp>
          <p:nvSpPr>
            <p:cNvPr id="14365" name="Line 29"/>
            <p:cNvSpPr>
              <a:spLocks noChangeShapeType="1"/>
            </p:cNvSpPr>
            <p:nvPr/>
          </p:nvSpPr>
          <p:spPr bwMode="auto">
            <a:xfrm>
              <a:off x="3135" y="1956"/>
              <a:ext cx="1587" cy="0"/>
            </a:xfrm>
            <a:prstGeom prst="line">
              <a:avLst/>
            </a:prstGeom>
            <a:noFill/>
            <a:ln w="9525">
              <a:solidFill>
                <a:schemeClr val="tx1"/>
              </a:solidFill>
              <a:round/>
              <a:headEnd type="triangle" w="med" len="med"/>
              <a:tailEnd/>
            </a:ln>
          </p:spPr>
          <p:txBody>
            <a:bodyPr/>
            <a:lstStyle/>
            <a:p>
              <a:endParaRPr lang="tr-TR"/>
            </a:p>
          </p:txBody>
        </p:sp>
        <p:sp>
          <p:nvSpPr>
            <p:cNvPr id="14366" name="Line 30"/>
            <p:cNvSpPr>
              <a:spLocks noChangeShapeType="1"/>
            </p:cNvSpPr>
            <p:nvPr/>
          </p:nvSpPr>
          <p:spPr bwMode="auto">
            <a:xfrm>
              <a:off x="3135" y="2246"/>
              <a:ext cx="1587" cy="0"/>
            </a:xfrm>
            <a:prstGeom prst="line">
              <a:avLst/>
            </a:prstGeom>
            <a:noFill/>
            <a:ln w="9525">
              <a:solidFill>
                <a:schemeClr val="tx1"/>
              </a:solidFill>
              <a:round/>
              <a:headEnd type="triangle" w="med" len="med"/>
              <a:tailEnd type="triangle" w="med" len="med"/>
            </a:ln>
          </p:spPr>
          <p:txBody>
            <a:bodyPr/>
            <a:lstStyle/>
            <a:p>
              <a:endParaRPr lang="tr-TR"/>
            </a:p>
          </p:txBody>
        </p:sp>
        <p:sp>
          <p:nvSpPr>
            <p:cNvPr id="14367" name="Line 31"/>
            <p:cNvSpPr>
              <a:spLocks noChangeShapeType="1"/>
            </p:cNvSpPr>
            <p:nvPr/>
          </p:nvSpPr>
          <p:spPr bwMode="auto">
            <a:xfrm>
              <a:off x="1230" y="2236"/>
              <a:ext cx="1587" cy="0"/>
            </a:xfrm>
            <a:prstGeom prst="line">
              <a:avLst/>
            </a:prstGeom>
            <a:noFill/>
            <a:ln w="9525">
              <a:solidFill>
                <a:schemeClr val="tx1"/>
              </a:solidFill>
              <a:round/>
              <a:headEnd type="triangle" w="med" len="med"/>
              <a:tailEnd type="triangle" w="med" len="med"/>
            </a:ln>
          </p:spPr>
          <p:txBody>
            <a:bodyPr/>
            <a:lstStyle/>
            <a:p>
              <a:endParaRPr lang="tr-TR"/>
            </a:p>
          </p:txBody>
        </p:sp>
        <p:sp>
          <p:nvSpPr>
            <p:cNvPr id="14368" name="Line 32"/>
            <p:cNvSpPr>
              <a:spLocks noChangeShapeType="1"/>
            </p:cNvSpPr>
            <p:nvPr/>
          </p:nvSpPr>
          <p:spPr bwMode="auto">
            <a:xfrm>
              <a:off x="1230" y="2575"/>
              <a:ext cx="3492" cy="0"/>
            </a:xfrm>
            <a:prstGeom prst="line">
              <a:avLst/>
            </a:prstGeom>
            <a:noFill/>
            <a:ln w="9525">
              <a:solidFill>
                <a:schemeClr val="tx1"/>
              </a:solidFill>
              <a:round/>
              <a:headEnd type="triangle" w="med" len="med"/>
              <a:tailEnd type="triangle" w="med" len="med"/>
            </a:ln>
          </p:spPr>
          <p:txBody>
            <a:bodyPr/>
            <a:lstStyle/>
            <a:p>
              <a:endParaRPr lang="tr-TR"/>
            </a:p>
          </p:txBody>
        </p:sp>
        <p:sp>
          <p:nvSpPr>
            <p:cNvPr id="14369" name="Line 33"/>
            <p:cNvSpPr>
              <a:spLocks noChangeShapeType="1"/>
            </p:cNvSpPr>
            <p:nvPr/>
          </p:nvSpPr>
          <p:spPr bwMode="auto">
            <a:xfrm>
              <a:off x="1230" y="2855"/>
              <a:ext cx="3492" cy="0"/>
            </a:xfrm>
            <a:prstGeom prst="line">
              <a:avLst/>
            </a:prstGeom>
            <a:noFill/>
            <a:ln w="9525">
              <a:solidFill>
                <a:schemeClr val="tx1"/>
              </a:solidFill>
              <a:round/>
              <a:headEnd/>
              <a:tailEnd type="triangle" w="med" len="med"/>
            </a:ln>
          </p:spPr>
          <p:txBody>
            <a:bodyPr/>
            <a:lstStyle/>
            <a:p>
              <a:endParaRPr lang="tr-TR"/>
            </a:p>
          </p:txBody>
        </p:sp>
        <p:sp>
          <p:nvSpPr>
            <p:cNvPr id="14370" name="Line 34"/>
            <p:cNvSpPr>
              <a:spLocks noChangeShapeType="1"/>
            </p:cNvSpPr>
            <p:nvPr/>
          </p:nvSpPr>
          <p:spPr bwMode="auto">
            <a:xfrm>
              <a:off x="1230" y="3155"/>
              <a:ext cx="3492" cy="0"/>
            </a:xfrm>
            <a:prstGeom prst="line">
              <a:avLst/>
            </a:prstGeom>
            <a:noFill/>
            <a:ln w="9525">
              <a:solidFill>
                <a:schemeClr val="tx1"/>
              </a:solidFill>
              <a:round/>
              <a:headEnd/>
              <a:tailEnd type="triangle" w="med" len="med"/>
            </a:ln>
          </p:spPr>
          <p:txBody>
            <a:bodyPr/>
            <a:lstStyle/>
            <a:p>
              <a:endParaRPr lang="tr-TR"/>
            </a:p>
          </p:txBody>
        </p:sp>
        <p:sp>
          <p:nvSpPr>
            <p:cNvPr id="14371" name="Line 35"/>
            <p:cNvSpPr>
              <a:spLocks noChangeShapeType="1"/>
            </p:cNvSpPr>
            <p:nvPr/>
          </p:nvSpPr>
          <p:spPr bwMode="auto">
            <a:xfrm>
              <a:off x="1230" y="3676"/>
              <a:ext cx="3492" cy="0"/>
            </a:xfrm>
            <a:prstGeom prst="line">
              <a:avLst/>
            </a:prstGeom>
            <a:noFill/>
            <a:ln w="9525">
              <a:solidFill>
                <a:schemeClr val="tx1"/>
              </a:solidFill>
              <a:round/>
              <a:headEnd/>
              <a:tailEnd type="triangle" w="med" len="med"/>
            </a:ln>
          </p:spPr>
          <p:txBody>
            <a:bodyPr/>
            <a:lstStyle/>
            <a:p>
              <a:endParaRPr lang="tr-TR"/>
            </a:p>
          </p:txBody>
        </p:sp>
        <p:sp>
          <p:nvSpPr>
            <p:cNvPr id="14372" name="Line 36"/>
            <p:cNvSpPr>
              <a:spLocks noChangeShapeType="1"/>
            </p:cNvSpPr>
            <p:nvPr/>
          </p:nvSpPr>
          <p:spPr bwMode="auto">
            <a:xfrm>
              <a:off x="1230" y="3415"/>
              <a:ext cx="3492" cy="0"/>
            </a:xfrm>
            <a:prstGeom prst="line">
              <a:avLst/>
            </a:prstGeom>
            <a:noFill/>
            <a:ln w="9525">
              <a:solidFill>
                <a:schemeClr val="tx1"/>
              </a:solidFill>
              <a:round/>
              <a:headEnd type="triangle" w="med" len="med"/>
              <a:tailEnd/>
            </a:ln>
          </p:spPr>
          <p:txBody>
            <a:bodyPr/>
            <a:lstStyle/>
            <a:p>
              <a:endParaRPr lang="tr-T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idx="1"/>
          </p:nvPr>
        </p:nvSpPr>
        <p:spPr/>
        <p:txBody>
          <a:bodyPr>
            <a:normAutofit/>
          </a:bodyPr>
          <a:lstStyle/>
          <a:p>
            <a:r>
              <a:rPr lang="tr-TR" dirty="0" smtClean="0"/>
              <a:t>Tüccar aracılar </a:t>
            </a:r>
          </a:p>
          <a:p>
            <a:r>
              <a:rPr lang="tr-TR" dirty="0" smtClean="0"/>
              <a:t>Yardımcı aracılar </a:t>
            </a:r>
          </a:p>
          <a:p>
            <a:r>
              <a:rPr lang="tr-TR" dirty="0" smtClean="0"/>
              <a:t>Toptancı</a:t>
            </a:r>
          </a:p>
          <a:p>
            <a:r>
              <a:rPr lang="tr-TR" dirty="0" smtClean="0"/>
              <a:t>Perakendeci</a:t>
            </a:r>
          </a:p>
          <a:p>
            <a:r>
              <a:rPr lang="tr-TR" dirty="0" smtClean="0"/>
              <a:t>Acente</a:t>
            </a:r>
          </a:p>
          <a:p>
            <a:r>
              <a:rPr lang="tr-TR" dirty="0" smtClean="0"/>
              <a:t>Distribütör</a:t>
            </a:r>
          </a:p>
          <a:p>
            <a:r>
              <a:rPr lang="tr-TR" dirty="0" smtClean="0"/>
              <a:t>Bayilik </a:t>
            </a:r>
          </a:p>
          <a:p>
            <a:r>
              <a:rPr lang="tr-TR" dirty="0" err="1" smtClean="0"/>
              <a:t>Franchising</a:t>
            </a:r>
            <a:endParaRPr lang="tr-TR" dirty="0" smtClean="0"/>
          </a:p>
          <a:p>
            <a:endParaRPr lang="tr-TR" dirty="0"/>
          </a:p>
        </p:txBody>
      </p:sp>
      <p:sp>
        <p:nvSpPr>
          <p:cNvPr id="3" name="2 Veri Yer Tutucusu"/>
          <p:cNvSpPr>
            <a:spLocks noGrp="1"/>
          </p:cNvSpPr>
          <p:nvPr>
            <p:ph type="dt" sz="half" idx="10"/>
          </p:nvPr>
        </p:nvSpPr>
        <p:spPr/>
        <p:txBody>
          <a:bodyPr/>
          <a:lstStyle/>
          <a:p>
            <a:r>
              <a:rPr lang="tr-TR" smtClean="0"/>
              <a:t>Pazarlama İlkeleri</a:t>
            </a:r>
            <a:endParaRPr lang="tr-TR"/>
          </a:p>
        </p:txBody>
      </p:sp>
      <p:sp>
        <p:nvSpPr>
          <p:cNvPr id="4" name="3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11</a:t>
            </a:fld>
            <a:endParaRPr lang="tr-TR"/>
          </a:p>
        </p:txBody>
      </p:sp>
      <p:sp>
        <p:nvSpPr>
          <p:cNvPr id="6" name="5 Başlık"/>
          <p:cNvSpPr>
            <a:spLocks noGrp="1"/>
          </p:cNvSpPr>
          <p:nvPr>
            <p:ph type="title"/>
          </p:nvPr>
        </p:nvSpPr>
        <p:spPr/>
        <p:txBody>
          <a:bodyPr>
            <a:normAutofit/>
          </a:bodyPr>
          <a:lstStyle/>
          <a:p>
            <a:r>
              <a:rPr lang="tr-TR" b="1" dirty="0" smtClean="0"/>
              <a:t>Dağıtım Kanalı Üyeleri</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İçerik Yer Tutucusu"/>
          <p:cNvSpPr>
            <a:spLocks noGrp="1"/>
          </p:cNvSpPr>
          <p:nvPr>
            <p:ph idx="1"/>
          </p:nvPr>
        </p:nvSpPr>
        <p:spPr/>
        <p:txBody>
          <a:bodyPr/>
          <a:lstStyle/>
          <a:p>
            <a:pPr eaLnBrk="1" hangingPunct="1"/>
            <a:r>
              <a:rPr lang="tr-TR" dirty="0" smtClean="0"/>
              <a:t>Çatışma</a:t>
            </a:r>
          </a:p>
          <a:p>
            <a:pPr eaLnBrk="1" hangingPunct="1"/>
            <a:r>
              <a:rPr lang="tr-TR" dirty="0" smtClean="0"/>
              <a:t>İşbirliği</a:t>
            </a:r>
          </a:p>
          <a:p>
            <a:pPr eaLnBrk="1" hangingPunct="1"/>
            <a:r>
              <a:rPr lang="tr-TR" dirty="0" smtClean="0"/>
              <a:t>Liderlik</a:t>
            </a:r>
          </a:p>
          <a:p>
            <a:pPr eaLnBrk="1" hangingPunct="1"/>
            <a:r>
              <a:rPr lang="tr-TR" dirty="0" smtClean="0"/>
              <a:t>Bağımlılık</a:t>
            </a:r>
          </a:p>
          <a:p>
            <a:pPr eaLnBrk="1" hangingPunct="1"/>
            <a:r>
              <a:rPr lang="tr-TR" dirty="0" smtClean="0"/>
              <a:t>Rekabet</a:t>
            </a:r>
          </a:p>
          <a:p>
            <a:pPr eaLnBrk="1" hangingPunct="1"/>
            <a:endParaRPr lang="tr-TR" dirty="0" smtClean="0"/>
          </a:p>
        </p:txBody>
      </p:sp>
      <p:sp>
        <p:nvSpPr>
          <p:cNvPr id="4" name="3 Veri Yer Tutucusu"/>
          <p:cNvSpPr>
            <a:spLocks noGrp="1"/>
          </p:cNvSpPr>
          <p:nvPr>
            <p:ph type="dt" sz="half" idx="10"/>
          </p:nvPr>
        </p:nvSpPr>
        <p:spPr/>
        <p:txBody>
          <a:bodyPr/>
          <a:lstStyle/>
          <a:p>
            <a:r>
              <a:rPr lang="tr-TR" smtClean="0"/>
              <a:t>Pazarlama İlkeleri</a:t>
            </a:r>
            <a:endParaRPr lang="tr-TR"/>
          </a:p>
        </p:txBody>
      </p:sp>
      <p:sp>
        <p:nvSpPr>
          <p:cNvPr id="6" name="5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12</a:t>
            </a:fld>
            <a:endParaRPr lang="tr-TR"/>
          </a:p>
        </p:txBody>
      </p:sp>
      <p:sp>
        <p:nvSpPr>
          <p:cNvPr id="16386" name="1 Başlık"/>
          <p:cNvSpPr>
            <a:spLocks noGrp="1"/>
          </p:cNvSpPr>
          <p:nvPr>
            <p:ph type="title"/>
          </p:nvPr>
        </p:nvSpPr>
        <p:spPr/>
        <p:txBody>
          <a:bodyPr>
            <a:normAutofit fontScale="90000"/>
          </a:bodyPr>
          <a:lstStyle/>
          <a:p>
            <a:r>
              <a:rPr lang="tr-TR" dirty="0" smtClean="0"/>
              <a:t>Dağıtım kanalında yaşanan sosyal ilişkiler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r>
              <a:rPr lang="tr-TR" smtClean="0"/>
              <a:t>Pazarlama İlkeleri</a:t>
            </a:r>
            <a:endParaRPr lang="tr-TR"/>
          </a:p>
        </p:txBody>
      </p:sp>
      <p:sp>
        <p:nvSpPr>
          <p:cNvPr id="4" name="3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13</a:t>
            </a:fld>
            <a:endParaRPr lang="tr-TR"/>
          </a:p>
        </p:txBody>
      </p:sp>
      <p:sp>
        <p:nvSpPr>
          <p:cNvPr id="6" name="5 Başlık"/>
          <p:cNvSpPr>
            <a:spLocks noGrp="1"/>
          </p:cNvSpPr>
          <p:nvPr>
            <p:ph type="title"/>
          </p:nvPr>
        </p:nvSpPr>
        <p:spPr/>
        <p:txBody>
          <a:bodyPr>
            <a:normAutofit fontScale="90000"/>
          </a:bodyPr>
          <a:lstStyle/>
          <a:p>
            <a:r>
              <a:rPr lang="tr-TR" b="1" dirty="0" smtClean="0"/>
              <a:t>Dağıtım Kanalı Seçiminde Belirleyiciler</a:t>
            </a:r>
            <a:endParaRPr lang="tr-TR" dirty="0"/>
          </a:p>
        </p:txBody>
      </p:sp>
      <p:sp>
        <p:nvSpPr>
          <p:cNvPr id="303121"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pSp>
        <p:nvGrpSpPr>
          <p:cNvPr id="303105" name="Tuval 1075"/>
          <p:cNvGrpSpPr>
            <a:grpSpLocks/>
          </p:cNvGrpSpPr>
          <p:nvPr/>
        </p:nvGrpSpPr>
        <p:grpSpPr bwMode="auto">
          <a:xfrm>
            <a:off x="323528" y="2420888"/>
            <a:ext cx="8208912" cy="3384376"/>
            <a:chOff x="0" y="0"/>
            <a:chExt cx="51054" cy="15246"/>
          </a:xfrm>
        </p:grpSpPr>
        <p:sp>
          <p:nvSpPr>
            <p:cNvPr id="303120" name="AutoShape 16"/>
            <p:cNvSpPr>
              <a:spLocks noChangeAspect="1" noChangeArrowheads="1"/>
            </p:cNvSpPr>
            <p:nvPr/>
          </p:nvSpPr>
          <p:spPr bwMode="auto">
            <a:xfrm>
              <a:off x="0" y="0"/>
              <a:ext cx="51054" cy="15246"/>
            </a:xfrm>
            <a:prstGeom prst="rect">
              <a:avLst/>
            </a:prstGeom>
            <a:noFill/>
          </p:spPr>
          <p:txBody>
            <a:bodyPr vert="horz" wrap="square" lIns="91440" tIns="45720" rIns="91440" bIns="45720" numCol="1" anchor="t" anchorCtr="0" compatLnSpc="1">
              <a:prstTxWarp prst="textNoShape">
                <a:avLst/>
              </a:prstTxWarp>
            </a:bodyPr>
            <a:lstStyle/>
            <a:p>
              <a:endParaRPr lang="tr-TR" sz="1500"/>
            </a:p>
          </p:txBody>
        </p:sp>
        <p:sp>
          <p:nvSpPr>
            <p:cNvPr id="29" name="Text Box 1079"/>
            <p:cNvSpPr txBox="1">
              <a:spLocks noChangeArrowheads="1"/>
            </p:cNvSpPr>
            <p:nvPr/>
          </p:nvSpPr>
          <p:spPr bwMode="auto">
            <a:xfrm>
              <a:off x="42576" y="11176"/>
              <a:ext cx="6858" cy="2286"/>
            </a:xfrm>
            <a:prstGeom prst="rect">
              <a:avLst/>
            </a:prstGeom>
            <a:solidFill>
              <a:srgbClr val="FFFFFF">
                <a:alpha val="0"/>
              </a:srgbClr>
            </a:solid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smtClean="0">
                  <a:ln>
                    <a:noFill/>
                  </a:ln>
                  <a:solidFill>
                    <a:schemeClr val="tx1"/>
                  </a:solidFill>
                  <a:effectLst/>
                  <a:latin typeface="Arial" pitchFamily="34" charset="0"/>
                  <a:cs typeface="Arial" pitchFamily="34" charset="0"/>
                </a:rPr>
                <a:t>Tüketiciler</a:t>
              </a:r>
            </a:p>
          </p:txBody>
        </p:sp>
        <p:sp>
          <p:nvSpPr>
            <p:cNvPr id="30" name="Text Box 1080"/>
            <p:cNvSpPr txBox="1">
              <a:spLocks noChangeArrowheads="1"/>
            </p:cNvSpPr>
            <p:nvPr/>
          </p:nvSpPr>
          <p:spPr bwMode="auto">
            <a:xfrm>
              <a:off x="24441" y="10972"/>
              <a:ext cx="6070" cy="2286"/>
            </a:xfrm>
            <a:prstGeom prst="rect">
              <a:avLst/>
            </a:prstGeom>
            <a:solidFill>
              <a:srgbClr val="FFFFFF">
                <a:alpha val="0"/>
              </a:srgbClr>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smtClean="0">
                  <a:ln>
                    <a:noFill/>
                  </a:ln>
                  <a:solidFill>
                    <a:schemeClr val="tx1"/>
                  </a:solidFill>
                  <a:effectLst/>
                  <a:latin typeface="Arial" pitchFamily="34" charset="0"/>
                  <a:cs typeface="Arial" pitchFamily="34" charset="0"/>
                </a:rPr>
                <a:t>Rakipler</a:t>
              </a:r>
            </a:p>
          </p:txBody>
        </p:sp>
        <p:sp>
          <p:nvSpPr>
            <p:cNvPr id="31" name="Text Box 1081"/>
            <p:cNvSpPr txBox="1">
              <a:spLocks noChangeArrowheads="1"/>
            </p:cNvSpPr>
            <p:nvPr/>
          </p:nvSpPr>
          <p:spPr bwMode="auto">
            <a:xfrm>
              <a:off x="16630" y="10972"/>
              <a:ext cx="6306" cy="2286"/>
            </a:xfrm>
            <a:prstGeom prst="rect">
              <a:avLst/>
            </a:prstGeom>
            <a:solidFill>
              <a:srgbClr val="FFFFFF">
                <a:alpha val="0"/>
              </a:srgbClr>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smtClean="0">
                  <a:ln>
                    <a:noFill/>
                  </a:ln>
                  <a:solidFill>
                    <a:schemeClr val="tx1"/>
                  </a:solidFill>
                  <a:effectLst/>
                  <a:latin typeface="Arial" pitchFamily="34" charset="0"/>
                  <a:cs typeface="Arial" pitchFamily="34" charset="0"/>
                </a:rPr>
                <a:t>Aracılar</a:t>
              </a:r>
            </a:p>
          </p:txBody>
        </p:sp>
        <p:sp>
          <p:nvSpPr>
            <p:cNvPr id="1088" name="Line 1083"/>
            <p:cNvSpPr>
              <a:spLocks noChangeShapeType="1"/>
            </p:cNvSpPr>
            <p:nvPr/>
          </p:nvSpPr>
          <p:spPr bwMode="auto">
            <a:xfrm flipV="1">
              <a:off x="19805" y="8509"/>
              <a:ext cx="7" cy="22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500"/>
            </a:p>
          </p:txBody>
        </p:sp>
        <p:sp>
          <p:nvSpPr>
            <p:cNvPr id="1089" name="Text Box 1088"/>
            <p:cNvSpPr txBox="1">
              <a:spLocks noChangeArrowheads="1"/>
            </p:cNvSpPr>
            <p:nvPr/>
          </p:nvSpPr>
          <p:spPr bwMode="auto">
            <a:xfrm>
              <a:off x="21336" y="5245"/>
              <a:ext cx="10668" cy="2286"/>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chemeClr val="tx1"/>
                  </a:solidFill>
                  <a:effectLst/>
                  <a:latin typeface="Arial" pitchFamily="34" charset="0"/>
                  <a:cs typeface="Arial" pitchFamily="34" charset="0"/>
                </a:rPr>
                <a:t>Dağıtım Kanalı</a:t>
              </a:r>
              <a:endParaRPr kumimoji="0" lang="tr-TR" sz="1500" b="0" i="0" u="none" strike="noStrike" cap="none" normalizeH="0" baseline="0" smtClean="0">
                <a:ln>
                  <a:noFill/>
                </a:ln>
                <a:solidFill>
                  <a:schemeClr val="tx1"/>
                </a:solidFill>
                <a:effectLst/>
                <a:latin typeface="Arial" pitchFamily="34" charset="0"/>
                <a:cs typeface="Arial" pitchFamily="34" charset="0"/>
              </a:endParaRPr>
            </a:p>
          </p:txBody>
        </p:sp>
        <p:sp>
          <p:nvSpPr>
            <p:cNvPr id="1090" name="AutoShape 1154"/>
            <p:cNvSpPr>
              <a:spLocks noChangeArrowheads="1"/>
            </p:cNvSpPr>
            <p:nvPr/>
          </p:nvSpPr>
          <p:spPr bwMode="auto">
            <a:xfrm rot="5400000">
              <a:off x="25888" y="-7951"/>
              <a:ext cx="4572" cy="28810"/>
            </a:xfrm>
            <a:prstGeom prst="can">
              <a:avLst>
                <a:gd name="adj" fmla="val 42709"/>
              </a:avLst>
            </a:prstGeom>
            <a:solidFill>
              <a:srgbClr val="FFFFFF">
                <a:alpha val="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sz="1500"/>
            </a:p>
          </p:txBody>
        </p:sp>
        <p:sp>
          <p:nvSpPr>
            <p:cNvPr id="1092" name="Text Box 1155"/>
            <p:cNvSpPr txBox="1">
              <a:spLocks noChangeArrowheads="1"/>
            </p:cNvSpPr>
            <p:nvPr/>
          </p:nvSpPr>
          <p:spPr bwMode="auto">
            <a:xfrm>
              <a:off x="32004" y="10972"/>
              <a:ext cx="6629" cy="2286"/>
            </a:xfrm>
            <a:prstGeom prst="rect">
              <a:avLst/>
            </a:prstGeom>
            <a:solidFill>
              <a:srgbClr val="FFFFFF">
                <a:alpha val="0"/>
              </a:srgbClr>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smtClean="0">
                  <a:ln>
                    <a:noFill/>
                  </a:ln>
                  <a:solidFill>
                    <a:schemeClr val="tx1"/>
                  </a:solidFill>
                  <a:effectLst/>
                  <a:latin typeface="Arial" pitchFamily="34" charset="0"/>
                  <a:cs typeface="Arial" pitchFamily="34" charset="0"/>
                </a:rPr>
                <a:t>Ürün</a:t>
              </a:r>
            </a:p>
          </p:txBody>
        </p:sp>
        <p:pic>
          <p:nvPicPr>
            <p:cNvPr id="1093" name="Picture 1160" descr="BSNSS151"/>
            <p:cNvPicPr>
              <a:picLocks noChangeAspect="1" noChangeArrowheads="1"/>
            </p:cNvPicPr>
            <p:nvPr/>
          </p:nvPicPr>
          <p:blipFill>
            <a:blip r:embed="rId2" cstate="print">
              <a:grayscl/>
            </a:blip>
            <a:srcRect/>
            <a:stretch>
              <a:fillRect/>
            </a:stretch>
          </p:blipFill>
          <p:spPr bwMode="auto">
            <a:xfrm flipH="1">
              <a:off x="1498" y="546"/>
              <a:ext cx="9125" cy="11315"/>
            </a:xfrm>
            <a:prstGeom prst="rect">
              <a:avLst/>
            </a:prstGeom>
            <a:noFill/>
          </p:spPr>
        </p:pic>
        <p:pic>
          <p:nvPicPr>
            <p:cNvPr id="1094" name="Picture 1161" descr="JUDICAL2"/>
            <p:cNvPicPr>
              <a:picLocks noChangeAspect="1" noChangeArrowheads="1"/>
            </p:cNvPicPr>
            <p:nvPr/>
          </p:nvPicPr>
          <p:blipFill>
            <a:blip r:embed="rId3" cstate="print">
              <a:grayscl/>
              <a:biLevel thresh="50000"/>
            </a:blip>
            <a:srcRect l="71484" b="7039"/>
            <a:stretch>
              <a:fillRect/>
            </a:stretch>
          </p:blipFill>
          <p:spPr bwMode="auto">
            <a:xfrm>
              <a:off x="44716" y="1936"/>
              <a:ext cx="4575" cy="9240"/>
            </a:xfrm>
            <a:prstGeom prst="rect">
              <a:avLst/>
            </a:prstGeom>
            <a:noFill/>
          </p:spPr>
        </p:pic>
        <p:sp>
          <p:nvSpPr>
            <p:cNvPr id="1095" name="AutoShape 1162"/>
            <p:cNvSpPr>
              <a:spLocks noChangeArrowheads="1"/>
            </p:cNvSpPr>
            <p:nvPr/>
          </p:nvSpPr>
          <p:spPr bwMode="auto">
            <a:xfrm>
              <a:off x="41529" y="5791"/>
              <a:ext cx="2667" cy="1124"/>
            </a:xfrm>
            <a:prstGeom prst="rightArrow">
              <a:avLst>
                <a:gd name="adj1" fmla="val 50000"/>
                <a:gd name="adj2" fmla="val 59319"/>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sz="1500"/>
            </a:p>
          </p:txBody>
        </p:sp>
        <p:sp>
          <p:nvSpPr>
            <p:cNvPr id="1096" name="AutoShape 1163"/>
            <p:cNvSpPr>
              <a:spLocks noChangeArrowheads="1"/>
            </p:cNvSpPr>
            <p:nvPr/>
          </p:nvSpPr>
          <p:spPr bwMode="auto">
            <a:xfrm>
              <a:off x="10922" y="5835"/>
              <a:ext cx="2667" cy="1124"/>
            </a:xfrm>
            <a:prstGeom prst="rightArrow">
              <a:avLst>
                <a:gd name="adj1" fmla="val 50000"/>
                <a:gd name="adj2" fmla="val 59319"/>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sz="1500"/>
            </a:p>
          </p:txBody>
        </p:sp>
        <p:sp>
          <p:nvSpPr>
            <p:cNvPr id="1097" name="Text Box 1164"/>
            <p:cNvSpPr txBox="1">
              <a:spLocks noChangeArrowheads="1"/>
            </p:cNvSpPr>
            <p:nvPr/>
          </p:nvSpPr>
          <p:spPr bwMode="auto">
            <a:xfrm>
              <a:off x="2609" y="12096"/>
              <a:ext cx="6858" cy="2286"/>
            </a:xfrm>
            <a:prstGeom prst="rect">
              <a:avLst/>
            </a:prstGeom>
            <a:solidFill>
              <a:srgbClr val="FFFFFF">
                <a:alpha val="0"/>
              </a:srgbClr>
            </a:solid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smtClean="0">
                  <a:ln>
                    <a:noFill/>
                  </a:ln>
                  <a:solidFill>
                    <a:schemeClr val="tx1"/>
                  </a:solidFill>
                  <a:effectLst/>
                  <a:latin typeface="Arial" pitchFamily="34" charset="0"/>
                  <a:cs typeface="Arial" pitchFamily="34" charset="0"/>
                </a:rPr>
                <a:t>İşletme</a:t>
              </a:r>
            </a:p>
          </p:txBody>
        </p:sp>
        <p:sp>
          <p:nvSpPr>
            <p:cNvPr id="1098" name="Line 1165"/>
            <p:cNvSpPr>
              <a:spLocks noChangeShapeType="1"/>
            </p:cNvSpPr>
            <p:nvPr/>
          </p:nvSpPr>
          <p:spPr bwMode="auto">
            <a:xfrm flipV="1">
              <a:off x="34988" y="8743"/>
              <a:ext cx="6" cy="22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500"/>
            </a:p>
          </p:txBody>
        </p:sp>
        <p:sp>
          <p:nvSpPr>
            <p:cNvPr id="1099" name="Line 1166"/>
            <p:cNvSpPr>
              <a:spLocks noChangeShapeType="1"/>
            </p:cNvSpPr>
            <p:nvPr/>
          </p:nvSpPr>
          <p:spPr bwMode="auto">
            <a:xfrm flipV="1">
              <a:off x="27501" y="8743"/>
              <a:ext cx="7" cy="22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500"/>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smtClean="0">
                <a:cs typeface="Times New Roman" pitchFamily="18" charset="0"/>
              </a:rPr>
              <a:t>Aracıların Seçilmesi</a:t>
            </a:r>
            <a:r>
              <a:rPr lang="tr-TR" smtClean="0"/>
              <a:t> Süreci</a:t>
            </a:r>
          </a:p>
        </p:txBody>
      </p:sp>
      <p:sp>
        <p:nvSpPr>
          <p:cNvPr id="10" name="9 Veri Yer Tutucusu"/>
          <p:cNvSpPr>
            <a:spLocks noGrp="1"/>
          </p:cNvSpPr>
          <p:nvPr>
            <p:ph type="dt" sz="half" idx="10"/>
          </p:nvPr>
        </p:nvSpPr>
        <p:spPr/>
        <p:txBody>
          <a:bodyPr/>
          <a:lstStyle/>
          <a:p>
            <a:pPr>
              <a:defRPr/>
            </a:pPr>
            <a:r>
              <a:rPr lang="tr-TR" smtClean="0"/>
              <a:t>Pazarlama İlkeleri</a:t>
            </a:r>
            <a:endParaRPr lang="tr-TR"/>
          </a:p>
        </p:txBody>
      </p:sp>
      <p:sp>
        <p:nvSpPr>
          <p:cNvPr id="12" name="11 Altbilgi Yer Tutucusu"/>
          <p:cNvSpPr>
            <a:spLocks noGrp="1"/>
          </p:cNvSpPr>
          <p:nvPr>
            <p:ph type="ftr" sz="quarter" idx="11"/>
          </p:nvPr>
        </p:nvSpPr>
        <p:spPr/>
        <p:txBody>
          <a:bodyPr/>
          <a:lstStyle/>
          <a:p>
            <a:pPr>
              <a:defRPr/>
            </a:pPr>
            <a:r>
              <a:rPr lang="tr-TR" smtClean="0"/>
              <a:t>Pazarlama Kanalları ve Dağıtım Politikaları</a:t>
            </a:r>
            <a:endParaRPr lang="tr-TR"/>
          </a:p>
        </p:txBody>
      </p:sp>
      <p:sp>
        <p:nvSpPr>
          <p:cNvPr id="11" name="10 Slayt Numarası Yer Tutucusu"/>
          <p:cNvSpPr>
            <a:spLocks noGrp="1"/>
          </p:cNvSpPr>
          <p:nvPr>
            <p:ph type="sldNum" sz="quarter" idx="12"/>
          </p:nvPr>
        </p:nvSpPr>
        <p:spPr/>
        <p:txBody>
          <a:bodyPr/>
          <a:lstStyle/>
          <a:p>
            <a:pPr>
              <a:defRPr/>
            </a:pPr>
            <a:fld id="{1658BC5B-5C93-4289-B9D4-91F36D54CE46}" type="slidenum">
              <a:rPr lang="tr-TR" smtClean="0"/>
              <a:pPr>
                <a:defRPr/>
              </a:pPr>
              <a:t>14</a:t>
            </a:fld>
            <a:endParaRPr lang="tr-TR"/>
          </a:p>
        </p:txBody>
      </p:sp>
      <p:grpSp>
        <p:nvGrpSpPr>
          <p:cNvPr id="2" name="Group 3"/>
          <p:cNvGrpSpPr>
            <a:grpSpLocks/>
          </p:cNvGrpSpPr>
          <p:nvPr/>
        </p:nvGrpSpPr>
        <p:grpSpPr bwMode="auto">
          <a:xfrm>
            <a:off x="838200" y="2286000"/>
            <a:ext cx="7532688" cy="2044700"/>
            <a:chOff x="1097" y="8900"/>
            <a:chExt cx="6480" cy="1080"/>
          </a:xfrm>
        </p:grpSpPr>
        <p:sp>
          <p:nvSpPr>
            <p:cNvPr id="19460" name="AutoShape 4"/>
            <p:cNvSpPr>
              <a:spLocks noChangeArrowheads="1"/>
            </p:cNvSpPr>
            <p:nvPr/>
          </p:nvSpPr>
          <p:spPr bwMode="auto">
            <a:xfrm>
              <a:off x="1097" y="8900"/>
              <a:ext cx="6480" cy="1080"/>
            </a:xfrm>
            <a:prstGeom prst="homePlate">
              <a:avLst>
                <a:gd name="adj" fmla="val 91083"/>
              </a:avLst>
            </a:prstGeom>
            <a:solidFill>
              <a:srgbClr val="FFFFFF"/>
            </a:solidFill>
            <a:ln w="9525">
              <a:solidFill>
                <a:srgbClr val="000000"/>
              </a:solidFill>
              <a:prstDash val="lgDash"/>
              <a:miter lim="800000"/>
              <a:headEnd/>
              <a:tailEnd/>
            </a:ln>
          </p:spPr>
          <p:txBody>
            <a:bodyPr/>
            <a:lstStyle/>
            <a:p>
              <a:endParaRPr lang="tr-TR"/>
            </a:p>
          </p:txBody>
        </p:sp>
        <p:sp>
          <p:nvSpPr>
            <p:cNvPr id="40965" name="Text Box 5"/>
            <p:cNvSpPr txBox="1">
              <a:spLocks noChangeArrowheads="1"/>
            </p:cNvSpPr>
            <p:nvPr/>
          </p:nvSpPr>
          <p:spPr bwMode="auto">
            <a:xfrm>
              <a:off x="1337" y="9020"/>
              <a:ext cx="1438" cy="720"/>
            </a:xfrm>
            <a:prstGeom prst="rect">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algn="ctr" eaLnBrk="0" hangingPunct="0">
                <a:spcAft>
                  <a:spcPts val="600"/>
                </a:spcAft>
                <a:defRPr/>
              </a:pPr>
              <a:r>
                <a:rPr lang="tr-TR" sz="2000">
                  <a:latin typeface="Times New Roman" pitchFamily="18" charset="0"/>
                </a:rPr>
                <a:t>Kanal uzunluğunu belirlenmesi</a:t>
              </a:r>
            </a:p>
          </p:txBody>
        </p:sp>
        <p:sp>
          <p:nvSpPr>
            <p:cNvPr id="40966" name="Text Box 6"/>
            <p:cNvSpPr txBox="1">
              <a:spLocks noChangeArrowheads="1"/>
            </p:cNvSpPr>
            <p:nvPr/>
          </p:nvSpPr>
          <p:spPr bwMode="auto">
            <a:xfrm>
              <a:off x="3257" y="9020"/>
              <a:ext cx="1438" cy="720"/>
            </a:xfrm>
            <a:prstGeom prst="rect">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algn="ctr" eaLnBrk="0" hangingPunct="0">
                <a:spcAft>
                  <a:spcPts val="600"/>
                </a:spcAft>
                <a:defRPr/>
              </a:pPr>
              <a:r>
                <a:rPr lang="tr-TR" sz="2000">
                  <a:latin typeface="Times New Roman" pitchFamily="18" charset="0"/>
                </a:rPr>
                <a:t>Aracılarının türünü tespit edilmesi</a:t>
              </a:r>
            </a:p>
          </p:txBody>
        </p:sp>
        <p:sp>
          <p:nvSpPr>
            <p:cNvPr id="40967" name="Text Box 7"/>
            <p:cNvSpPr txBox="1">
              <a:spLocks noChangeArrowheads="1"/>
            </p:cNvSpPr>
            <p:nvPr/>
          </p:nvSpPr>
          <p:spPr bwMode="auto">
            <a:xfrm>
              <a:off x="5178" y="9020"/>
              <a:ext cx="1439" cy="720"/>
            </a:xfrm>
            <a:prstGeom prst="rect">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algn="ctr" eaLnBrk="0" hangingPunct="0">
                <a:spcAft>
                  <a:spcPts val="600"/>
                </a:spcAft>
                <a:defRPr/>
              </a:pPr>
              <a:r>
                <a:rPr lang="tr-TR" sz="2000">
                  <a:latin typeface="Times New Roman" pitchFamily="18" charset="0"/>
                </a:rPr>
                <a:t>Aracıların sayısının tespit edilmesi</a:t>
              </a:r>
            </a:p>
          </p:txBody>
        </p:sp>
        <p:sp>
          <p:nvSpPr>
            <p:cNvPr id="19464" name="Line 8"/>
            <p:cNvSpPr>
              <a:spLocks noChangeShapeType="1"/>
            </p:cNvSpPr>
            <p:nvPr/>
          </p:nvSpPr>
          <p:spPr bwMode="auto">
            <a:xfrm>
              <a:off x="2777" y="9380"/>
              <a:ext cx="480" cy="0"/>
            </a:xfrm>
            <a:prstGeom prst="line">
              <a:avLst/>
            </a:prstGeom>
            <a:noFill/>
            <a:ln w="9525">
              <a:solidFill>
                <a:srgbClr val="000000"/>
              </a:solidFill>
              <a:round/>
              <a:headEnd/>
              <a:tailEnd type="triangle" w="med" len="med"/>
            </a:ln>
          </p:spPr>
          <p:txBody>
            <a:bodyPr/>
            <a:lstStyle/>
            <a:p>
              <a:endParaRPr lang="tr-TR"/>
            </a:p>
          </p:txBody>
        </p:sp>
        <p:sp>
          <p:nvSpPr>
            <p:cNvPr id="19465" name="Line 9"/>
            <p:cNvSpPr>
              <a:spLocks noChangeShapeType="1"/>
            </p:cNvSpPr>
            <p:nvPr/>
          </p:nvSpPr>
          <p:spPr bwMode="auto">
            <a:xfrm>
              <a:off x="4697" y="9380"/>
              <a:ext cx="480" cy="0"/>
            </a:xfrm>
            <a:prstGeom prst="line">
              <a:avLst/>
            </a:prstGeom>
            <a:noFill/>
            <a:ln w="9525">
              <a:solidFill>
                <a:srgbClr val="000000"/>
              </a:solidFill>
              <a:round/>
              <a:headEnd/>
              <a:tailEnd type="triangle" w="med" len="med"/>
            </a:ln>
          </p:spPr>
          <p:txBody>
            <a:bodyPr/>
            <a:lstStyle/>
            <a:p>
              <a:endParaRPr lang="tr-T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457200"/>
            <a:ext cx="8610600" cy="4572000"/>
            <a:chOff x="-3" y="-3"/>
            <a:chExt cx="2840" cy="7000"/>
          </a:xfrm>
        </p:grpSpPr>
        <p:grpSp>
          <p:nvGrpSpPr>
            <p:cNvPr id="3" name="Group 3"/>
            <p:cNvGrpSpPr>
              <a:grpSpLocks/>
            </p:cNvGrpSpPr>
            <p:nvPr/>
          </p:nvGrpSpPr>
          <p:grpSpPr bwMode="auto">
            <a:xfrm>
              <a:off x="0" y="0"/>
              <a:ext cx="2834" cy="6994"/>
              <a:chOff x="0" y="0"/>
              <a:chExt cx="2834" cy="6994"/>
            </a:xfrm>
          </p:grpSpPr>
          <p:grpSp>
            <p:nvGrpSpPr>
              <p:cNvPr id="4" name="Group 4"/>
              <p:cNvGrpSpPr>
                <a:grpSpLocks/>
              </p:cNvGrpSpPr>
              <p:nvPr/>
            </p:nvGrpSpPr>
            <p:grpSpPr bwMode="auto">
              <a:xfrm>
                <a:off x="0" y="0"/>
                <a:ext cx="1356" cy="442"/>
                <a:chOff x="0" y="0"/>
                <a:chExt cx="1356" cy="442"/>
              </a:xfrm>
            </p:grpSpPr>
            <p:sp>
              <p:nvSpPr>
                <p:cNvPr id="20798" name="Rectangle 5"/>
                <p:cNvSpPr>
                  <a:spLocks noChangeArrowheads="1"/>
                </p:cNvSpPr>
                <p:nvPr/>
              </p:nvSpPr>
              <p:spPr bwMode="auto">
                <a:xfrm>
                  <a:off x="28" y="0"/>
                  <a:ext cx="1300" cy="442"/>
                </a:xfrm>
                <a:prstGeom prst="rect">
                  <a:avLst/>
                </a:prstGeom>
                <a:noFill/>
                <a:ln w="12700">
                  <a:noFill/>
                  <a:miter lim="800000"/>
                  <a:headEnd type="none" w="sm" len="sm"/>
                  <a:tailEnd type="none" w="sm" len="sm"/>
                </a:ln>
              </p:spPr>
              <p:txBody>
                <a:bodyPr/>
                <a:lstStyle/>
                <a:p>
                  <a:pPr defTabSz="762000" eaLnBrk="0" hangingPunct="0"/>
                  <a:r>
                    <a:rPr lang="tr-TR" sz="1600">
                      <a:latin typeface="Times New Roman" pitchFamily="18" charset="0"/>
                      <a:cs typeface="Times New Roman" pitchFamily="18" charset="0"/>
                    </a:rPr>
                    <a:t> </a:t>
                  </a:r>
                </a:p>
                <a:p>
                  <a:pPr defTabSz="762000" eaLnBrk="0" hangingPunct="0"/>
                  <a:endParaRPr lang="tr-TR" sz="3600">
                    <a:latin typeface="Times New Roman" pitchFamily="18" charset="0"/>
                  </a:endParaRPr>
                </a:p>
              </p:txBody>
            </p:sp>
            <p:sp>
              <p:nvSpPr>
                <p:cNvPr id="20799" name="Rectangle 6"/>
                <p:cNvSpPr>
                  <a:spLocks noChangeArrowheads="1"/>
                </p:cNvSpPr>
                <p:nvPr/>
              </p:nvSpPr>
              <p:spPr bwMode="auto">
                <a:xfrm>
                  <a:off x="0" y="0"/>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5" name="Group 7"/>
              <p:cNvGrpSpPr>
                <a:grpSpLocks/>
              </p:cNvGrpSpPr>
              <p:nvPr/>
            </p:nvGrpSpPr>
            <p:grpSpPr bwMode="auto">
              <a:xfrm>
                <a:off x="1356" y="0"/>
                <a:ext cx="337" cy="442"/>
                <a:chOff x="1356" y="0"/>
                <a:chExt cx="337" cy="442"/>
              </a:xfrm>
            </p:grpSpPr>
            <p:sp>
              <p:nvSpPr>
                <p:cNvPr id="20796" name="Rectangle 8"/>
                <p:cNvSpPr>
                  <a:spLocks noChangeArrowheads="1"/>
                </p:cNvSpPr>
                <p:nvPr/>
              </p:nvSpPr>
              <p:spPr bwMode="auto">
                <a:xfrm>
                  <a:off x="1384" y="0"/>
                  <a:ext cx="281" cy="442"/>
                </a:xfrm>
                <a:prstGeom prst="rect">
                  <a:avLst/>
                </a:prstGeom>
                <a:noFill/>
                <a:ln w="12700">
                  <a:noFill/>
                  <a:miter lim="800000"/>
                  <a:headEnd type="none" w="sm" len="sm"/>
                  <a:tailEnd type="none" w="sm" len="sm"/>
                </a:ln>
              </p:spPr>
              <p:txBody>
                <a:bodyPr/>
                <a:lstStyle/>
                <a:p>
                  <a:pPr defTabSz="762000" eaLnBrk="0" hangingPunct="0"/>
                  <a:r>
                    <a:rPr lang="tr-TR" sz="1600">
                      <a:latin typeface="Times New Roman" pitchFamily="18" charset="0"/>
                      <a:cs typeface="Times New Roman" pitchFamily="18" charset="0"/>
                    </a:rPr>
                    <a:t> </a:t>
                  </a:r>
                </a:p>
                <a:p>
                  <a:pPr defTabSz="762000" eaLnBrk="0" hangingPunct="0"/>
                  <a:endParaRPr lang="tr-TR" sz="3600">
                    <a:latin typeface="Times New Roman" pitchFamily="18" charset="0"/>
                  </a:endParaRPr>
                </a:p>
              </p:txBody>
            </p:sp>
            <p:sp>
              <p:nvSpPr>
                <p:cNvPr id="20797" name="Rectangle 9"/>
                <p:cNvSpPr>
                  <a:spLocks noChangeArrowheads="1"/>
                </p:cNvSpPr>
                <p:nvPr/>
              </p:nvSpPr>
              <p:spPr bwMode="auto">
                <a:xfrm>
                  <a:off x="1356" y="0"/>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6" name="Group 10"/>
              <p:cNvGrpSpPr>
                <a:grpSpLocks/>
              </p:cNvGrpSpPr>
              <p:nvPr/>
            </p:nvGrpSpPr>
            <p:grpSpPr bwMode="auto">
              <a:xfrm>
                <a:off x="1693" y="0"/>
                <a:ext cx="572" cy="442"/>
                <a:chOff x="1693" y="0"/>
                <a:chExt cx="572" cy="442"/>
              </a:xfrm>
            </p:grpSpPr>
            <p:sp>
              <p:nvSpPr>
                <p:cNvPr id="20794" name="Rectangle 11"/>
                <p:cNvSpPr>
                  <a:spLocks noChangeArrowheads="1"/>
                </p:cNvSpPr>
                <p:nvPr/>
              </p:nvSpPr>
              <p:spPr bwMode="auto">
                <a:xfrm>
                  <a:off x="1721" y="0"/>
                  <a:ext cx="516"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Dağıtıcı A</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95" name="Rectangle 12"/>
                <p:cNvSpPr>
                  <a:spLocks noChangeArrowheads="1"/>
                </p:cNvSpPr>
                <p:nvPr/>
              </p:nvSpPr>
              <p:spPr bwMode="auto">
                <a:xfrm>
                  <a:off x="1693" y="0"/>
                  <a:ext cx="572"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7" name="Group 13"/>
              <p:cNvGrpSpPr>
                <a:grpSpLocks/>
              </p:cNvGrpSpPr>
              <p:nvPr/>
            </p:nvGrpSpPr>
            <p:grpSpPr bwMode="auto">
              <a:xfrm>
                <a:off x="2265" y="0"/>
                <a:ext cx="569" cy="442"/>
                <a:chOff x="2265" y="0"/>
                <a:chExt cx="569" cy="442"/>
              </a:xfrm>
            </p:grpSpPr>
            <p:sp>
              <p:nvSpPr>
                <p:cNvPr id="20792" name="Rectangle 14"/>
                <p:cNvSpPr>
                  <a:spLocks noChangeArrowheads="1"/>
                </p:cNvSpPr>
                <p:nvPr/>
              </p:nvSpPr>
              <p:spPr bwMode="auto">
                <a:xfrm>
                  <a:off x="2293" y="0"/>
                  <a:ext cx="513"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Dağıtıcı B</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93" name="Rectangle 15"/>
                <p:cNvSpPr>
                  <a:spLocks noChangeArrowheads="1"/>
                </p:cNvSpPr>
                <p:nvPr/>
              </p:nvSpPr>
              <p:spPr bwMode="auto">
                <a:xfrm>
                  <a:off x="2265" y="0"/>
                  <a:ext cx="569"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8" name="Group 16"/>
              <p:cNvGrpSpPr>
                <a:grpSpLocks/>
              </p:cNvGrpSpPr>
              <p:nvPr/>
            </p:nvGrpSpPr>
            <p:grpSpPr bwMode="auto">
              <a:xfrm>
                <a:off x="0" y="442"/>
                <a:ext cx="1356" cy="519"/>
                <a:chOff x="0" y="442"/>
                <a:chExt cx="1356" cy="519"/>
              </a:xfrm>
            </p:grpSpPr>
            <p:sp>
              <p:nvSpPr>
                <p:cNvPr id="20790" name="Rectangle 17"/>
                <p:cNvSpPr>
                  <a:spLocks noChangeArrowheads="1"/>
                </p:cNvSpPr>
                <p:nvPr/>
              </p:nvSpPr>
              <p:spPr bwMode="auto">
                <a:xfrm>
                  <a:off x="28" y="442"/>
                  <a:ext cx="1300" cy="519"/>
                </a:xfrm>
                <a:prstGeom prst="rect">
                  <a:avLst/>
                </a:prstGeom>
                <a:noFill/>
                <a:ln w="12700">
                  <a:noFill/>
                  <a:miter lim="800000"/>
                  <a:headEnd type="none" w="sm" len="sm"/>
                  <a:tailEnd type="none" w="sm" len="sm"/>
                </a:ln>
              </p:spPr>
              <p:txBody>
                <a:bodyPr/>
                <a:lstStyle/>
                <a:p>
                  <a:pPr defTabSz="762000" eaLnBrk="0" hangingPunct="0"/>
                  <a:r>
                    <a:rPr lang="tr-TR" sz="1600">
                      <a:latin typeface="Times New Roman" pitchFamily="18" charset="0"/>
                      <a:cs typeface="Times New Roman" pitchFamily="18" charset="0"/>
                    </a:rPr>
                    <a:t> </a:t>
                  </a:r>
                </a:p>
                <a:p>
                  <a:pPr defTabSz="762000" eaLnBrk="0" hangingPunct="0"/>
                  <a:endParaRPr lang="tr-TR" sz="3600">
                    <a:latin typeface="Times New Roman" pitchFamily="18" charset="0"/>
                  </a:endParaRPr>
                </a:p>
              </p:txBody>
            </p:sp>
            <p:sp>
              <p:nvSpPr>
                <p:cNvPr id="20791" name="Rectangle 18"/>
                <p:cNvSpPr>
                  <a:spLocks noChangeArrowheads="1"/>
                </p:cNvSpPr>
                <p:nvPr/>
              </p:nvSpPr>
              <p:spPr bwMode="auto">
                <a:xfrm>
                  <a:off x="0" y="442"/>
                  <a:ext cx="1356"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9" name="Group 19"/>
              <p:cNvGrpSpPr>
                <a:grpSpLocks/>
              </p:cNvGrpSpPr>
              <p:nvPr/>
            </p:nvGrpSpPr>
            <p:grpSpPr bwMode="auto">
              <a:xfrm>
                <a:off x="1356" y="442"/>
                <a:ext cx="337" cy="519"/>
                <a:chOff x="1356" y="442"/>
                <a:chExt cx="337" cy="519"/>
              </a:xfrm>
            </p:grpSpPr>
            <p:sp>
              <p:nvSpPr>
                <p:cNvPr id="20788" name="Rectangle 20"/>
                <p:cNvSpPr>
                  <a:spLocks noChangeArrowheads="1"/>
                </p:cNvSpPr>
                <p:nvPr/>
              </p:nvSpPr>
              <p:spPr bwMode="auto">
                <a:xfrm>
                  <a:off x="1384" y="442"/>
                  <a:ext cx="281" cy="519"/>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Ağırlık</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89" name="Rectangle 21"/>
                <p:cNvSpPr>
                  <a:spLocks noChangeArrowheads="1"/>
                </p:cNvSpPr>
                <p:nvPr/>
              </p:nvSpPr>
              <p:spPr bwMode="auto">
                <a:xfrm>
                  <a:off x="1356" y="442"/>
                  <a:ext cx="337"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0" name="Group 22"/>
              <p:cNvGrpSpPr>
                <a:grpSpLocks/>
              </p:cNvGrpSpPr>
              <p:nvPr/>
            </p:nvGrpSpPr>
            <p:grpSpPr bwMode="auto">
              <a:xfrm>
                <a:off x="1693" y="442"/>
                <a:ext cx="306" cy="519"/>
                <a:chOff x="1693" y="442"/>
                <a:chExt cx="306" cy="519"/>
              </a:xfrm>
            </p:grpSpPr>
            <p:sp>
              <p:nvSpPr>
                <p:cNvPr id="20786" name="Rectangle 23"/>
                <p:cNvSpPr>
                  <a:spLocks noChangeArrowheads="1"/>
                </p:cNvSpPr>
                <p:nvPr/>
              </p:nvSpPr>
              <p:spPr bwMode="auto">
                <a:xfrm>
                  <a:off x="1721" y="442"/>
                  <a:ext cx="250" cy="519"/>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değer</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87" name="Rectangle 24"/>
                <p:cNvSpPr>
                  <a:spLocks noChangeArrowheads="1"/>
                </p:cNvSpPr>
                <p:nvPr/>
              </p:nvSpPr>
              <p:spPr bwMode="auto">
                <a:xfrm>
                  <a:off x="1693" y="442"/>
                  <a:ext cx="306"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1" name="Group 25"/>
              <p:cNvGrpSpPr>
                <a:grpSpLocks/>
              </p:cNvGrpSpPr>
              <p:nvPr/>
            </p:nvGrpSpPr>
            <p:grpSpPr bwMode="auto">
              <a:xfrm>
                <a:off x="1999" y="442"/>
                <a:ext cx="266" cy="519"/>
                <a:chOff x="1999" y="442"/>
                <a:chExt cx="266" cy="519"/>
              </a:xfrm>
            </p:grpSpPr>
            <p:sp>
              <p:nvSpPr>
                <p:cNvPr id="20784" name="Rectangle 26"/>
                <p:cNvSpPr>
                  <a:spLocks noChangeArrowheads="1"/>
                </p:cNvSpPr>
                <p:nvPr/>
              </p:nvSpPr>
              <p:spPr bwMode="auto">
                <a:xfrm>
                  <a:off x="2027" y="442"/>
                  <a:ext cx="210" cy="519"/>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puan</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85" name="Rectangle 27"/>
                <p:cNvSpPr>
                  <a:spLocks noChangeArrowheads="1"/>
                </p:cNvSpPr>
                <p:nvPr/>
              </p:nvSpPr>
              <p:spPr bwMode="auto">
                <a:xfrm>
                  <a:off x="1999" y="442"/>
                  <a:ext cx="266"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2" name="Group 28"/>
              <p:cNvGrpSpPr>
                <a:grpSpLocks/>
              </p:cNvGrpSpPr>
              <p:nvPr/>
            </p:nvGrpSpPr>
            <p:grpSpPr bwMode="auto">
              <a:xfrm>
                <a:off x="2265" y="442"/>
                <a:ext cx="306" cy="519"/>
                <a:chOff x="2265" y="442"/>
                <a:chExt cx="306" cy="519"/>
              </a:xfrm>
            </p:grpSpPr>
            <p:sp>
              <p:nvSpPr>
                <p:cNvPr id="20782" name="Rectangle 29"/>
                <p:cNvSpPr>
                  <a:spLocks noChangeArrowheads="1"/>
                </p:cNvSpPr>
                <p:nvPr/>
              </p:nvSpPr>
              <p:spPr bwMode="auto">
                <a:xfrm>
                  <a:off x="2293" y="442"/>
                  <a:ext cx="250" cy="519"/>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değer</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83" name="Rectangle 30"/>
                <p:cNvSpPr>
                  <a:spLocks noChangeArrowheads="1"/>
                </p:cNvSpPr>
                <p:nvPr/>
              </p:nvSpPr>
              <p:spPr bwMode="auto">
                <a:xfrm>
                  <a:off x="2265" y="442"/>
                  <a:ext cx="306"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3" name="Group 31"/>
              <p:cNvGrpSpPr>
                <a:grpSpLocks/>
              </p:cNvGrpSpPr>
              <p:nvPr/>
            </p:nvGrpSpPr>
            <p:grpSpPr bwMode="auto">
              <a:xfrm>
                <a:off x="2571" y="442"/>
                <a:ext cx="263" cy="519"/>
                <a:chOff x="2571" y="442"/>
                <a:chExt cx="263" cy="519"/>
              </a:xfrm>
            </p:grpSpPr>
            <p:sp>
              <p:nvSpPr>
                <p:cNvPr id="20780" name="Rectangle 32"/>
                <p:cNvSpPr>
                  <a:spLocks noChangeArrowheads="1"/>
                </p:cNvSpPr>
                <p:nvPr/>
              </p:nvSpPr>
              <p:spPr bwMode="auto">
                <a:xfrm>
                  <a:off x="2599" y="442"/>
                  <a:ext cx="207" cy="519"/>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puan</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81" name="Rectangle 33"/>
                <p:cNvSpPr>
                  <a:spLocks noChangeArrowheads="1"/>
                </p:cNvSpPr>
                <p:nvPr/>
              </p:nvSpPr>
              <p:spPr bwMode="auto">
                <a:xfrm>
                  <a:off x="2571" y="442"/>
                  <a:ext cx="263" cy="519"/>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4" name="Group 34"/>
              <p:cNvGrpSpPr>
                <a:grpSpLocks/>
              </p:cNvGrpSpPr>
              <p:nvPr/>
            </p:nvGrpSpPr>
            <p:grpSpPr bwMode="auto">
              <a:xfrm>
                <a:off x="0" y="961"/>
                <a:ext cx="1356" cy="442"/>
                <a:chOff x="0" y="961"/>
                <a:chExt cx="1356" cy="442"/>
              </a:xfrm>
            </p:grpSpPr>
            <p:sp>
              <p:nvSpPr>
                <p:cNvPr id="20778" name="Rectangle 35"/>
                <p:cNvSpPr>
                  <a:spLocks noChangeArrowheads="1"/>
                </p:cNvSpPr>
                <p:nvPr/>
              </p:nvSpPr>
              <p:spPr bwMode="auto">
                <a:xfrm>
                  <a:off x="28" y="961"/>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Finansal güç </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79" name="Rectangle 36"/>
                <p:cNvSpPr>
                  <a:spLocks noChangeArrowheads="1"/>
                </p:cNvSpPr>
                <p:nvPr/>
              </p:nvSpPr>
              <p:spPr bwMode="auto">
                <a:xfrm>
                  <a:off x="0" y="961"/>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5" name="Group 37"/>
              <p:cNvGrpSpPr>
                <a:grpSpLocks/>
              </p:cNvGrpSpPr>
              <p:nvPr/>
            </p:nvGrpSpPr>
            <p:grpSpPr bwMode="auto">
              <a:xfrm>
                <a:off x="1356" y="961"/>
                <a:ext cx="337" cy="442"/>
                <a:chOff x="1356" y="961"/>
                <a:chExt cx="337" cy="442"/>
              </a:xfrm>
            </p:grpSpPr>
            <p:sp>
              <p:nvSpPr>
                <p:cNvPr id="20776" name="Rectangle 38"/>
                <p:cNvSpPr>
                  <a:spLocks noChangeArrowheads="1"/>
                </p:cNvSpPr>
                <p:nvPr/>
              </p:nvSpPr>
              <p:spPr bwMode="auto">
                <a:xfrm>
                  <a:off x="1384" y="961"/>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77" name="Rectangle 39"/>
                <p:cNvSpPr>
                  <a:spLocks noChangeArrowheads="1"/>
                </p:cNvSpPr>
                <p:nvPr/>
              </p:nvSpPr>
              <p:spPr bwMode="auto">
                <a:xfrm>
                  <a:off x="1356" y="961"/>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6" name="Group 40"/>
              <p:cNvGrpSpPr>
                <a:grpSpLocks/>
              </p:cNvGrpSpPr>
              <p:nvPr/>
            </p:nvGrpSpPr>
            <p:grpSpPr bwMode="auto">
              <a:xfrm>
                <a:off x="1693" y="961"/>
                <a:ext cx="306" cy="442"/>
                <a:chOff x="1693" y="961"/>
                <a:chExt cx="306" cy="442"/>
              </a:xfrm>
            </p:grpSpPr>
            <p:sp>
              <p:nvSpPr>
                <p:cNvPr id="20774" name="Rectangle 41"/>
                <p:cNvSpPr>
                  <a:spLocks noChangeArrowheads="1"/>
                </p:cNvSpPr>
                <p:nvPr/>
              </p:nvSpPr>
              <p:spPr bwMode="auto">
                <a:xfrm>
                  <a:off x="1721" y="961"/>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5</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75" name="Rectangle 42"/>
                <p:cNvSpPr>
                  <a:spLocks noChangeArrowheads="1"/>
                </p:cNvSpPr>
                <p:nvPr/>
              </p:nvSpPr>
              <p:spPr bwMode="auto">
                <a:xfrm>
                  <a:off x="1693" y="961"/>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7" name="Group 43"/>
              <p:cNvGrpSpPr>
                <a:grpSpLocks/>
              </p:cNvGrpSpPr>
              <p:nvPr/>
            </p:nvGrpSpPr>
            <p:grpSpPr bwMode="auto">
              <a:xfrm>
                <a:off x="1999" y="961"/>
                <a:ext cx="266" cy="442"/>
                <a:chOff x="1999" y="961"/>
                <a:chExt cx="266" cy="442"/>
              </a:xfrm>
            </p:grpSpPr>
            <p:sp>
              <p:nvSpPr>
                <p:cNvPr id="20772" name="Rectangle 44"/>
                <p:cNvSpPr>
                  <a:spLocks noChangeArrowheads="1"/>
                </p:cNvSpPr>
                <p:nvPr/>
              </p:nvSpPr>
              <p:spPr bwMode="auto">
                <a:xfrm>
                  <a:off x="2027" y="961"/>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20</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73" name="Rectangle 45"/>
                <p:cNvSpPr>
                  <a:spLocks noChangeArrowheads="1"/>
                </p:cNvSpPr>
                <p:nvPr/>
              </p:nvSpPr>
              <p:spPr bwMode="auto">
                <a:xfrm>
                  <a:off x="1999" y="961"/>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8" name="Group 46"/>
              <p:cNvGrpSpPr>
                <a:grpSpLocks/>
              </p:cNvGrpSpPr>
              <p:nvPr/>
            </p:nvGrpSpPr>
            <p:grpSpPr bwMode="auto">
              <a:xfrm>
                <a:off x="2265" y="961"/>
                <a:ext cx="306" cy="442"/>
                <a:chOff x="2265" y="961"/>
                <a:chExt cx="306" cy="442"/>
              </a:xfrm>
            </p:grpSpPr>
            <p:sp>
              <p:nvSpPr>
                <p:cNvPr id="20770" name="Rectangle 47"/>
                <p:cNvSpPr>
                  <a:spLocks noChangeArrowheads="1"/>
                </p:cNvSpPr>
                <p:nvPr/>
              </p:nvSpPr>
              <p:spPr bwMode="auto">
                <a:xfrm>
                  <a:off x="2293" y="961"/>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71" name="Rectangle 48"/>
                <p:cNvSpPr>
                  <a:spLocks noChangeArrowheads="1"/>
                </p:cNvSpPr>
                <p:nvPr/>
              </p:nvSpPr>
              <p:spPr bwMode="auto">
                <a:xfrm>
                  <a:off x="2265" y="961"/>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19" name="Group 49"/>
              <p:cNvGrpSpPr>
                <a:grpSpLocks/>
              </p:cNvGrpSpPr>
              <p:nvPr/>
            </p:nvGrpSpPr>
            <p:grpSpPr bwMode="auto">
              <a:xfrm>
                <a:off x="2571" y="961"/>
                <a:ext cx="263" cy="442"/>
                <a:chOff x="2571" y="961"/>
                <a:chExt cx="263" cy="442"/>
              </a:xfrm>
            </p:grpSpPr>
            <p:sp>
              <p:nvSpPr>
                <p:cNvPr id="20768" name="Rectangle 50"/>
                <p:cNvSpPr>
                  <a:spLocks noChangeArrowheads="1"/>
                </p:cNvSpPr>
                <p:nvPr/>
              </p:nvSpPr>
              <p:spPr bwMode="auto">
                <a:xfrm>
                  <a:off x="2599" y="961"/>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69" name="Rectangle 51"/>
                <p:cNvSpPr>
                  <a:spLocks noChangeArrowheads="1"/>
                </p:cNvSpPr>
                <p:nvPr/>
              </p:nvSpPr>
              <p:spPr bwMode="auto">
                <a:xfrm>
                  <a:off x="2571" y="961"/>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 name="Group 52"/>
              <p:cNvGrpSpPr>
                <a:grpSpLocks/>
              </p:cNvGrpSpPr>
              <p:nvPr/>
            </p:nvGrpSpPr>
            <p:grpSpPr bwMode="auto">
              <a:xfrm>
                <a:off x="0" y="1403"/>
                <a:ext cx="1356" cy="442"/>
                <a:chOff x="0" y="1403"/>
                <a:chExt cx="1356" cy="442"/>
              </a:xfrm>
            </p:grpSpPr>
            <p:sp>
              <p:nvSpPr>
                <p:cNvPr id="20766" name="Rectangle 53"/>
                <p:cNvSpPr>
                  <a:spLocks noChangeArrowheads="1"/>
                </p:cNvSpPr>
                <p:nvPr/>
              </p:nvSpPr>
              <p:spPr bwMode="auto">
                <a:xfrm>
                  <a:off x="28" y="1403"/>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Dağıtım kanalına nüfuz etme gücü</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67" name="Rectangle 54"/>
                <p:cNvSpPr>
                  <a:spLocks noChangeArrowheads="1"/>
                </p:cNvSpPr>
                <p:nvPr/>
              </p:nvSpPr>
              <p:spPr bwMode="auto">
                <a:xfrm>
                  <a:off x="0" y="1403"/>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1" name="Group 55"/>
              <p:cNvGrpSpPr>
                <a:grpSpLocks/>
              </p:cNvGrpSpPr>
              <p:nvPr/>
            </p:nvGrpSpPr>
            <p:grpSpPr bwMode="auto">
              <a:xfrm>
                <a:off x="1356" y="1403"/>
                <a:ext cx="337" cy="442"/>
                <a:chOff x="1356" y="1403"/>
                <a:chExt cx="337" cy="442"/>
              </a:xfrm>
            </p:grpSpPr>
            <p:sp>
              <p:nvSpPr>
                <p:cNvPr id="20764" name="Rectangle 56"/>
                <p:cNvSpPr>
                  <a:spLocks noChangeArrowheads="1"/>
                </p:cNvSpPr>
                <p:nvPr/>
              </p:nvSpPr>
              <p:spPr bwMode="auto">
                <a:xfrm>
                  <a:off x="1384" y="1403"/>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65" name="Rectangle 57"/>
                <p:cNvSpPr>
                  <a:spLocks noChangeArrowheads="1"/>
                </p:cNvSpPr>
                <p:nvPr/>
              </p:nvSpPr>
              <p:spPr bwMode="auto">
                <a:xfrm>
                  <a:off x="1356" y="1403"/>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2" name="Group 58"/>
              <p:cNvGrpSpPr>
                <a:grpSpLocks/>
              </p:cNvGrpSpPr>
              <p:nvPr/>
            </p:nvGrpSpPr>
            <p:grpSpPr bwMode="auto">
              <a:xfrm>
                <a:off x="1693" y="1403"/>
                <a:ext cx="306" cy="442"/>
                <a:chOff x="1693" y="1403"/>
                <a:chExt cx="306" cy="442"/>
              </a:xfrm>
            </p:grpSpPr>
            <p:sp>
              <p:nvSpPr>
                <p:cNvPr id="20762" name="Rectangle 59"/>
                <p:cNvSpPr>
                  <a:spLocks noChangeArrowheads="1"/>
                </p:cNvSpPr>
                <p:nvPr/>
              </p:nvSpPr>
              <p:spPr bwMode="auto">
                <a:xfrm>
                  <a:off x="1721" y="1403"/>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63" name="Rectangle 60"/>
                <p:cNvSpPr>
                  <a:spLocks noChangeArrowheads="1"/>
                </p:cNvSpPr>
                <p:nvPr/>
              </p:nvSpPr>
              <p:spPr bwMode="auto">
                <a:xfrm>
                  <a:off x="1693" y="1403"/>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3" name="Group 61"/>
              <p:cNvGrpSpPr>
                <a:grpSpLocks/>
              </p:cNvGrpSpPr>
              <p:nvPr/>
            </p:nvGrpSpPr>
            <p:grpSpPr bwMode="auto">
              <a:xfrm>
                <a:off x="1999" y="1403"/>
                <a:ext cx="266" cy="442"/>
                <a:chOff x="1999" y="1403"/>
                <a:chExt cx="266" cy="442"/>
              </a:xfrm>
            </p:grpSpPr>
            <p:sp>
              <p:nvSpPr>
                <p:cNvPr id="20760" name="Rectangle 62"/>
                <p:cNvSpPr>
                  <a:spLocks noChangeArrowheads="1"/>
                </p:cNvSpPr>
                <p:nvPr/>
              </p:nvSpPr>
              <p:spPr bwMode="auto">
                <a:xfrm>
                  <a:off x="2027" y="1403"/>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61" name="Rectangle 63"/>
                <p:cNvSpPr>
                  <a:spLocks noChangeArrowheads="1"/>
                </p:cNvSpPr>
                <p:nvPr/>
              </p:nvSpPr>
              <p:spPr bwMode="auto">
                <a:xfrm>
                  <a:off x="1999" y="1403"/>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4" name="Group 64"/>
              <p:cNvGrpSpPr>
                <a:grpSpLocks/>
              </p:cNvGrpSpPr>
              <p:nvPr/>
            </p:nvGrpSpPr>
            <p:grpSpPr bwMode="auto">
              <a:xfrm>
                <a:off x="2265" y="1403"/>
                <a:ext cx="306" cy="442"/>
                <a:chOff x="2265" y="1403"/>
                <a:chExt cx="306" cy="442"/>
              </a:xfrm>
            </p:grpSpPr>
            <p:sp>
              <p:nvSpPr>
                <p:cNvPr id="20758" name="Rectangle 65"/>
                <p:cNvSpPr>
                  <a:spLocks noChangeArrowheads="1"/>
                </p:cNvSpPr>
                <p:nvPr/>
              </p:nvSpPr>
              <p:spPr bwMode="auto">
                <a:xfrm>
                  <a:off x="2293" y="1403"/>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59" name="Rectangle 66"/>
                <p:cNvSpPr>
                  <a:spLocks noChangeArrowheads="1"/>
                </p:cNvSpPr>
                <p:nvPr/>
              </p:nvSpPr>
              <p:spPr bwMode="auto">
                <a:xfrm>
                  <a:off x="2265" y="1403"/>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5" name="Group 67"/>
              <p:cNvGrpSpPr>
                <a:grpSpLocks/>
              </p:cNvGrpSpPr>
              <p:nvPr/>
            </p:nvGrpSpPr>
            <p:grpSpPr bwMode="auto">
              <a:xfrm>
                <a:off x="2571" y="1403"/>
                <a:ext cx="263" cy="442"/>
                <a:chOff x="2571" y="1403"/>
                <a:chExt cx="263" cy="442"/>
              </a:xfrm>
            </p:grpSpPr>
            <p:sp>
              <p:nvSpPr>
                <p:cNvPr id="20756" name="Rectangle 68"/>
                <p:cNvSpPr>
                  <a:spLocks noChangeArrowheads="1"/>
                </p:cNvSpPr>
                <p:nvPr/>
              </p:nvSpPr>
              <p:spPr bwMode="auto">
                <a:xfrm>
                  <a:off x="2599" y="1403"/>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57" name="Rectangle 69"/>
                <p:cNvSpPr>
                  <a:spLocks noChangeArrowheads="1"/>
                </p:cNvSpPr>
                <p:nvPr/>
              </p:nvSpPr>
              <p:spPr bwMode="auto">
                <a:xfrm>
                  <a:off x="2571" y="1403"/>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6" name="Group 70"/>
              <p:cNvGrpSpPr>
                <a:grpSpLocks/>
              </p:cNvGrpSpPr>
              <p:nvPr/>
            </p:nvGrpSpPr>
            <p:grpSpPr bwMode="auto">
              <a:xfrm>
                <a:off x="0" y="1845"/>
                <a:ext cx="1356" cy="442"/>
                <a:chOff x="0" y="1845"/>
                <a:chExt cx="1356" cy="442"/>
              </a:xfrm>
            </p:grpSpPr>
            <p:sp>
              <p:nvSpPr>
                <p:cNvPr id="20754" name="Rectangle 71"/>
                <p:cNvSpPr>
                  <a:spLocks noChangeArrowheads="1"/>
                </p:cNvSpPr>
                <p:nvPr/>
              </p:nvSpPr>
              <p:spPr bwMode="auto">
                <a:xfrm>
                  <a:off x="28" y="1845"/>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Pazarlama uzmanlığı ve alanı tanıması</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55" name="Rectangle 72"/>
                <p:cNvSpPr>
                  <a:spLocks noChangeArrowheads="1"/>
                </p:cNvSpPr>
                <p:nvPr/>
              </p:nvSpPr>
              <p:spPr bwMode="auto">
                <a:xfrm>
                  <a:off x="0" y="1845"/>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7" name="Group 73"/>
              <p:cNvGrpSpPr>
                <a:grpSpLocks/>
              </p:cNvGrpSpPr>
              <p:nvPr/>
            </p:nvGrpSpPr>
            <p:grpSpPr bwMode="auto">
              <a:xfrm>
                <a:off x="1356" y="1845"/>
                <a:ext cx="337" cy="442"/>
                <a:chOff x="1356" y="1845"/>
                <a:chExt cx="337" cy="442"/>
              </a:xfrm>
            </p:grpSpPr>
            <p:sp>
              <p:nvSpPr>
                <p:cNvPr id="20752" name="Rectangle 74"/>
                <p:cNvSpPr>
                  <a:spLocks noChangeArrowheads="1"/>
                </p:cNvSpPr>
                <p:nvPr/>
              </p:nvSpPr>
              <p:spPr bwMode="auto">
                <a:xfrm>
                  <a:off x="1384" y="1845"/>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5</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53" name="Rectangle 75"/>
                <p:cNvSpPr>
                  <a:spLocks noChangeArrowheads="1"/>
                </p:cNvSpPr>
                <p:nvPr/>
              </p:nvSpPr>
              <p:spPr bwMode="auto">
                <a:xfrm>
                  <a:off x="1356" y="1845"/>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8" name="Group 76"/>
              <p:cNvGrpSpPr>
                <a:grpSpLocks/>
              </p:cNvGrpSpPr>
              <p:nvPr/>
            </p:nvGrpSpPr>
            <p:grpSpPr bwMode="auto">
              <a:xfrm>
                <a:off x="1693" y="1845"/>
                <a:ext cx="306" cy="442"/>
                <a:chOff x="1693" y="1845"/>
                <a:chExt cx="306" cy="442"/>
              </a:xfrm>
            </p:grpSpPr>
            <p:sp>
              <p:nvSpPr>
                <p:cNvPr id="20750" name="Rectangle 77"/>
                <p:cNvSpPr>
                  <a:spLocks noChangeArrowheads="1"/>
                </p:cNvSpPr>
                <p:nvPr/>
              </p:nvSpPr>
              <p:spPr bwMode="auto">
                <a:xfrm>
                  <a:off x="1721" y="1845"/>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51" name="Rectangle 78"/>
                <p:cNvSpPr>
                  <a:spLocks noChangeArrowheads="1"/>
                </p:cNvSpPr>
                <p:nvPr/>
              </p:nvSpPr>
              <p:spPr bwMode="auto">
                <a:xfrm>
                  <a:off x="1693" y="1845"/>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9" name="Group 79"/>
              <p:cNvGrpSpPr>
                <a:grpSpLocks/>
              </p:cNvGrpSpPr>
              <p:nvPr/>
            </p:nvGrpSpPr>
            <p:grpSpPr bwMode="auto">
              <a:xfrm>
                <a:off x="1999" y="1845"/>
                <a:ext cx="266" cy="442"/>
                <a:chOff x="1999" y="1845"/>
                <a:chExt cx="266" cy="442"/>
              </a:xfrm>
            </p:grpSpPr>
            <p:sp>
              <p:nvSpPr>
                <p:cNvPr id="20748" name="Rectangle 80"/>
                <p:cNvSpPr>
                  <a:spLocks noChangeArrowheads="1"/>
                </p:cNvSpPr>
                <p:nvPr/>
              </p:nvSpPr>
              <p:spPr bwMode="auto">
                <a:xfrm>
                  <a:off x="2027" y="1845"/>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20</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49" name="Rectangle 81"/>
                <p:cNvSpPr>
                  <a:spLocks noChangeArrowheads="1"/>
                </p:cNvSpPr>
                <p:nvPr/>
              </p:nvSpPr>
              <p:spPr bwMode="auto">
                <a:xfrm>
                  <a:off x="1999" y="1845"/>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30" name="Group 82"/>
              <p:cNvGrpSpPr>
                <a:grpSpLocks/>
              </p:cNvGrpSpPr>
              <p:nvPr/>
            </p:nvGrpSpPr>
            <p:grpSpPr bwMode="auto">
              <a:xfrm>
                <a:off x="2265" y="1845"/>
                <a:ext cx="306" cy="442"/>
                <a:chOff x="2265" y="1845"/>
                <a:chExt cx="306" cy="442"/>
              </a:xfrm>
            </p:grpSpPr>
            <p:sp>
              <p:nvSpPr>
                <p:cNvPr id="20746" name="Rectangle 83"/>
                <p:cNvSpPr>
                  <a:spLocks noChangeArrowheads="1"/>
                </p:cNvSpPr>
                <p:nvPr/>
              </p:nvSpPr>
              <p:spPr bwMode="auto">
                <a:xfrm>
                  <a:off x="2293" y="1845"/>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5</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47" name="Rectangle 84"/>
                <p:cNvSpPr>
                  <a:spLocks noChangeArrowheads="1"/>
                </p:cNvSpPr>
                <p:nvPr/>
              </p:nvSpPr>
              <p:spPr bwMode="auto">
                <a:xfrm>
                  <a:off x="2265" y="1845"/>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31" name="Group 85"/>
              <p:cNvGrpSpPr>
                <a:grpSpLocks/>
              </p:cNvGrpSpPr>
              <p:nvPr/>
            </p:nvGrpSpPr>
            <p:grpSpPr bwMode="auto">
              <a:xfrm>
                <a:off x="2571" y="1845"/>
                <a:ext cx="263" cy="442"/>
                <a:chOff x="2571" y="1845"/>
                <a:chExt cx="263" cy="442"/>
              </a:xfrm>
            </p:grpSpPr>
            <p:sp>
              <p:nvSpPr>
                <p:cNvPr id="20744" name="Rectangle 86"/>
                <p:cNvSpPr>
                  <a:spLocks noChangeArrowheads="1"/>
                </p:cNvSpPr>
                <p:nvPr/>
              </p:nvSpPr>
              <p:spPr bwMode="auto">
                <a:xfrm>
                  <a:off x="2599" y="1845"/>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25</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45" name="Rectangle 87"/>
                <p:cNvSpPr>
                  <a:spLocks noChangeArrowheads="1"/>
                </p:cNvSpPr>
                <p:nvPr/>
              </p:nvSpPr>
              <p:spPr bwMode="auto">
                <a:xfrm>
                  <a:off x="2571" y="1845"/>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480" name="Group 88"/>
              <p:cNvGrpSpPr>
                <a:grpSpLocks/>
              </p:cNvGrpSpPr>
              <p:nvPr/>
            </p:nvGrpSpPr>
            <p:grpSpPr bwMode="auto">
              <a:xfrm>
                <a:off x="0" y="2287"/>
                <a:ext cx="1356" cy="365"/>
                <a:chOff x="0" y="2287"/>
                <a:chExt cx="1356" cy="365"/>
              </a:xfrm>
            </p:grpSpPr>
            <p:sp>
              <p:nvSpPr>
                <p:cNvPr id="20742" name="Rectangle 89"/>
                <p:cNvSpPr>
                  <a:spLocks noChangeArrowheads="1"/>
                </p:cNvSpPr>
                <p:nvPr/>
              </p:nvSpPr>
              <p:spPr bwMode="auto">
                <a:xfrm>
                  <a:off x="28" y="2287"/>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Yeterli satışı sağlama potansiyeli</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43" name="Rectangle 90"/>
                <p:cNvSpPr>
                  <a:spLocks noChangeArrowheads="1"/>
                </p:cNvSpPr>
                <p:nvPr/>
              </p:nvSpPr>
              <p:spPr bwMode="auto">
                <a:xfrm>
                  <a:off x="0" y="2287"/>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481" name="Group 91"/>
              <p:cNvGrpSpPr>
                <a:grpSpLocks/>
              </p:cNvGrpSpPr>
              <p:nvPr/>
            </p:nvGrpSpPr>
            <p:grpSpPr bwMode="auto">
              <a:xfrm>
                <a:off x="1356" y="2287"/>
                <a:ext cx="337" cy="365"/>
                <a:chOff x="1356" y="2287"/>
                <a:chExt cx="337" cy="365"/>
              </a:xfrm>
            </p:grpSpPr>
            <p:sp>
              <p:nvSpPr>
                <p:cNvPr id="20740" name="Rectangle 92"/>
                <p:cNvSpPr>
                  <a:spLocks noChangeArrowheads="1"/>
                </p:cNvSpPr>
                <p:nvPr/>
              </p:nvSpPr>
              <p:spPr bwMode="auto">
                <a:xfrm>
                  <a:off x="1384" y="2287"/>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41" name="Rectangle 93"/>
                <p:cNvSpPr>
                  <a:spLocks noChangeArrowheads="1"/>
                </p:cNvSpPr>
                <p:nvPr/>
              </p:nvSpPr>
              <p:spPr bwMode="auto">
                <a:xfrm>
                  <a:off x="1356" y="2287"/>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482" name="Group 94"/>
              <p:cNvGrpSpPr>
                <a:grpSpLocks/>
              </p:cNvGrpSpPr>
              <p:nvPr/>
            </p:nvGrpSpPr>
            <p:grpSpPr bwMode="auto">
              <a:xfrm>
                <a:off x="1693" y="2287"/>
                <a:ext cx="306" cy="365"/>
                <a:chOff x="1693" y="2287"/>
                <a:chExt cx="306" cy="365"/>
              </a:xfrm>
            </p:grpSpPr>
            <p:sp>
              <p:nvSpPr>
                <p:cNvPr id="20738" name="Rectangle 95"/>
                <p:cNvSpPr>
                  <a:spLocks noChangeArrowheads="1"/>
                </p:cNvSpPr>
                <p:nvPr/>
              </p:nvSpPr>
              <p:spPr bwMode="auto">
                <a:xfrm>
                  <a:off x="1721" y="2287"/>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39" name="Rectangle 96"/>
                <p:cNvSpPr>
                  <a:spLocks noChangeArrowheads="1"/>
                </p:cNvSpPr>
                <p:nvPr/>
              </p:nvSpPr>
              <p:spPr bwMode="auto">
                <a:xfrm>
                  <a:off x="1693" y="2287"/>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483" name="Group 97"/>
              <p:cNvGrpSpPr>
                <a:grpSpLocks/>
              </p:cNvGrpSpPr>
              <p:nvPr/>
            </p:nvGrpSpPr>
            <p:grpSpPr bwMode="auto">
              <a:xfrm>
                <a:off x="1999" y="2287"/>
                <a:ext cx="266" cy="365"/>
                <a:chOff x="1999" y="2287"/>
                <a:chExt cx="266" cy="365"/>
              </a:xfrm>
            </p:grpSpPr>
            <p:sp>
              <p:nvSpPr>
                <p:cNvPr id="20736" name="Rectangle 98"/>
                <p:cNvSpPr>
                  <a:spLocks noChangeArrowheads="1"/>
                </p:cNvSpPr>
                <p:nvPr/>
              </p:nvSpPr>
              <p:spPr bwMode="auto">
                <a:xfrm>
                  <a:off x="2027" y="2287"/>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9</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37" name="Rectangle 99"/>
                <p:cNvSpPr>
                  <a:spLocks noChangeArrowheads="1"/>
                </p:cNvSpPr>
                <p:nvPr/>
              </p:nvSpPr>
              <p:spPr bwMode="auto">
                <a:xfrm>
                  <a:off x="1999" y="2287"/>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498" name="Group 100"/>
              <p:cNvGrpSpPr>
                <a:grpSpLocks/>
              </p:cNvGrpSpPr>
              <p:nvPr/>
            </p:nvGrpSpPr>
            <p:grpSpPr bwMode="auto">
              <a:xfrm>
                <a:off x="2265" y="2287"/>
                <a:ext cx="306" cy="365"/>
                <a:chOff x="2265" y="2287"/>
                <a:chExt cx="306" cy="365"/>
              </a:xfrm>
            </p:grpSpPr>
            <p:sp>
              <p:nvSpPr>
                <p:cNvPr id="20734" name="Rectangle 101"/>
                <p:cNvSpPr>
                  <a:spLocks noChangeArrowheads="1"/>
                </p:cNvSpPr>
                <p:nvPr/>
              </p:nvSpPr>
              <p:spPr bwMode="auto">
                <a:xfrm>
                  <a:off x="2293" y="2287"/>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35" name="Rectangle 102"/>
                <p:cNvSpPr>
                  <a:spLocks noChangeArrowheads="1"/>
                </p:cNvSpPr>
                <p:nvPr/>
              </p:nvSpPr>
              <p:spPr bwMode="auto">
                <a:xfrm>
                  <a:off x="2265" y="2287"/>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0" name="Group 103"/>
              <p:cNvGrpSpPr>
                <a:grpSpLocks/>
              </p:cNvGrpSpPr>
              <p:nvPr/>
            </p:nvGrpSpPr>
            <p:grpSpPr bwMode="auto">
              <a:xfrm>
                <a:off x="2571" y="2287"/>
                <a:ext cx="263" cy="365"/>
                <a:chOff x="2571" y="2287"/>
                <a:chExt cx="263" cy="365"/>
              </a:xfrm>
            </p:grpSpPr>
            <p:sp>
              <p:nvSpPr>
                <p:cNvPr id="20732" name="Rectangle 104"/>
                <p:cNvSpPr>
                  <a:spLocks noChangeArrowheads="1"/>
                </p:cNvSpPr>
                <p:nvPr/>
              </p:nvSpPr>
              <p:spPr bwMode="auto">
                <a:xfrm>
                  <a:off x="2599" y="2287"/>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33" name="Rectangle 105"/>
                <p:cNvSpPr>
                  <a:spLocks noChangeArrowheads="1"/>
                </p:cNvSpPr>
                <p:nvPr/>
              </p:nvSpPr>
              <p:spPr bwMode="auto">
                <a:xfrm>
                  <a:off x="2571" y="2287"/>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1" name="Group 106"/>
              <p:cNvGrpSpPr>
                <a:grpSpLocks/>
              </p:cNvGrpSpPr>
              <p:nvPr/>
            </p:nvGrpSpPr>
            <p:grpSpPr bwMode="auto">
              <a:xfrm>
                <a:off x="0" y="2652"/>
                <a:ext cx="1356" cy="442"/>
                <a:chOff x="0" y="2652"/>
                <a:chExt cx="1356" cy="442"/>
              </a:xfrm>
            </p:grpSpPr>
            <p:sp>
              <p:nvSpPr>
                <p:cNvPr id="20730" name="Rectangle 107"/>
                <p:cNvSpPr>
                  <a:spLocks noChangeArrowheads="1"/>
                </p:cNvSpPr>
                <p:nvPr/>
              </p:nvSpPr>
              <p:spPr bwMode="auto">
                <a:xfrm>
                  <a:off x="28" y="2652"/>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Müşteri ilişkilerindeki başarısı</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31" name="Rectangle 108"/>
                <p:cNvSpPr>
                  <a:spLocks noChangeArrowheads="1"/>
                </p:cNvSpPr>
                <p:nvPr/>
              </p:nvSpPr>
              <p:spPr bwMode="auto">
                <a:xfrm>
                  <a:off x="0" y="2652"/>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2" name="Group 109"/>
              <p:cNvGrpSpPr>
                <a:grpSpLocks/>
              </p:cNvGrpSpPr>
              <p:nvPr/>
            </p:nvGrpSpPr>
            <p:grpSpPr bwMode="auto">
              <a:xfrm>
                <a:off x="1356" y="2652"/>
                <a:ext cx="337" cy="442"/>
                <a:chOff x="1356" y="2652"/>
                <a:chExt cx="337" cy="442"/>
              </a:xfrm>
            </p:grpSpPr>
            <p:sp>
              <p:nvSpPr>
                <p:cNvPr id="20728" name="Rectangle 110"/>
                <p:cNvSpPr>
                  <a:spLocks noChangeArrowheads="1"/>
                </p:cNvSpPr>
                <p:nvPr/>
              </p:nvSpPr>
              <p:spPr bwMode="auto">
                <a:xfrm>
                  <a:off x="1384" y="2652"/>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29" name="Rectangle 111"/>
                <p:cNvSpPr>
                  <a:spLocks noChangeArrowheads="1"/>
                </p:cNvSpPr>
                <p:nvPr/>
              </p:nvSpPr>
              <p:spPr bwMode="auto">
                <a:xfrm>
                  <a:off x="1356" y="2652"/>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3" name="Group 112"/>
              <p:cNvGrpSpPr>
                <a:grpSpLocks/>
              </p:cNvGrpSpPr>
              <p:nvPr/>
            </p:nvGrpSpPr>
            <p:grpSpPr bwMode="auto">
              <a:xfrm>
                <a:off x="1693" y="2652"/>
                <a:ext cx="306" cy="442"/>
                <a:chOff x="1693" y="2652"/>
                <a:chExt cx="306" cy="442"/>
              </a:xfrm>
            </p:grpSpPr>
            <p:sp>
              <p:nvSpPr>
                <p:cNvPr id="20726" name="Rectangle 113"/>
                <p:cNvSpPr>
                  <a:spLocks noChangeArrowheads="1"/>
                </p:cNvSpPr>
                <p:nvPr/>
              </p:nvSpPr>
              <p:spPr bwMode="auto">
                <a:xfrm>
                  <a:off x="1721" y="2652"/>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27" name="Rectangle 114"/>
                <p:cNvSpPr>
                  <a:spLocks noChangeArrowheads="1"/>
                </p:cNvSpPr>
                <p:nvPr/>
              </p:nvSpPr>
              <p:spPr bwMode="auto">
                <a:xfrm>
                  <a:off x="1693" y="2652"/>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4" name="Group 115"/>
              <p:cNvGrpSpPr>
                <a:grpSpLocks/>
              </p:cNvGrpSpPr>
              <p:nvPr/>
            </p:nvGrpSpPr>
            <p:grpSpPr bwMode="auto">
              <a:xfrm>
                <a:off x="1999" y="2652"/>
                <a:ext cx="266" cy="442"/>
                <a:chOff x="1999" y="2652"/>
                <a:chExt cx="266" cy="442"/>
              </a:xfrm>
            </p:grpSpPr>
            <p:sp>
              <p:nvSpPr>
                <p:cNvPr id="20724" name="Rectangle 116"/>
                <p:cNvSpPr>
                  <a:spLocks noChangeArrowheads="1"/>
                </p:cNvSpPr>
                <p:nvPr/>
              </p:nvSpPr>
              <p:spPr bwMode="auto">
                <a:xfrm>
                  <a:off x="2027" y="2652"/>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25" name="Rectangle 117"/>
                <p:cNvSpPr>
                  <a:spLocks noChangeArrowheads="1"/>
                </p:cNvSpPr>
                <p:nvPr/>
              </p:nvSpPr>
              <p:spPr bwMode="auto">
                <a:xfrm>
                  <a:off x="1999" y="2652"/>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5" name="Group 118"/>
              <p:cNvGrpSpPr>
                <a:grpSpLocks/>
              </p:cNvGrpSpPr>
              <p:nvPr/>
            </p:nvGrpSpPr>
            <p:grpSpPr bwMode="auto">
              <a:xfrm>
                <a:off x="2265" y="2652"/>
                <a:ext cx="306" cy="442"/>
                <a:chOff x="2265" y="2652"/>
                <a:chExt cx="306" cy="442"/>
              </a:xfrm>
            </p:grpSpPr>
            <p:sp>
              <p:nvSpPr>
                <p:cNvPr id="20722" name="Rectangle 119"/>
                <p:cNvSpPr>
                  <a:spLocks noChangeArrowheads="1"/>
                </p:cNvSpPr>
                <p:nvPr/>
              </p:nvSpPr>
              <p:spPr bwMode="auto">
                <a:xfrm>
                  <a:off x="2293" y="2652"/>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23" name="Rectangle 120"/>
                <p:cNvSpPr>
                  <a:spLocks noChangeArrowheads="1"/>
                </p:cNvSpPr>
                <p:nvPr/>
              </p:nvSpPr>
              <p:spPr bwMode="auto">
                <a:xfrm>
                  <a:off x="2265" y="2652"/>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6" name="Group 121"/>
              <p:cNvGrpSpPr>
                <a:grpSpLocks/>
              </p:cNvGrpSpPr>
              <p:nvPr/>
            </p:nvGrpSpPr>
            <p:grpSpPr bwMode="auto">
              <a:xfrm>
                <a:off x="2571" y="2652"/>
                <a:ext cx="263" cy="442"/>
                <a:chOff x="2571" y="2652"/>
                <a:chExt cx="263" cy="442"/>
              </a:xfrm>
            </p:grpSpPr>
            <p:sp>
              <p:nvSpPr>
                <p:cNvPr id="20720" name="Rectangle 122"/>
                <p:cNvSpPr>
                  <a:spLocks noChangeArrowheads="1"/>
                </p:cNvSpPr>
                <p:nvPr/>
              </p:nvSpPr>
              <p:spPr bwMode="auto">
                <a:xfrm>
                  <a:off x="2599" y="2652"/>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21" name="Rectangle 123"/>
                <p:cNvSpPr>
                  <a:spLocks noChangeArrowheads="1"/>
                </p:cNvSpPr>
                <p:nvPr/>
              </p:nvSpPr>
              <p:spPr bwMode="auto">
                <a:xfrm>
                  <a:off x="2571" y="2652"/>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7" name="Group 124"/>
              <p:cNvGrpSpPr>
                <a:grpSpLocks/>
              </p:cNvGrpSpPr>
              <p:nvPr/>
            </p:nvGrpSpPr>
            <p:grpSpPr bwMode="auto">
              <a:xfrm>
                <a:off x="0" y="3094"/>
                <a:ext cx="1356" cy="365"/>
                <a:chOff x="0" y="3094"/>
                <a:chExt cx="1356" cy="365"/>
              </a:xfrm>
            </p:grpSpPr>
            <p:sp>
              <p:nvSpPr>
                <p:cNvPr id="20718" name="Rectangle 125"/>
                <p:cNvSpPr>
                  <a:spLocks noChangeArrowheads="1"/>
                </p:cNvSpPr>
                <p:nvPr/>
              </p:nvSpPr>
              <p:spPr bwMode="auto">
                <a:xfrm>
                  <a:off x="28" y="3094"/>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Ticari imajı ve ünvanı</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19" name="Rectangle 126"/>
                <p:cNvSpPr>
                  <a:spLocks noChangeArrowheads="1"/>
                </p:cNvSpPr>
                <p:nvPr/>
              </p:nvSpPr>
              <p:spPr bwMode="auto">
                <a:xfrm>
                  <a:off x="0" y="3094"/>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8" name="Group 127"/>
              <p:cNvGrpSpPr>
                <a:grpSpLocks/>
              </p:cNvGrpSpPr>
              <p:nvPr/>
            </p:nvGrpSpPr>
            <p:grpSpPr bwMode="auto">
              <a:xfrm>
                <a:off x="1356" y="3094"/>
                <a:ext cx="337" cy="365"/>
                <a:chOff x="1356" y="3094"/>
                <a:chExt cx="337" cy="365"/>
              </a:xfrm>
            </p:grpSpPr>
            <p:sp>
              <p:nvSpPr>
                <p:cNvPr id="20716" name="Rectangle 128"/>
                <p:cNvSpPr>
                  <a:spLocks noChangeArrowheads="1"/>
                </p:cNvSpPr>
                <p:nvPr/>
              </p:nvSpPr>
              <p:spPr bwMode="auto">
                <a:xfrm>
                  <a:off x="1384" y="3094"/>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17" name="Rectangle 129"/>
                <p:cNvSpPr>
                  <a:spLocks noChangeArrowheads="1"/>
                </p:cNvSpPr>
                <p:nvPr/>
              </p:nvSpPr>
              <p:spPr bwMode="auto">
                <a:xfrm>
                  <a:off x="1356" y="3094"/>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09" name="Group 130"/>
              <p:cNvGrpSpPr>
                <a:grpSpLocks/>
              </p:cNvGrpSpPr>
              <p:nvPr/>
            </p:nvGrpSpPr>
            <p:grpSpPr bwMode="auto">
              <a:xfrm>
                <a:off x="1693" y="3094"/>
                <a:ext cx="306" cy="365"/>
                <a:chOff x="1693" y="3094"/>
                <a:chExt cx="306" cy="365"/>
              </a:xfrm>
            </p:grpSpPr>
            <p:sp>
              <p:nvSpPr>
                <p:cNvPr id="20714" name="Rectangle 131"/>
                <p:cNvSpPr>
                  <a:spLocks noChangeArrowheads="1"/>
                </p:cNvSpPr>
                <p:nvPr/>
              </p:nvSpPr>
              <p:spPr bwMode="auto">
                <a:xfrm>
                  <a:off x="1721" y="309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15" name="Rectangle 132"/>
                <p:cNvSpPr>
                  <a:spLocks noChangeArrowheads="1"/>
                </p:cNvSpPr>
                <p:nvPr/>
              </p:nvSpPr>
              <p:spPr bwMode="auto">
                <a:xfrm>
                  <a:off x="1693" y="309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10" name="Group 133"/>
              <p:cNvGrpSpPr>
                <a:grpSpLocks/>
              </p:cNvGrpSpPr>
              <p:nvPr/>
            </p:nvGrpSpPr>
            <p:grpSpPr bwMode="auto">
              <a:xfrm>
                <a:off x="1999" y="3094"/>
                <a:ext cx="266" cy="365"/>
                <a:chOff x="1999" y="3094"/>
                <a:chExt cx="266" cy="365"/>
              </a:xfrm>
            </p:grpSpPr>
            <p:sp>
              <p:nvSpPr>
                <p:cNvPr id="20712" name="Rectangle 134"/>
                <p:cNvSpPr>
                  <a:spLocks noChangeArrowheads="1"/>
                </p:cNvSpPr>
                <p:nvPr/>
              </p:nvSpPr>
              <p:spPr bwMode="auto">
                <a:xfrm>
                  <a:off x="2027" y="3094"/>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8</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13" name="Rectangle 135"/>
                <p:cNvSpPr>
                  <a:spLocks noChangeArrowheads="1"/>
                </p:cNvSpPr>
                <p:nvPr/>
              </p:nvSpPr>
              <p:spPr bwMode="auto">
                <a:xfrm>
                  <a:off x="1999" y="3094"/>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11" name="Group 136"/>
              <p:cNvGrpSpPr>
                <a:grpSpLocks/>
              </p:cNvGrpSpPr>
              <p:nvPr/>
            </p:nvGrpSpPr>
            <p:grpSpPr bwMode="auto">
              <a:xfrm>
                <a:off x="2265" y="3094"/>
                <a:ext cx="306" cy="365"/>
                <a:chOff x="2265" y="3094"/>
                <a:chExt cx="306" cy="365"/>
              </a:xfrm>
            </p:grpSpPr>
            <p:sp>
              <p:nvSpPr>
                <p:cNvPr id="20710" name="Rectangle 137"/>
                <p:cNvSpPr>
                  <a:spLocks noChangeArrowheads="1"/>
                </p:cNvSpPr>
                <p:nvPr/>
              </p:nvSpPr>
              <p:spPr bwMode="auto">
                <a:xfrm>
                  <a:off x="2293" y="309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11" name="Rectangle 138"/>
                <p:cNvSpPr>
                  <a:spLocks noChangeArrowheads="1"/>
                </p:cNvSpPr>
                <p:nvPr/>
              </p:nvSpPr>
              <p:spPr bwMode="auto">
                <a:xfrm>
                  <a:off x="2265" y="309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76" name="Group 139"/>
              <p:cNvGrpSpPr>
                <a:grpSpLocks/>
              </p:cNvGrpSpPr>
              <p:nvPr/>
            </p:nvGrpSpPr>
            <p:grpSpPr bwMode="auto">
              <a:xfrm>
                <a:off x="2571" y="3094"/>
                <a:ext cx="263" cy="365"/>
                <a:chOff x="2571" y="3094"/>
                <a:chExt cx="263" cy="365"/>
              </a:xfrm>
            </p:grpSpPr>
            <p:sp>
              <p:nvSpPr>
                <p:cNvPr id="20708" name="Rectangle 140"/>
                <p:cNvSpPr>
                  <a:spLocks noChangeArrowheads="1"/>
                </p:cNvSpPr>
                <p:nvPr/>
              </p:nvSpPr>
              <p:spPr bwMode="auto">
                <a:xfrm>
                  <a:off x="2599" y="3094"/>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09" name="Rectangle 141"/>
                <p:cNvSpPr>
                  <a:spLocks noChangeArrowheads="1"/>
                </p:cNvSpPr>
                <p:nvPr/>
              </p:nvSpPr>
              <p:spPr bwMode="auto">
                <a:xfrm>
                  <a:off x="2571" y="3094"/>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77" name="Group 142"/>
              <p:cNvGrpSpPr>
                <a:grpSpLocks/>
              </p:cNvGrpSpPr>
              <p:nvPr/>
            </p:nvGrpSpPr>
            <p:grpSpPr bwMode="auto">
              <a:xfrm>
                <a:off x="0" y="3459"/>
                <a:ext cx="1356" cy="365"/>
                <a:chOff x="0" y="3459"/>
                <a:chExt cx="1356" cy="365"/>
              </a:xfrm>
            </p:grpSpPr>
            <p:sp>
              <p:nvSpPr>
                <p:cNvPr id="20706" name="Rectangle 143"/>
                <p:cNvSpPr>
                  <a:spLocks noChangeArrowheads="1"/>
                </p:cNvSpPr>
                <p:nvPr/>
              </p:nvSpPr>
              <p:spPr bwMode="auto">
                <a:xfrm>
                  <a:off x="28" y="3459"/>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sinerji veya çatışma (ürüne uyum)</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707" name="Rectangle 144"/>
                <p:cNvSpPr>
                  <a:spLocks noChangeArrowheads="1"/>
                </p:cNvSpPr>
                <p:nvPr/>
              </p:nvSpPr>
              <p:spPr bwMode="auto">
                <a:xfrm>
                  <a:off x="0" y="3459"/>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78" name="Group 145"/>
              <p:cNvGrpSpPr>
                <a:grpSpLocks/>
              </p:cNvGrpSpPr>
              <p:nvPr/>
            </p:nvGrpSpPr>
            <p:grpSpPr bwMode="auto">
              <a:xfrm>
                <a:off x="1356" y="3459"/>
                <a:ext cx="337" cy="365"/>
                <a:chOff x="1356" y="3459"/>
                <a:chExt cx="337" cy="365"/>
              </a:xfrm>
            </p:grpSpPr>
            <p:sp>
              <p:nvSpPr>
                <p:cNvPr id="20704" name="Rectangle 146"/>
                <p:cNvSpPr>
                  <a:spLocks noChangeArrowheads="1"/>
                </p:cNvSpPr>
                <p:nvPr/>
              </p:nvSpPr>
              <p:spPr bwMode="auto">
                <a:xfrm>
                  <a:off x="1384" y="3459"/>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05" name="Rectangle 147"/>
                <p:cNvSpPr>
                  <a:spLocks noChangeArrowheads="1"/>
                </p:cNvSpPr>
                <p:nvPr/>
              </p:nvSpPr>
              <p:spPr bwMode="auto">
                <a:xfrm>
                  <a:off x="1356" y="3459"/>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79" name="Group 148"/>
              <p:cNvGrpSpPr>
                <a:grpSpLocks/>
              </p:cNvGrpSpPr>
              <p:nvPr/>
            </p:nvGrpSpPr>
            <p:grpSpPr bwMode="auto">
              <a:xfrm>
                <a:off x="1693" y="3459"/>
                <a:ext cx="306" cy="365"/>
                <a:chOff x="1693" y="3459"/>
                <a:chExt cx="306" cy="365"/>
              </a:xfrm>
            </p:grpSpPr>
            <p:sp>
              <p:nvSpPr>
                <p:cNvPr id="20702" name="Rectangle 149"/>
                <p:cNvSpPr>
                  <a:spLocks noChangeArrowheads="1"/>
                </p:cNvSpPr>
                <p:nvPr/>
              </p:nvSpPr>
              <p:spPr bwMode="auto">
                <a:xfrm>
                  <a:off x="1721" y="3459"/>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03" name="Rectangle 150"/>
                <p:cNvSpPr>
                  <a:spLocks noChangeArrowheads="1"/>
                </p:cNvSpPr>
                <p:nvPr/>
              </p:nvSpPr>
              <p:spPr bwMode="auto">
                <a:xfrm>
                  <a:off x="1693" y="3459"/>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0" name="Group 151"/>
              <p:cNvGrpSpPr>
                <a:grpSpLocks/>
              </p:cNvGrpSpPr>
              <p:nvPr/>
            </p:nvGrpSpPr>
            <p:grpSpPr bwMode="auto">
              <a:xfrm>
                <a:off x="1999" y="3459"/>
                <a:ext cx="266" cy="365"/>
                <a:chOff x="1999" y="3459"/>
                <a:chExt cx="266" cy="365"/>
              </a:xfrm>
            </p:grpSpPr>
            <p:sp>
              <p:nvSpPr>
                <p:cNvPr id="20700" name="Rectangle 152"/>
                <p:cNvSpPr>
                  <a:spLocks noChangeArrowheads="1"/>
                </p:cNvSpPr>
                <p:nvPr/>
              </p:nvSpPr>
              <p:spPr bwMode="auto">
                <a:xfrm>
                  <a:off x="2027" y="3459"/>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701" name="Rectangle 153"/>
                <p:cNvSpPr>
                  <a:spLocks noChangeArrowheads="1"/>
                </p:cNvSpPr>
                <p:nvPr/>
              </p:nvSpPr>
              <p:spPr bwMode="auto">
                <a:xfrm>
                  <a:off x="1999" y="3459"/>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1" name="Group 154"/>
              <p:cNvGrpSpPr>
                <a:grpSpLocks/>
              </p:cNvGrpSpPr>
              <p:nvPr/>
            </p:nvGrpSpPr>
            <p:grpSpPr bwMode="auto">
              <a:xfrm>
                <a:off x="2265" y="3459"/>
                <a:ext cx="306" cy="365"/>
                <a:chOff x="2265" y="3459"/>
                <a:chExt cx="306" cy="365"/>
              </a:xfrm>
            </p:grpSpPr>
            <p:sp>
              <p:nvSpPr>
                <p:cNvPr id="20698" name="Rectangle 155"/>
                <p:cNvSpPr>
                  <a:spLocks noChangeArrowheads="1"/>
                </p:cNvSpPr>
                <p:nvPr/>
              </p:nvSpPr>
              <p:spPr bwMode="auto">
                <a:xfrm>
                  <a:off x="2293" y="3459"/>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99" name="Rectangle 156"/>
                <p:cNvSpPr>
                  <a:spLocks noChangeArrowheads="1"/>
                </p:cNvSpPr>
                <p:nvPr/>
              </p:nvSpPr>
              <p:spPr bwMode="auto">
                <a:xfrm>
                  <a:off x="2265" y="3459"/>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2" name="Group 157"/>
              <p:cNvGrpSpPr>
                <a:grpSpLocks/>
              </p:cNvGrpSpPr>
              <p:nvPr/>
            </p:nvGrpSpPr>
            <p:grpSpPr bwMode="auto">
              <a:xfrm>
                <a:off x="2571" y="3459"/>
                <a:ext cx="263" cy="365"/>
                <a:chOff x="2571" y="3459"/>
                <a:chExt cx="263" cy="365"/>
              </a:xfrm>
            </p:grpSpPr>
            <p:sp>
              <p:nvSpPr>
                <p:cNvPr id="20696" name="Rectangle 158"/>
                <p:cNvSpPr>
                  <a:spLocks noChangeArrowheads="1"/>
                </p:cNvSpPr>
                <p:nvPr/>
              </p:nvSpPr>
              <p:spPr bwMode="auto">
                <a:xfrm>
                  <a:off x="2599" y="3459"/>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97" name="Rectangle 159"/>
                <p:cNvSpPr>
                  <a:spLocks noChangeArrowheads="1"/>
                </p:cNvSpPr>
                <p:nvPr/>
              </p:nvSpPr>
              <p:spPr bwMode="auto">
                <a:xfrm>
                  <a:off x="2571" y="3459"/>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3" name="Group 160"/>
              <p:cNvGrpSpPr>
                <a:grpSpLocks/>
              </p:cNvGrpSpPr>
              <p:nvPr/>
            </p:nvGrpSpPr>
            <p:grpSpPr bwMode="auto">
              <a:xfrm>
                <a:off x="0" y="3824"/>
                <a:ext cx="1356" cy="365"/>
                <a:chOff x="0" y="3824"/>
                <a:chExt cx="1356" cy="365"/>
              </a:xfrm>
            </p:grpSpPr>
            <p:sp>
              <p:nvSpPr>
                <p:cNvPr id="20694" name="Rectangle 161"/>
                <p:cNvSpPr>
                  <a:spLocks noChangeArrowheads="1"/>
                </p:cNvSpPr>
                <p:nvPr/>
              </p:nvSpPr>
              <p:spPr bwMode="auto">
                <a:xfrm>
                  <a:off x="28" y="3824"/>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Teknik personel yeterliliği</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95" name="Rectangle 162"/>
                <p:cNvSpPr>
                  <a:spLocks noChangeArrowheads="1"/>
                </p:cNvSpPr>
                <p:nvPr/>
              </p:nvSpPr>
              <p:spPr bwMode="auto">
                <a:xfrm>
                  <a:off x="0" y="3824"/>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4" name="Group 163"/>
              <p:cNvGrpSpPr>
                <a:grpSpLocks/>
              </p:cNvGrpSpPr>
              <p:nvPr/>
            </p:nvGrpSpPr>
            <p:grpSpPr bwMode="auto">
              <a:xfrm>
                <a:off x="1356" y="3824"/>
                <a:ext cx="337" cy="365"/>
                <a:chOff x="1356" y="3824"/>
                <a:chExt cx="337" cy="365"/>
              </a:xfrm>
            </p:grpSpPr>
            <p:sp>
              <p:nvSpPr>
                <p:cNvPr id="20692" name="Rectangle 164"/>
                <p:cNvSpPr>
                  <a:spLocks noChangeArrowheads="1"/>
                </p:cNvSpPr>
                <p:nvPr/>
              </p:nvSpPr>
              <p:spPr bwMode="auto">
                <a:xfrm>
                  <a:off x="1384" y="3824"/>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93" name="Rectangle 165"/>
                <p:cNvSpPr>
                  <a:spLocks noChangeArrowheads="1"/>
                </p:cNvSpPr>
                <p:nvPr/>
              </p:nvSpPr>
              <p:spPr bwMode="auto">
                <a:xfrm>
                  <a:off x="1356" y="3824"/>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5" name="Group 166"/>
              <p:cNvGrpSpPr>
                <a:grpSpLocks/>
              </p:cNvGrpSpPr>
              <p:nvPr/>
            </p:nvGrpSpPr>
            <p:grpSpPr bwMode="auto">
              <a:xfrm>
                <a:off x="1693" y="3824"/>
                <a:ext cx="306" cy="365"/>
                <a:chOff x="1693" y="3824"/>
                <a:chExt cx="306" cy="365"/>
              </a:xfrm>
            </p:grpSpPr>
            <p:sp>
              <p:nvSpPr>
                <p:cNvPr id="20690" name="Rectangle 167"/>
                <p:cNvSpPr>
                  <a:spLocks noChangeArrowheads="1"/>
                </p:cNvSpPr>
                <p:nvPr/>
              </p:nvSpPr>
              <p:spPr bwMode="auto">
                <a:xfrm>
                  <a:off x="1721" y="382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91" name="Rectangle 168"/>
                <p:cNvSpPr>
                  <a:spLocks noChangeArrowheads="1"/>
                </p:cNvSpPr>
                <p:nvPr/>
              </p:nvSpPr>
              <p:spPr bwMode="auto">
                <a:xfrm>
                  <a:off x="1693" y="382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6" name="Group 169"/>
              <p:cNvGrpSpPr>
                <a:grpSpLocks/>
              </p:cNvGrpSpPr>
              <p:nvPr/>
            </p:nvGrpSpPr>
            <p:grpSpPr bwMode="auto">
              <a:xfrm>
                <a:off x="1999" y="3824"/>
                <a:ext cx="266" cy="365"/>
                <a:chOff x="1999" y="3824"/>
                <a:chExt cx="266" cy="365"/>
              </a:xfrm>
            </p:grpSpPr>
            <p:sp>
              <p:nvSpPr>
                <p:cNvPr id="20688" name="Rectangle 170"/>
                <p:cNvSpPr>
                  <a:spLocks noChangeArrowheads="1"/>
                </p:cNvSpPr>
                <p:nvPr/>
              </p:nvSpPr>
              <p:spPr bwMode="auto">
                <a:xfrm>
                  <a:off x="2027" y="3824"/>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89" name="Rectangle 171"/>
                <p:cNvSpPr>
                  <a:spLocks noChangeArrowheads="1"/>
                </p:cNvSpPr>
                <p:nvPr/>
              </p:nvSpPr>
              <p:spPr bwMode="auto">
                <a:xfrm>
                  <a:off x="1999" y="3824"/>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7" name="Group 172"/>
              <p:cNvGrpSpPr>
                <a:grpSpLocks/>
              </p:cNvGrpSpPr>
              <p:nvPr/>
            </p:nvGrpSpPr>
            <p:grpSpPr bwMode="auto">
              <a:xfrm>
                <a:off x="2265" y="3824"/>
                <a:ext cx="306" cy="365"/>
                <a:chOff x="2265" y="3824"/>
                <a:chExt cx="306" cy="365"/>
              </a:xfrm>
            </p:grpSpPr>
            <p:sp>
              <p:nvSpPr>
                <p:cNvPr id="20686" name="Rectangle 173"/>
                <p:cNvSpPr>
                  <a:spLocks noChangeArrowheads="1"/>
                </p:cNvSpPr>
                <p:nvPr/>
              </p:nvSpPr>
              <p:spPr bwMode="auto">
                <a:xfrm>
                  <a:off x="2293" y="382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87" name="Rectangle 174"/>
                <p:cNvSpPr>
                  <a:spLocks noChangeArrowheads="1"/>
                </p:cNvSpPr>
                <p:nvPr/>
              </p:nvSpPr>
              <p:spPr bwMode="auto">
                <a:xfrm>
                  <a:off x="2265" y="382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8" name="Group 175"/>
              <p:cNvGrpSpPr>
                <a:grpSpLocks/>
              </p:cNvGrpSpPr>
              <p:nvPr/>
            </p:nvGrpSpPr>
            <p:grpSpPr bwMode="auto">
              <a:xfrm>
                <a:off x="2571" y="3824"/>
                <a:ext cx="263" cy="365"/>
                <a:chOff x="2571" y="3824"/>
                <a:chExt cx="263" cy="365"/>
              </a:xfrm>
            </p:grpSpPr>
            <p:sp>
              <p:nvSpPr>
                <p:cNvPr id="20684" name="Rectangle 176"/>
                <p:cNvSpPr>
                  <a:spLocks noChangeArrowheads="1"/>
                </p:cNvSpPr>
                <p:nvPr/>
              </p:nvSpPr>
              <p:spPr bwMode="auto">
                <a:xfrm>
                  <a:off x="2599" y="3824"/>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85" name="Rectangle 177"/>
                <p:cNvSpPr>
                  <a:spLocks noChangeArrowheads="1"/>
                </p:cNvSpPr>
                <p:nvPr/>
              </p:nvSpPr>
              <p:spPr bwMode="auto">
                <a:xfrm>
                  <a:off x="2571" y="3824"/>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89" name="Group 178"/>
              <p:cNvGrpSpPr>
                <a:grpSpLocks/>
              </p:cNvGrpSpPr>
              <p:nvPr/>
            </p:nvGrpSpPr>
            <p:grpSpPr bwMode="auto">
              <a:xfrm>
                <a:off x="0" y="4189"/>
                <a:ext cx="1356" cy="365"/>
                <a:chOff x="0" y="4189"/>
                <a:chExt cx="1356" cy="365"/>
              </a:xfrm>
            </p:grpSpPr>
            <p:sp>
              <p:nvSpPr>
                <p:cNvPr id="20682" name="Rectangle 179"/>
                <p:cNvSpPr>
                  <a:spLocks noChangeArrowheads="1"/>
                </p:cNvSpPr>
                <p:nvPr/>
              </p:nvSpPr>
              <p:spPr bwMode="auto">
                <a:xfrm>
                  <a:off x="28" y="4189"/>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Teknik imkanlar ve servis desteği</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83" name="Rectangle 180"/>
                <p:cNvSpPr>
                  <a:spLocks noChangeArrowheads="1"/>
                </p:cNvSpPr>
                <p:nvPr/>
              </p:nvSpPr>
              <p:spPr bwMode="auto">
                <a:xfrm>
                  <a:off x="0" y="4189"/>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0" name="Group 181"/>
              <p:cNvGrpSpPr>
                <a:grpSpLocks/>
              </p:cNvGrpSpPr>
              <p:nvPr/>
            </p:nvGrpSpPr>
            <p:grpSpPr bwMode="auto">
              <a:xfrm>
                <a:off x="1356" y="4189"/>
                <a:ext cx="337" cy="365"/>
                <a:chOff x="1356" y="4189"/>
                <a:chExt cx="337" cy="365"/>
              </a:xfrm>
            </p:grpSpPr>
            <p:sp>
              <p:nvSpPr>
                <p:cNvPr id="20680" name="Rectangle 182"/>
                <p:cNvSpPr>
                  <a:spLocks noChangeArrowheads="1"/>
                </p:cNvSpPr>
                <p:nvPr/>
              </p:nvSpPr>
              <p:spPr bwMode="auto">
                <a:xfrm>
                  <a:off x="1384" y="4189"/>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81" name="Rectangle 183"/>
                <p:cNvSpPr>
                  <a:spLocks noChangeArrowheads="1"/>
                </p:cNvSpPr>
                <p:nvPr/>
              </p:nvSpPr>
              <p:spPr bwMode="auto">
                <a:xfrm>
                  <a:off x="1356" y="4189"/>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1" name="Group 184"/>
              <p:cNvGrpSpPr>
                <a:grpSpLocks/>
              </p:cNvGrpSpPr>
              <p:nvPr/>
            </p:nvGrpSpPr>
            <p:grpSpPr bwMode="auto">
              <a:xfrm>
                <a:off x="1693" y="4189"/>
                <a:ext cx="306" cy="365"/>
                <a:chOff x="1693" y="4189"/>
                <a:chExt cx="306" cy="365"/>
              </a:xfrm>
            </p:grpSpPr>
            <p:sp>
              <p:nvSpPr>
                <p:cNvPr id="20678" name="Rectangle 185"/>
                <p:cNvSpPr>
                  <a:spLocks noChangeArrowheads="1"/>
                </p:cNvSpPr>
                <p:nvPr/>
              </p:nvSpPr>
              <p:spPr bwMode="auto">
                <a:xfrm>
                  <a:off x="1721" y="4189"/>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79" name="Rectangle 186"/>
                <p:cNvSpPr>
                  <a:spLocks noChangeArrowheads="1"/>
                </p:cNvSpPr>
                <p:nvPr/>
              </p:nvSpPr>
              <p:spPr bwMode="auto">
                <a:xfrm>
                  <a:off x="1693" y="4189"/>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2" name="Group 187"/>
              <p:cNvGrpSpPr>
                <a:grpSpLocks/>
              </p:cNvGrpSpPr>
              <p:nvPr/>
            </p:nvGrpSpPr>
            <p:grpSpPr bwMode="auto">
              <a:xfrm>
                <a:off x="1999" y="4189"/>
                <a:ext cx="266" cy="365"/>
                <a:chOff x="1999" y="4189"/>
                <a:chExt cx="266" cy="365"/>
              </a:xfrm>
            </p:grpSpPr>
            <p:sp>
              <p:nvSpPr>
                <p:cNvPr id="20676" name="Rectangle 188"/>
                <p:cNvSpPr>
                  <a:spLocks noChangeArrowheads="1"/>
                </p:cNvSpPr>
                <p:nvPr/>
              </p:nvSpPr>
              <p:spPr bwMode="auto">
                <a:xfrm>
                  <a:off x="2027" y="4189"/>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9</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77" name="Rectangle 189"/>
                <p:cNvSpPr>
                  <a:spLocks noChangeArrowheads="1"/>
                </p:cNvSpPr>
                <p:nvPr/>
              </p:nvSpPr>
              <p:spPr bwMode="auto">
                <a:xfrm>
                  <a:off x="1999" y="4189"/>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3" name="Group 190"/>
              <p:cNvGrpSpPr>
                <a:grpSpLocks/>
              </p:cNvGrpSpPr>
              <p:nvPr/>
            </p:nvGrpSpPr>
            <p:grpSpPr bwMode="auto">
              <a:xfrm>
                <a:off x="2265" y="4189"/>
                <a:ext cx="306" cy="365"/>
                <a:chOff x="2265" y="4189"/>
                <a:chExt cx="306" cy="365"/>
              </a:xfrm>
            </p:grpSpPr>
            <p:sp>
              <p:nvSpPr>
                <p:cNvPr id="20674" name="Rectangle 191"/>
                <p:cNvSpPr>
                  <a:spLocks noChangeArrowheads="1"/>
                </p:cNvSpPr>
                <p:nvPr/>
              </p:nvSpPr>
              <p:spPr bwMode="auto">
                <a:xfrm>
                  <a:off x="2293" y="4189"/>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75" name="Rectangle 192"/>
                <p:cNvSpPr>
                  <a:spLocks noChangeArrowheads="1"/>
                </p:cNvSpPr>
                <p:nvPr/>
              </p:nvSpPr>
              <p:spPr bwMode="auto">
                <a:xfrm>
                  <a:off x="2265" y="4189"/>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4" name="Group 193"/>
              <p:cNvGrpSpPr>
                <a:grpSpLocks/>
              </p:cNvGrpSpPr>
              <p:nvPr/>
            </p:nvGrpSpPr>
            <p:grpSpPr bwMode="auto">
              <a:xfrm>
                <a:off x="2571" y="4189"/>
                <a:ext cx="263" cy="365"/>
                <a:chOff x="2571" y="4189"/>
                <a:chExt cx="263" cy="365"/>
              </a:xfrm>
            </p:grpSpPr>
            <p:sp>
              <p:nvSpPr>
                <p:cNvPr id="20672" name="Rectangle 194"/>
                <p:cNvSpPr>
                  <a:spLocks noChangeArrowheads="1"/>
                </p:cNvSpPr>
                <p:nvPr/>
              </p:nvSpPr>
              <p:spPr bwMode="auto">
                <a:xfrm>
                  <a:off x="2599" y="4189"/>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73" name="Rectangle 195"/>
                <p:cNvSpPr>
                  <a:spLocks noChangeArrowheads="1"/>
                </p:cNvSpPr>
                <p:nvPr/>
              </p:nvSpPr>
              <p:spPr bwMode="auto">
                <a:xfrm>
                  <a:off x="2571" y="4189"/>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5" name="Group 196"/>
              <p:cNvGrpSpPr>
                <a:grpSpLocks/>
              </p:cNvGrpSpPr>
              <p:nvPr/>
            </p:nvGrpSpPr>
            <p:grpSpPr bwMode="auto">
              <a:xfrm>
                <a:off x="0" y="4554"/>
                <a:ext cx="1356" cy="365"/>
                <a:chOff x="0" y="4554"/>
                <a:chExt cx="1356" cy="365"/>
              </a:xfrm>
            </p:grpSpPr>
            <p:sp>
              <p:nvSpPr>
                <p:cNvPr id="20670" name="Rectangle 197"/>
                <p:cNvSpPr>
                  <a:spLocks noChangeArrowheads="1"/>
                </p:cNvSpPr>
                <p:nvPr/>
              </p:nvSpPr>
              <p:spPr bwMode="auto">
                <a:xfrm>
                  <a:off x="28" y="4554"/>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Olumlu referanslar</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71" name="Rectangle 198"/>
                <p:cNvSpPr>
                  <a:spLocks noChangeArrowheads="1"/>
                </p:cNvSpPr>
                <p:nvPr/>
              </p:nvSpPr>
              <p:spPr bwMode="auto">
                <a:xfrm>
                  <a:off x="0" y="4554"/>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6" name="Group 199"/>
              <p:cNvGrpSpPr>
                <a:grpSpLocks/>
              </p:cNvGrpSpPr>
              <p:nvPr/>
            </p:nvGrpSpPr>
            <p:grpSpPr bwMode="auto">
              <a:xfrm>
                <a:off x="1356" y="4554"/>
                <a:ext cx="337" cy="365"/>
                <a:chOff x="1356" y="4554"/>
                <a:chExt cx="337" cy="365"/>
              </a:xfrm>
            </p:grpSpPr>
            <p:sp>
              <p:nvSpPr>
                <p:cNvPr id="20668" name="Rectangle 200"/>
                <p:cNvSpPr>
                  <a:spLocks noChangeArrowheads="1"/>
                </p:cNvSpPr>
                <p:nvPr/>
              </p:nvSpPr>
              <p:spPr bwMode="auto">
                <a:xfrm>
                  <a:off x="1384" y="4554"/>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69" name="Rectangle 201"/>
                <p:cNvSpPr>
                  <a:spLocks noChangeArrowheads="1"/>
                </p:cNvSpPr>
                <p:nvPr/>
              </p:nvSpPr>
              <p:spPr bwMode="auto">
                <a:xfrm>
                  <a:off x="1356" y="4554"/>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7" name="Group 202"/>
              <p:cNvGrpSpPr>
                <a:grpSpLocks/>
              </p:cNvGrpSpPr>
              <p:nvPr/>
            </p:nvGrpSpPr>
            <p:grpSpPr bwMode="auto">
              <a:xfrm>
                <a:off x="1693" y="4554"/>
                <a:ext cx="306" cy="365"/>
                <a:chOff x="1693" y="4554"/>
                <a:chExt cx="306" cy="365"/>
              </a:xfrm>
            </p:grpSpPr>
            <p:sp>
              <p:nvSpPr>
                <p:cNvPr id="20666" name="Rectangle 203"/>
                <p:cNvSpPr>
                  <a:spLocks noChangeArrowheads="1"/>
                </p:cNvSpPr>
                <p:nvPr/>
              </p:nvSpPr>
              <p:spPr bwMode="auto">
                <a:xfrm>
                  <a:off x="1721" y="455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67" name="Rectangle 204"/>
                <p:cNvSpPr>
                  <a:spLocks noChangeArrowheads="1"/>
                </p:cNvSpPr>
                <p:nvPr/>
              </p:nvSpPr>
              <p:spPr bwMode="auto">
                <a:xfrm>
                  <a:off x="1693" y="455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8" name="Group 205"/>
              <p:cNvGrpSpPr>
                <a:grpSpLocks/>
              </p:cNvGrpSpPr>
              <p:nvPr/>
            </p:nvGrpSpPr>
            <p:grpSpPr bwMode="auto">
              <a:xfrm>
                <a:off x="1999" y="4554"/>
                <a:ext cx="266" cy="365"/>
                <a:chOff x="1999" y="4554"/>
                <a:chExt cx="266" cy="365"/>
              </a:xfrm>
            </p:grpSpPr>
            <p:sp>
              <p:nvSpPr>
                <p:cNvPr id="20664" name="Rectangle 206"/>
                <p:cNvSpPr>
                  <a:spLocks noChangeArrowheads="1"/>
                </p:cNvSpPr>
                <p:nvPr/>
              </p:nvSpPr>
              <p:spPr bwMode="auto">
                <a:xfrm>
                  <a:off x="2027" y="4554"/>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65" name="Rectangle 207"/>
                <p:cNvSpPr>
                  <a:spLocks noChangeArrowheads="1"/>
                </p:cNvSpPr>
                <p:nvPr/>
              </p:nvSpPr>
              <p:spPr bwMode="auto">
                <a:xfrm>
                  <a:off x="1999" y="4554"/>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599" name="Group 208"/>
              <p:cNvGrpSpPr>
                <a:grpSpLocks/>
              </p:cNvGrpSpPr>
              <p:nvPr/>
            </p:nvGrpSpPr>
            <p:grpSpPr bwMode="auto">
              <a:xfrm>
                <a:off x="2265" y="4554"/>
                <a:ext cx="306" cy="365"/>
                <a:chOff x="2265" y="4554"/>
                <a:chExt cx="306" cy="365"/>
              </a:xfrm>
            </p:grpSpPr>
            <p:sp>
              <p:nvSpPr>
                <p:cNvPr id="20662" name="Rectangle 209"/>
                <p:cNvSpPr>
                  <a:spLocks noChangeArrowheads="1"/>
                </p:cNvSpPr>
                <p:nvPr/>
              </p:nvSpPr>
              <p:spPr bwMode="auto">
                <a:xfrm>
                  <a:off x="2293" y="4554"/>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63" name="Rectangle 210"/>
                <p:cNvSpPr>
                  <a:spLocks noChangeArrowheads="1"/>
                </p:cNvSpPr>
                <p:nvPr/>
              </p:nvSpPr>
              <p:spPr bwMode="auto">
                <a:xfrm>
                  <a:off x="2265" y="4554"/>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0" name="Group 211"/>
              <p:cNvGrpSpPr>
                <a:grpSpLocks/>
              </p:cNvGrpSpPr>
              <p:nvPr/>
            </p:nvGrpSpPr>
            <p:grpSpPr bwMode="auto">
              <a:xfrm>
                <a:off x="2571" y="4554"/>
                <a:ext cx="263" cy="365"/>
                <a:chOff x="2571" y="4554"/>
                <a:chExt cx="263" cy="365"/>
              </a:xfrm>
            </p:grpSpPr>
            <p:sp>
              <p:nvSpPr>
                <p:cNvPr id="20660" name="Rectangle 212"/>
                <p:cNvSpPr>
                  <a:spLocks noChangeArrowheads="1"/>
                </p:cNvSpPr>
                <p:nvPr/>
              </p:nvSpPr>
              <p:spPr bwMode="auto">
                <a:xfrm>
                  <a:off x="2599" y="4554"/>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61" name="Rectangle 213"/>
                <p:cNvSpPr>
                  <a:spLocks noChangeArrowheads="1"/>
                </p:cNvSpPr>
                <p:nvPr/>
              </p:nvSpPr>
              <p:spPr bwMode="auto">
                <a:xfrm>
                  <a:off x="2571" y="4554"/>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1" name="Group 214"/>
              <p:cNvGrpSpPr>
                <a:grpSpLocks/>
              </p:cNvGrpSpPr>
              <p:nvPr/>
            </p:nvGrpSpPr>
            <p:grpSpPr bwMode="auto">
              <a:xfrm>
                <a:off x="0" y="4919"/>
                <a:ext cx="1356" cy="442"/>
                <a:chOff x="0" y="4919"/>
                <a:chExt cx="1356" cy="442"/>
              </a:xfrm>
            </p:grpSpPr>
            <p:sp>
              <p:nvSpPr>
                <p:cNvPr id="20658" name="Rectangle 215"/>
                <p:cNvSpPr>
                  <a:spLocks noChangeArrowheads="1"/>
                </p:cNvSpPr>
                <p:nvPr/>
              </p:nvSpPr>
              <p:spPr bwMode="auto">
                <a:xfrm>
                  <a:off x="28" y="4919"/>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İşletme ürünlerine pozitif yaklaşım</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59" name="Rectangle 216"/>
                <p:cNvSpPr>
                  <a:spLocks noChangeArrowheads="1"/>
                </p:cNvSpPr>
                <p:nvPr/>
              </p:nvSpPr>
              <p:spPr bwMode="auto">
                <a:xfrm>
                  <a:off x="0" y="4919"/>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2" name="Group 217"/>
              <p:cNvGrpSpPr>
                <a:grpSpLocks/>
              </p:cNvGrpSpPr>
              <p:nvPr/>
            </p:nvGrpSpPr>
            <p:grpSpPr bwMode="auto">
              <a:xfrm>
                <a:off x="1356" y="4919"/>
                <a:ext cx="337" cy="442"/>
                <a:chOff x="1356" y="4919"/>
                <a:chExt cx="337" cy="442"/>
              </a:xfrm>
            </p:grpSpPr>
            <p:sp>
              <p:nvSpPr>
                <p:cNvPr id="20656" name="Rectangle 218"/>
                <p:cNvSpPr>
                  <a:spLocks noChangeArrowheads="1"/>
                </p:cNvSpPr>
                <p:nvPr/>
              </p:nvSpPr>
              <p:spPr bwMode="auto">
                <a:xfrm>
                  <a:off x="1384" y="4919"/>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57" name="Rectangle 219"/>
                <p:cNvSpPr>
                  <a:spLocks noChangeArrowheads="1"/>
                </p:cNvSpPr>
                <p:nvPr/>
              </p:nvSpPr>
              <p:spPr bwMode="auto">
                <a:xfrm>
                  <a:off x="1356" y="4919"/>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3" name="Group 220"/>
              <p:cNvGrpSpPr>
                <a:grpSpLocks/>
              </p:cNvGrpSpPr>
              <p:nvPr/>
            </p:nvGrpSpPr>
            <p:grpSpPr bwMode="auto">
              <a:xfrm>
                <a:off x="1693" y="4919"/>
                <a:ext cx="306" cy="442"/>
                <a:chOff x="1693" y="4919"/>
                <a:chExt cx="306" cy="442"/>
              </a:xfrm>
            </p:grpSpPr>
            <p:sp>
              <p:nvSpPr>
                <p:cNvPr id="20654" name="Rectangle 221"/>
                <p:cNvSpPr>
                  <a:spLocks noChangeArrowheads="1"/>
                </p:cNvSpPr>
                <p:nvPr/>
              </p:nvSpPr>
              <p:spPr bwMode="auto">
                <a:xfrm>
                  <a:off x="1721" y="4919"/>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5</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55" name="Rectangle 222"/>
                <p:cNvSpPr>
                  <a:spLocks noChangeArrowheads="1"/>
                </p:cNvSpPr>
                <p:nvPr/>
              </p:nvSpPr>
              <p:spPr bwMode="auto">
                <a:xfrm>
                  <a:off x="1693" y="4919"/>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4" name="Group 223"/>
              <p:cNvGrpSpPr>
                <a:grpSpLocks/>
              </p:cNvGrpSpPr>
              <p:nvPr/>
            </p:nvGrpSpPr>
            <p:grpSpPr bwMode="auto">
              <a:xfrm>
                <a:off x="1999" y="4919"/>
                <a:ext cx="266" cy="442"/>
                <a:chOff x="1999" y="4919"/>
                <a:chExt cx="266" cy="442"/>
              </a:xfrm>
            </p:grpSpPr>
            <p:sp>
              <p:nvSpPr>
                <p:cNvPr id="20652" name="Rectangle 224"/>
                <p:cNvSpPr>
                  <a:spLocks noChangeArrowheads="1"/>
                </p:cNvSpPr>
                <p:nvPr/>
              </p:nvSpPr>
              <p:spPr bwMode="auto">
                <a:xfrm>
                  <a:off x="2027" y="4919"/>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10</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53" name="Rectangle 225"/>
                <p:cNvSpPr>
                  <a:spLocks noChangeArrowheads="1"/>
                </p:cNvSpPr>
                <p:nvPr/>
              </p:nvSpPr>
              <p:spPr bwMode="auto">
                <a:xfrm>
                  <a:off x="1999" y="4919"/>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5" name="Group 226"/>
              <p:cNvGrpSpPr>
                <a:grpSpLocks/>
              </p:cNvGrpSpPr>
              <p:nvPr/>
            </p:nvGrpSpPr>
            <p:grpSpPr bwMode="auto">
              <a:xfrm>
                <a:off x="2265" y="4919"/>
                <a:ext cx="306" cy="442"/>
                <a:chOff x="2265" y="4919"/>
                <a:chExt cx="306" cy="442"/>
              </a:xfrm>
            </p:grpSpPr>
            <p:sp>
              <p:nvSpPr>
                <p:cNvPr id="20650" name="Rectangle 227"/>
                <p:cNvSpPr>
                  <a:spLocks noChangeArrowheads="1"/>
                </p:cNvSpPr>
                <p:nvPr/>
              </p:nvSpPr>
              <p:spPr bwMode="auto">
                <a:xfrm>
                  <a:off x="2293" y="4919"/>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51" name="Rectangle 228"/>
                <p:cNvSpPr>
                  <a:spLocks noChangeArrowheads="1"/>
                </p:cNvSpPr>
                <p:nvPr/>
              </p:nvSpPr>
              <p:spPr bwMode="auto">
                <a:xfrm>
                  <a:off x="2265" y="4919"/>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6" name="Group 229"/>
              <p:cNvGrpSpPr>
                <a:grpSpLocks/>
              </p:cNvGrpSpPr>
              <p:nvPr/>
            </p:nvGrpSpPr>
            <p:grpSpPr bwMode="auto">
              <a:xfrm>
                <a:off x="2571" y="4919"/>
                <a:ext cx="263" cy="442"/>
                <a:chOff x="2571" y="4919"/>
                <a:chExt cx="263" cy="442"/>
              </a:xfrm>
            </p:grpSpPr>
            <p:sp>
              <p:nvSpPr>
                <p:cNvPr id="20648" name="Rectangle 230"/>
                <p:cNvSpPr>
                  <a:spLocks noChangeArrowheads="1"/>
                </p:cNvSpPr>
                <p:nvPr/>
              </p:nvSpPr>
              <p:spPr bwMode="auto">
                <a:xfrm>
                  <a:off x="2599" y="4919"/>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6</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49" name="Rectangle 231"/>
                <p:cNvSpPr>
                  <a:spLocks noChangeArrowheads="1"/>
                </p:cNvSpPr>
                <p:nvPr/>
              </p:nvSpPr>
              <p:spPr bwMode="auto">
                <a:xfrm>
                  <a:off x="2571" y="4919"/>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7" name="Group 232"/>
              <p:cNvGrpSpPr>
                <a:grpSpLocks/>
              </p:cNvGrpSpPr>
              <p:nvPr/>
            </p:nvGrpSpPr>
            <p:grpSpPr bwMode="auto">
              <a:xfrm>
                <a:off x="0" y="5361"/>
                <a:ext cx="1356" cy="442"/>
                <a:chOff x="0" y="5361"/>
                <a:chExt cx="1356" cy="442"/>
              </a:xfrm>
            </p:grpSpPr>
            <p:sp>
              <p:nvSpPr>
                <p:cNvPr id="20646" name="Rectangle 233"/>
                <p:cNvSpPr>
                  <a:spLocks noChangeArrowheads="1"/>
                </p:cNvSpPr>
                <p:nvPr/>
              </p:nvSpPr>
              <p:spPr bwMode="auto">
                <a:xfrm>
                  <a:off x="28" y="5361"/>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Pazarda alternatifsiz bir işletme olması</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47" name="Rectangle 234"/>
                <p:cNvSpPr>
                  <a:spLocks noChangeArrowheads="1"/>
                </p:cNvSpPr>
                <p:nvPr/>
              </p:nvSpPr>
              <p:spPr bwMode="auto">
                <a:xfrm>
                  <a:off x="0" y="5361"/>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8" name="Group 235"/>
              <p:cNvGrpSpPr>
                <a:grpSpLocks/>
              </p:cNvGrpSpPr>
              <p:nvPr/>
            </p:nvGrpSpPr>
            <p:grpSpPr bwMode="auto">
              <a:xfrm>
                <a:off x="1356" y="5361"/>
                <a:ext cx="337" cy="442"/>
                <a:chOff x="1356" y="5361"/>
                <a:chExt cx="337" cy="442"/>
              </a:xfrm>
            </p:grpSpPr>
            <p:sp>
              <p:nvSpPr>
                <p:cNvPr id="20644" name="Rectangle 236"/>
                <p:cNvSpPr>
                  <a:spLocks noChangeArrowheads="1"/>
                </p:cNvSpPr>
                <p:nvPr/>
              </p:nvSpPr>
              <p:spPr bwMode="auto">
                <a:xfrm>
                  <a:off x="1384" y="5361"/>
                  <a:ext cx="281"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45" name="Rectangle 237"/>
                <p:cNvSpPr>
                  <a:spLocks noChangeArrowheads="1"/>
                </p:cNvSpPr>
                <p:nvPr/>
              </p:nvSpPr>
              <p:spPr bwMode="auto">
                <a:xfrm>
                  <a:off x="1356" y="5361"/>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09" name="Group 238"/>
              <p:cNvGrpSpPr>
                <a:grpSpLocks/>
              </p:cNvGrpSpPr>
              <p:nvPr/>
            </p:nvGrpSpPr>
            <p:grpSpPr bwMode="auto">
              <a:xfrm>
                <a:off x="1693" y="5361"/>
                <a:ext cx="306" cy="442"/>
                <a:chOff x="1693" y="5361"/>
                <a:chExt cx="306" cy="442"/>
              </a:xfrm>
            </p:grpSpPr>
            <p:sp>
              <p:nvSpPr>
                <p:cNvPr id="20642" name="Rectangle 239"/>
                <p:cNvSpPr>
                  <a:spLocks noChangeArrowheads="1"/>
                </p:cNvSpPr>
                <p:nvPr/>
              </p:nvSpPr>
              <p:spPr bwMode="auto">
                <a:xfrm>
                  <a:off x="1721" y="5361"/>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43" name="Rectangle 240"/>
                <p:cNvSpPr>
                  <a:spLocks noChangeArrowheads="1"/>
                </p:cNvSpPr>
                <p:nvPr/>
              </p:nvSpPr>
              <p:spPr bwMode="auto">
                <a:xfrm>
                  <a:off x="1693" y="5361"/>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0" name="Group 241"/>
              <p:cNvGrpSpPr>
                <a:grpSpLocks/>
              </p:cNvGrpSpPr>
              <p:nvPr/>
            </p:nvGrpSpPr>
            <p:grpSpPr bwMode="auto">
              <a:xfrm>
                <a:off x="1999" y="5361"/>
                <a:ext cx="266" cy="442"/>
                <a:chOff x="1999" y="5361"/>
                <a:chExt cx="266" cy="442"/>
              </a:xfrm>
            </p:grpSpPr>
            <p:sp>
              <p:nvSpPr>
                <p:cNvPr id="20640" name="Rectangle 242"/>
                <p:cNvSpPr>
                  <a:spLocks noChangeArrowheads="1"/>
                </p:cNvSpPr>
                <p:nvPr/>
              </p:nvSpPr>
              <p:spPr bwMode="auto">
                <a:xfrm>
                  <a:off x="2027" y="5361"/>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41" name="Rectangle 243"/>
                <p:cNvSpPr>
                  <a:spLocks noChangeArrowheads="1"/>
                </p:cNvSpPr>
                <p:nvPr/>
              </p:nvSpPr>
              <p:spPr bwMode="auto">
                <a:xfrm>
                  <a:off x="1999" y="5361"/>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1" name="Group 244"/>
              <p:cNvGrpSpPr>
                <a:grpSpLocks/>
              </p:cNvGrpSpPr>
              <p:nvPr/>
            </p:nvGrpSpPr>
            <p:grpSpPr bwMode="auto">
              <a:xfrm>
                <a:off x="2265" y="5361"/>
                <a:ext cx="306" cy="442"/>
                <a:chOff x="2265" y="5361"/>
                <a:chExt cx="306" cy="442"/>
              </a:xfrm>
            </p:grpSpPr>
            <p:sp>
              <p:nvSpPr>
                <p:cNvPr id="20638" name="Rectangle 245"/>
                <p:cNvSpPr>
                  <a:spLocks noChangeArrowheads="1"/>
                </p:cNvSpPr>
                <p:nvPr/>
              </p:nvSpPr>
              <p:spPr bwMode="auto">
                <a:xfrm>
                  <a:off x="2293" y="5361"/>
                  <a:ext cx="25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39" name="Rectangle 246"/>
                <p:cNvSpPr>
                  <a:spLocks noChangeArrowheads="1"/>
                </p:cNvSpPr>
                <p:nvPr/>
              </p:nvSpPr>
              <p:spPr bwMode="auto">
                <a:xfrm>
                  <a:off x="2265" y="5361"/>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2" name="Group 247"/>
              <p:cNvGrpSpPr>
                <a:grpSpLocks/>
              </p:cNvGrpSpPr>
              <p:nvPr/>
            </p:nvGrpSpPr>
            <p:grpSpPr bwMode="auto">
              <a:xfrm>
                <a:off x="2571" y="5361"/>
                <a:ext cx="263" cy="442"/>
                <a:chOff x="2571" y="5361"/>
                <a:chExt cx="263" cy="442"/>
              </a:xfrm>
            </p:grpSpPr>
            <p:sp>
              <p:nvSpPr>
                <p:cNvPr id="20636" name="Rectangle 248"/>
                <p:cNvSpPr>
                  <a:spLocks noChangeArrowheads="1"/>
                </p:cNvSpPr>
                <p:nvPr/>
              </p:nvSpPr>
              <p:spPr bwMode="auto">
                <a:xfrm>
                  <a:off x="2599" y="5361"/>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37" name="Rectangle 249"/>
                <p:cNvSpPr>
                  <a:spLocks noChangeArrowheads="1"/>
                </p:cNvSpPr>
                <p:nvPr/>
              </p:nvSpPr>
              <p:spPr bwMode="auto">
                <a:xfrm>
                  <a:off x="2571" y="5361"/>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3" name="Group 250"/>
              <p:cNvGrpSpPr>
                <a:grpSpLocks/>
              </p:cNvGrpSpPr>
              <p:nvPr/>
            </p:nvGrpSpPr>
            <p:grpSpPr bwMode="auto">
              <a:xfrm>
                <a:off x="0" y="5803"/>
                <a:ext cx="1356" cy="365"/>
                <a:chOff x="0" y="5803"/>
                <a:chExt cx="1356" cy="365"/>
              </a:xfrm>
            </p:grpSpPr>
            <p:sp>
              <p:nvSpPr>
                <p:cNvPr id="20634" name="Rectangle 251"/>
                <p:cNvSpPr>
                  <a:spLocks noChangeArrowheads="1"/>
                </p:cNvSpPr>
                <p:nvPr/>
              </p:nvSpPr>
              <p:spPr bwMode="auto">
                <a:xfrm>
                  <a:off x="28" y="5803"/>
                  <a:ext cx="13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Hükümetle olumlu ilişkiler</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35" name="Rectangle 252"/>
                <p:cNvSpPr>
                  <a:spLocks noChangeArrowheads="1"/>
                </p:cNvSpPr>
                <p:nvPr/>
              </p:nvSpPr>
              <p:spPr bwMode="auto">
                <a:xfrm>
                  <a:off x="0" y="5803"/>
                  <a:ext cx="135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4" name="Group 253"/>
              <p:cNvGrpSpPr>
                <a:grpSpLocks/>
              </p:cNvGrpSpPr>
              <p:nvPr/>
            </p:nvGrpSpPr>
            <p:grpSpPr bwMode="auto">
              <a:xfrm>
                <a:off x="1356" y="5803"/>
                <a:ext cx="337" cy="365"/>
                <a:chOff x="1356" y="5803"/>
                <a:chExt cx="337" cy="365"/>
              </a:xfrm>
            </p:grpSpPr>
            <p:sp>
              <p:nvSpPr>
                <p:cNvPr id="20632" name="Rectangle 254"/>
                <p:cNvSpPr>
                  <a:spLocks noChangeArrowheads="1"/>
                </p:cNvSpPr>
                <p:nvPr/>
              </p:nvSpPr>
              <p:spPr bwMode="auto">
                <a:xfrm>
                  <a:off x="1384" y="5803"/>
                  <a:ext cx="281"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33" name="Rectangle 255"/>
                <p:cNvSpPr>
                  <a:spLocks noChangeArrowheads="1"/>
                </p:cNvSpPr>
                <p:nvPr/>
              </p:nvSpPr>
              <p:spPr bwMode="auto">
                <a:xfrm>
                  <a:off x="1356" y="5803"/>
                  <a:ext cx="337"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5" name="Group 256"/>
              <p:cNvGrpSpPr>
                <a:grpSpLocks/>
              </p:cNvGrpSpPr>
              <p:nvPr/>
            </p:nvGrpSpPr>
            <p:grpSpPr bwMode="auto">
              <a:xfrm>
                <a:off x="1693" y="5803"/>
                <a:ext cx="306" cy="365"/>
                <a:chOff x="1693" y="5803"/>
                <a:chExt cx="306" cy="365"/>
              </a:xfrm>
            </p:grpSpPr>
            <p:sp>
              <p:nvSpPr>
                <p:cNvPr id="20630" name="Rectangle 257"/>
                <p:cNvSpPr>
                  <a:spLocks noChangeArrowheads="1"/>
                </p:cNvSpPr>
                <p:nvPr/>
              </p:nvSpPr>
              <p:spPr bwMode="auto">
                <a:xfrm>
                  <a:off x="1721" y="5803"/>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31" name="Rectangle 258"/>
                <p:cNvSpPr>
                  <a:spLocks noChangeArrowheads="1"/>
                </p:cNvSpPr>
                <p:nvPr/>
              </p:nvSpPr>
              <p:spPr bwMode="auto">
                <a:xfrm>
                  <a:off x="1693" y="5803"/>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6" name="Group 259"/>
              <p:cNvGrpSpPr>
                <a:grpSpLocks/>
              </p:cNvGrpSpPr>
              <p:nvPr/>
            </p:nvGrpSpPr>
            <p:grpSpPr bwMode="auto">
              <a:xfrm>
                <a:off x="1999" y="5803"/>
                <a:ext cx="266" cy="365"/>
                <a:chOff x="1999" y="5803"/>
                <a:chExt cx="266" cy="365"/>
              </a:xfrm>
            </p:grpSpPr>
            <p:sp>
              <p:nvSpPr>
                <p:cNvPr id="20628" name="Rectangle 260"/>
                <p:cNvSpPr>
                  <a:spLocks noChangeArrowheads="1"/>
                </p:cNvSpPr>
                <p:nvPr/>
              </p:nvSpPr>
              <p:spPr bwMode="auto">
                <a:xfrm>
                  <a:off x="2027" y="5803"/>
                  <a:ext cx="21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8</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29" name="Rectangle 261"/>
                <p:cNvSpPr>
                  <a:spLocks noChangeArrowheads="1"/>
                </p:cNvSpPr>
                <p:nvPr/>
              </p:nvSpPr>
              <p:spPr bwMode="auto">
                <a:xfrm>
                  <a:off x="1999" y="5803"/>
                  <a:ext cx="26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7" name="Group 262"/>
              <p:cNvGrpSpPr>
                <a:grpSpLocks/>
              </p:cNvGrpSpPr>
              <p:nvPr/>
            </p:nvGrpSpPr>
            <p:grpSpPr bwMode="auto">
              <a:xfrm>
                <a:off x="2265" y="5803"/>
                <a:ext cx="306" cy="365"/>
                <a:chOff x="2265" y="5803"/>
                <a:chExt cx="306" cy="365"/>
              </a:xfrm>
            </p:grpSpPr>
            <p:sp>
              <p:nvSpPr>
                <p:cNvPr id="20626" name="Rectangle 263"/>
                <p:cNvSpPr>
                  <a:spLocks noChangeArrowheads="1"/>
                </p:cNvSpPr>
                <p:nvPr/>
              </p:nvSpPr>
              <p:spPr bwMode="auto">
                <a:xfrm>
                  <a:off x="2293" y="5803"/>
                  <a:ext cx="250"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2</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27" name="Rectangle 264"/>
                <p:cNvSpPr>
                  <a:spLocks noChangeArrowheads="1"/>
                </p:cNvSpPr>
                <p:nvPr/>
              </p:nvSpPr>
              <p:spPr bwMode="auto">
                <a:xfrm>
                  <a:off x="2265" y="5803"/>
                  <a:ext cx="306"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8" name="Group 265"/>
              <p:cNvGrpSpPr>
                <a:grpSpLocks/>
              </p:cNvGrpSpPr>
              <p:nvPr/>
            </p:nvGrpSpPr>
            <p:grpSpPr bwMode="auto">
              <a:xfrm>
                <a:off x="2571" y="5803"/>
                <a:ext cx="263" cy="365"/>
                <a:chOff x="2571" y="5803"/>
                <a:chExt cx="263" cy="365"/>
              </a:xfrm>
            </p:grpSpPr>
            <p:sp>
              <p:nvSpPr>
                <p:cNvPr id="20624" name="Rectangle 266"/>
                <p:cNvSpPr>
                  <a:spLocks noChangeArrowheads="1"/>
                </p:cNvSpPr>
                <p:nvPr/>
              </p:nvSpPr>
              <p:spPr bwMode="auto">
                <a:xfrm>
                  <a:off x="2599" y="5803"/>
                  <a:ext cx="207" cy="365"/>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4</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25" name="Rectangle 267"/>
                <p:cNvSpPr>
                  <a:spLocks noChangeArrowheads="1"/>
                </p:cNvSpPr>
                <p:nvPr/>
              </p:nvSpPr>
              <p:spPr bwMode="auto">
                <a:xfrm>
                  <a:off x="2571" y="5803"/>
                  <a:ext cx="263" cy="365"/>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19" name="Group 268"/>
              <p:cNvGrpSpPr>
                <a:grpSpLocks/>
              </p:cNvGrpSpPr>
              <p:nvPr/>
            </p:nvGrpSpPr>
            <p:grpSpPr bwMode="auto">
              <a:xfrm>
                <a:off x="0" y="6168"/>
                <a:ext cx="1356" cy="442"/>
                <a:chOff x="0" y="6168"/>
                <a:chExt cx="1356" cy="442"/>
              </a:xfrm>
            </p:grpSpPr>
            <p:sp>
              <p:nvSpPr>
                <p:cNvPr id="20622" name="Rectangle 269"/>
                <p:cNvSpPr>
                  <a:spLocks noChangeArrowheads="1"/>
                </p:cNvSpPr>
                <p:nvPr/>
              </p:nvSpPr>
              <p:spPr bwMode="auto">
                <a:xfrm>
                  <a:off x="28" y="6168"/>
                  <a:ext cx="1300" cy="442"/>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Toplam</a:t>
                  </a:r>
                  <a:endParaRPr lang="tr-TR" sz="1600">
                    <a:latin typeface="Times New Roman Tur" charset="-94"/>
                    <a:cs typeface="Times New Roman" pitchFamily="18" charset="0"/>
                  </a:endParaRPr>
                </a:p>
                <a:p>
                  <a:pPr defTabSz="762000" eaLnBrk="0" hangingPunct="0"/>
                  <a:endParaRPr lang="tr-TR" sz="3600">
                    <a:latin typeface="Times New Roman" pitchFamily="18" charset="0"/>
                  </a:endParaRPr>
                </a:p>
              </p:txBody>
            </p:sp>
            <p:sp>
              <p:nvSpPr>
                <p:cNvPr id="20623" name="Rectangle 270"/>
                <p:cNvSpPr>
                  <a:spLocks noChangeArrowheads="1"/>
                </p:cNvSpPr>
                <p:nvPr/>
              </p:nvSpPr>
              <p:spPr bwMode="auto">
                <a:xfrm>
                  <a:off x="0" y="6168"/>
                  <a:ext cx="135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0" name="Group 271"/>
              <p:cNvGrpSpPr>
                <a:grpSpLocks/>
              </p:cNvGrpSpPr>
              <p:nvPr/>
            </p:nvGrpSpPr>
            <p:grpSpPr bwMode="auto">
              <a:xfrm>
                <a:off x="1356" y="6168"/>
                <a:ext cx="337" cy="442"/>
                <a:chOff x="1356" y="6168"/>
                <a:chExt cx="337" cy="442"/>
              </a:xfrm>
            </p:grpSpPr>
            <p:sp>
              <p:nvSpPr>
                <p:cNvPr id="20620" name="Rectangle 272"/>
                <p:cNvSpPr>
                  <a:spLocks noChangeArrowheads="1"/>
                </p:cNvSpPr>
                <p:nvPr/>
              </p:nvSpPr>
              <p:spPr bwMode="auto">
                <a:xfrm>
                  <a:off x="1384" y="6168"/>
                  <a:ext cx="281" cy="442"/>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21" name="Rectangle 273"/>
                <p:cNvSpPr>
                  <a:spLocks noChangeArrowheads="1"/>
                </p:cNvSpPr>
                <p:nvPr/>
              </p:nvSpPr>
              <p:spPr bwMode="auto">
                <a:xfrm>
                  <a:off x="1356" y="6168"/>
                  <a:ext cx="337"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1" name="Group 274"/>
              <p:cNvGrpSpPr>
                <a:grpSpLocks/>
              </p:cNvGrpSpPr>
              <p:nvPr/>
            </p:nvGrpSpPr>
            <p:grpSpPr bwMode="auto">
              <a:xfrm>
                <a:off x="1693" y="6168"/>
                <a:ext cx="306" cy="442"/>
                <a:chOff x="1693" y="6168"/>
                <a:chExt cx="306" cy="442"/>
              </a:xfrm>
            </p:grpSpPr>
            <p:sp>
              <p:nvSpPr>
                <p:cNvPr id="20618" name="Rectangle 275"/>
                <p:cNvSpPr>
                  <a:spLocks noChangeArrowheads="1"/>
                </p:cNvSpPr>
                <p:nvPr/>
              </p:nvSpPr>
              <p:spPr bwMode="auto">
                <a:xfrm>
                  <a:off x="1721" y="6168"/>
                  <a:ext cx="250" cy="442"/>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19" name="Rectangle 276"/>
                <p:cNvSpPr>
                  <a:spLocks noChangeArrowheads="1"/>
                </p:cNvSpPr>
                <p:nvPr/>
              </p:nvSpPr>
              <p:spPr bwMode="auto">
                <a:xfrm>
                  <a:off x="1693" y="6168"/>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2" name="Group 277"/>
              <p:cNvGrpSpPr>
                <a:grpSpLocks/>
              </p:cNvGrpSpPr>
              <p:nvPr/>
            </p:nvGrpSpPr>
            <p:grpSpPr bwMode="auto">
              <a:xfrm>
                <a:off x="1999" y="6168"/>
                <a:ext cx="266" cy="442"/>
                <a:chOff x="1999" y="6168"/>
                <a:chExt cx="266" cy="442"/>
              </a:xfrm>
            </p:grpSpPr>
            <p:sp>
              <p:nvSpPr>
                <p:cNvPr id="20616" name="Rectangle 278"/>
                <p:cNvSpPr>
                  <a:spLocks noChangeArrowheads="1"/>
                </p:cNvSpPr>
                <p:nvPr/>
              </p:nvSpPr>
              <p:spPr bwMode="auto">
                <a:xfrm>
                  <a:off x="2027" y="6168"/>
                  <a:ext cx="210"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123</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17" name="Rectangle 279"/>
                <p:cNvSpPr>
                  <a:spLocks noChangeArrowheads="1"/>
                </p:cNvSpPr>
                <p:nvPr/>
              </p:nvSpPr>
              <p:spPr bwMode="auto">
                <a:xfrm>
                  <a:off x="1999" y="6168"/>
                  <a:ext cx="26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3" name="Group 280"/>
              <p:cNvGrpSpPr>
                <a:grpSpLocks/>
              </p:cNvGrpSpPr>
              <p:nvPr/>
            </p:nvGrpSpPr>
            <p:grpSpPr bwMode="auto">
              <a:xfrm>
                <a:off x="2265" y="6168"/>
                <a:ext cx="306" cy="442"/>
                <a:chOff x="2265" y="6168"/>
                <a:chExt cx="306" cy="442"/>
              </a:xfrm>
            </p:grpSpPr>
            <p:sp>
              <p:nvSpPr>
                <p:cNvPr id="20614" name="Rectangle 281"/>
                <p:cNvSpPr>
                  <a:spLocks noChangeArrowheads="1"/>
                </p:cNvSpPr>
                <p:nvPr/>
              </p:nvSpPr>
              <p:spPr bwMode="auto">
                <a:xfrm>
                  <a:off x="2293" y="6168"/>
                  <a:ext cx="250" cy="442"/>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15" name="Rectangle 282"/>
                <p:cNvSpPr>
                  <a:spLocks noChangeArrowheads="1"/>
                </p:cNvSpPr>
                <p:nvPr/>
              </p:nvSpPr>
              <p:spPr bwMode="auto">
                <a:xfrm>
                  <a:off x="2265" y="6168"/>
                  <a:ext cx="306"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4" name="Group 283"/>
              <p:cNvGrpSpPr>
                <a:grpSpLocks/>
              </p:cNvGrpSpPr>
              <p:nvPr/>
            </p:nvGrpSpPr>
            <p:grpSpPr bwMode="auto">
              <a:xfrm>
                <a:off x="2571" y="6168"/>
                <a:ext cx="263" cy="442"/>
                <a:chOff x="2571" y="6168"/>
                <a:chExt cx="263" cy="442"/>
              </a:xfrm>
            </p:grpSpPr>
            <p:sp>
              <p:nvSpPr>
                <p:cNvPr id="20612" name="Rectangle 284"/>
                <p:cNvSpPr>
                  <a:spLocks noChangeArrowheads="1"/>
                </p:cNvSpPr>
                <p:nvPr/>
              </p:nvSpPr>
              <p:spPr bwMode="auto">
                <a:xfrm>
                  <a:off x="2599" y="6168"/>
                  <a:ext cx="207" cy="442"/>
                </a:xfrm>
                <a:prstGeom prst="rect">
                  <a:avLst/>
                </a:prstGeom>
                <a:noFill/>
                <a:ln w="12700">
                  <a:noFill/>
                  <a:miter lim="800000"/>
                  <a:headEnd type="none" w="sm" len="sm"/>
                  <a:tailEnd type="none" w="sm" len="sm"/>
                </a:ln>
              </p:spPr>
              <p:txBody>
                <a:bodyPr/>
                <a:lstStyle/>
                <a:p>
                  <a:pPr algn="ctr" defTabSz="762000" eaLnBrk="0" hangingPunct="0"/>
                  <a:r>
                    <a:rPr lang="tr-TR" sz="1200">
                      <a:latin typeface="Comic Sans MS" pitchFamily="66" charset="0"/>
                      <a:cs typeface="Times New Roman" pitchFamily="18" charset="0"/>
                    </a:rPr>
                    <a:t>101</a:t>
                  </a:r>
                  <a:endParaRPr lang="tr-TR" sz="1600">
                    <a:latin typeface="Times New Roman Tur" charset="-94"/>
                    <a:cs typeface="Times New Roman" pitchFamily="18" charset="0"/>
                  </a:endParaRPr>
                </a:p>
                <a:p>
                  <a:pPr algn="ctr" defTabSz="762000" eaLnBrk="0" hangingPunct="0"/>
                  <a:endParaRPr lang="tr-TR" sz="3600">
                    <a:latin typeface="Times New Roman" pitchFamily="18" charset="0"/>
                  </a:endParaRPr>
                </a:p>
              </p:txBody>
            </p:sp>
            <p:sp>
              <p:nvSpPr>
                <p:cNvPr id="20613" name="Rectangle 285"/>
                <p:cNvSpPr>
                  <a:spLocks noChangeArrowheads="1"/>
                </p:cNvSpPr>
                <p:nvPr/>
              </p:nvSpPr>
              <p:spPr bwMode="auto">
                <a:xfrm>
                  <a:off x="2571" y="6168"/>
                  <a:ext cx="263" cy="442"/>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5" name="Group 286"/>
              <p:cNvGrpSpPr>
                <a:grpSpLocks/>
              </p:cNvGrpSpPr>
              <p:nvPr/>
            </p:nvGrpSpPr>
            <p:grpSpPr bwMode="auto">
              <a:xfrm>
                <a:off x="0" y="6610"/>
                <a:ext cx="1356" cy="384"/>
                <a:chOff x="0" y="6610"/>
                <a:chExt cx="1356" cy="384"/>
              </a:xfrm>
            </p:grpSpPr>
            <p:sp>
              <p:nvSpPr>
                <p:cNvPr id="20610" name="Rectangle 287"/>
                <p:cNvSpPr>
                  <a:spLocks noChangeArrowheads="1"/>
                </p:cNvSpPr>
                <p:nvPr/>
              </p:nvSpPr>
              <p:spPr bwMode="auto">
                <a:xfrm>
                  <a:off x="28" y="6610"/>
                  <a:ext cx="1300" cy="384"/>
                </a:xfrm>
                <a:prstGeom prst="rect">
                  <a:avLst/>
                </a:prstGeom>
                <a:noFill/>
                <a:ln w="12700">
                  <a:noFill/>
                  <a:miter lim="800000"/>
                  <a:headEnd type="none" w="sm" len="sm"/>
                  <a:tailEnd type="none" w="sm" len="sm"/>
                </a:ln>
              </p:spPr>
              <p:txBody>
                <a:bodyPr/>
                <a:lstStyle/>
                <a:p>
                  <a:pPr defTabSz="762000" eaLnBrk="0" hangingPunct="0"/>
                  <a:r>
                    <a:rPr lang="tr-TR" sz="1600">
                      <a:latin typeface="Times New Roman" pitchFamily="18" charset="0"/>
                      <a:cs typeface="Times New Roman" pitchFamily="18" charset="0"/>
                    </a:rPr>
                    <a:t> </a:t>
                  </a:r>
                </a:p>
                <a:p>
                  <a:pPr defTabSz="762000" eaLnBrk="0" hangingPunct="0"/>
                  <a:endParaRPr lang="tr-TR" sz="3600">
                    <a:latin typeface="Times New Roman" pitchFamily="18" charset="0"/>
                  </a:endParaRPr>
                </a:p>
              </p:txBody>
            </p:sp>
            <p:sp>
              <p:nvSpPr>
                <p:cNvPr id="20611" name="Rectangle 288"/>
                <p:cNvSpPr>
                  <a:spLocks noChangeArrowheads="1"/>
                </p:cNvSpPr>
                <p:nvPr/>
              </p:nvSpPr>
              <p:spPr bwMode="auto">
                <a:xfrm>
                  <a:off x="0" y="6610"/>
                  <a:ext cx="1356" cy="384"/>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6" name="Group 289"/>
              <p:cNvGrpSpPr>
                <a:grpSpLocks/>
              </p:cNvGrpSpPr>
              <p:nvPr/>
            </p:nvGrpSpPr>
            <p:grpSpPr bwMode="auto">
              <a:xfrm>
                <a:off x="1356" y="6610"/>
                <a:ext cx="337" cy="384"/>
                <a:chOff x="1356" y="6610"/>
                <a:chExt cx="337" cy="384"/>
              </a:xfrm>
            </p:grpSpPr>
            <p:sp>
              <p:nvSpPr>
                <p:cNvPr id="20608" name="Rectangle 290"/>
                <p:cNvSpPr>
                  <a:spLocks noChangeArrowheads="1"/>
                </p:cNvSpPr>
                <p:nvPr/>
              </p:nvSpPr>
              <p:spPr bwMode="auto">
                <a:xfrm>
                  <a:off x="1384" y="6610"/>
                  <a:ext cx="281" cy="384"/>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09" name="Rectangle 291"/>
                <p:cNvSpPr>
                  <a:spLocks noChangeArrowheads="1"/>
                </p:cNvSpPr>
                <p:nvPr/>
              </p:nvSpPr>
              <p:spPr bwMode="auto">
                <a:xfrm>
                  <a:off x="1356" y="6610"/>
                  <a:ext cx="337" cy="384"/>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7" name="Group 292"/>
              <p:cNvGrpSpPr>
                <a:grpSpLocks/>
              </p:cNvGrpSpPr>
              <p:nvPr/>
            </p:nvGrpSpPr>
            <p:grpSpPr bwMode="auto">
              <a:xfrm>
                <a:off x="1693" y="6610"/>
                <a:ext cx="306" cy="384"/>
                <a:chOff x="1693" y="6610"/>
                <a:chExt cx="306" cy="384"/>
              </a:xfrm>
            </p:grpSpPr>
            <p:sp>
              <p:nvSpPr>
                <p:cNvPr id="20606" name="Rectangle 293"/>
                <p:cNvSpPr>
                  <a:spLocks noChangeArrowheads="1"/>
                </p:cNvSpPr>
                <p:nvPr/>
              </p:nvSpPr>
              <p:spPr bwMode="auto">
                <a:xfrm>
                  <a:off x="1721" y="6610"/>
                  <a:ext cx="250" cy="384"/>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07" name="Rectangle 294"/>
                <p:cNvSpPr>
                  <a:spLocks noChangeArrowheads="1"/>
                </p:cNvSpPr>
                <p:nvPr/>
              </p:nvSpPr>
              <p:spPr bwMode="auto">
                <a:xfrm>
                  <a:off x="1693" y="6610"/>
                  <a:ext cx="306" cy="384"/>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8" name="Group 295"/>
              <p:cNvGrpSpPr>
                <a:grpSpLocks/>
              </p:cNvGrpSpPr>
              <p:nvPr/>
            </p:nvGrpSpPr>
            <p:grpSpPr bwMode="auto">
              <a:xfrm>
                <a:off x="1999" y="6610"/>
                <a:ext cx="266" cy="384"/>
                <a:chOff x="1999" y="6610"/>
                <a:chExt cx="266" cy="384"/>
              </a:xfrm>
            </p:grpSpPr>
            <p:sp>
              <p:nvSpPr>
                <p:cNvPr id="20604" name="Rectangle 296"/>
                <p:cNvSpPr>
                  <a:spLocks noChangeArrowheads="1"/>
                </p:cNvSpPr>
                <p:nvPr/>
              </p:nvSpPr>
              <p:spPr bwMode="auto">
                <a:xfrm>
                  <a:off x="2027" y="6610"/>
                  <a:ext cx="210" cy="384"/>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05" name="Rectangle 297"/>
                <p:cNvSpPr>
                  <a:spLocks noChangeArrowheads="1"/>
                </p:cNvSpPr>
                <p:nvPr/>
              </p:nvSpPr>
              <p:spPr bwMode="auto">
                <a:xfrm>
                  <a:off x="1999" y="6610"/>
                  <a:ext cx="266" cy="384"/>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29" name="Group 298"/>
              <p:cNvGrpSpPr>
                <a:grpSpLocks/>
              </p:cNvGrpSpPr>
              <p:nvPr/>
            </p:nvGrpSpPr>
            <p:grpSpPr bwMode="auto">
              <a:xfrm>
                <a:off x="2265" y="6610"/>
                <a:ext cx="306" cy="384"/>
                <a:chOff x="2265" y="6610"/>
                <a:chExt cx="306" cy="384"/>
              </a:xfrm>
            </p:grpSpPr>
            <p:sp>
              <p:nvSpPr>
                <p:cNvPr id="20602" name="Rectangle 299"/>
                <p:cNvSpPr>
                  <a:spLocks noChangeArrowheads="1"/>
                </p:cNvSpPr>
                <p:nvPr/>
              </p:nvSpPr>
              <p:spPr bwMode="auto">
                <a:xfrm>
                  <a:off x="2293" y="6610"/>
                  <a:ext cx="250" cy="384"/>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03" name="Rectangle 300"/>
                <p:cNvSpPr>
                  <a:spLocks noChangeArrowheads="1"/>
                </p:cNvSpPr>
                <p:nvPr/>
              </p:nvSpPr>
              <p:spPr bwMode="auto">
                <a:xfrm>
                  <a:off x="2265" y="6610"/>
                  <a:ext cx="306" cy="384"/>
                </a:xfrm>
                <a:prstGeom prst="rect">
                  <a:avLst/>
                </a:prstGeom>
                <a:noFill/>
                <a:ln w="7">
                  <a:solidFill>
                    <a:srgbClr val="A0A0A0"/>
                  </a:solidFill>
                  <a:miter lim="800000"/>
                  <a:headEnd type="none" w="sm" len="sm"/>
                  <a:tailEnd type="none" w="sm" len="sm"/>
                </a:ln>
              </p:spPr>
              <p:txBody>
                <a:bodyPr/>
                <a:lstStyle/>
                <a:p>
                  <a:endParaRPr lang="tr-TR"/>
                </a:p>
              </p:txBody>
            </p:sp>
          </p:grpSp>
          <p:grpSp>
            <p:nvGrpSpPr>
              <p:cNvPr id="20830" name="Group 301"/>
              <p:cNvGrpSpPr>
                <a:grpSpLocks/>
              </p:cNvGrpSpPr>
              <p:nvPr/>
            </p:nvGrpSpPr>
            <p:grpSpPr bwMode="auto">
              <a:xfrm>
                <a:off x="2571" y="6610"/>
                <a:ext cx="263" cy="384"/>
                <a:chOff x="2571" y="6610"/>
                <a:chExt cx="263" cy="384"/>
              </a:xfrm>
            </p:grpSpPr>
            <p:sp>
              <p:nvSpPr>
                <p:cNvPr id="20600" name="Rectangle 302"/>
                <p:cNvSpPr>
                  <a:spLocks noChangeArrowheads="1"/>
                </p:cNvSpPr>
                <p:nvPr/>
              </p:nvSpPr>
              <p:spPr bwMode="auto">
                <a:xfrm>
                  <a:off x="2599" y="6610"/>
                  <a:ext cx="207" cy="384"/>
                </a:xfrm>
                <a:prstGeom prst="rect">
                  <a:avLst/>
                </a:prstGeom>
                <a:noFill/>
                <a:ln w="12700">
                  <a:noFill/>
                  <a:miter lim="800000"/>
                  <a:headEnd type="none" w="sm" len="sm"/>
                  <a:tailEnd type="none" w="sm" len="sm"/>
                </a:ln>
              </p:spPr>
              <p:txBody>
                <a:bodyPr/>
                <a:lstStyle/>
                <a:p>
                  <a:pPr algn="ctr" defTabSz="762000" eaLnBrk="0" hangingPunct="0"/>
                  <a:r>
                    <a:rPr lang="tr-TR" sz="1600">
                      <a:latin typeface="Times New Roman" pitchFamily="18" charset="0"/>
                      <a:cs typeface="Times New Roman" pitchFamily="18" charset="0"/>
                    </a:rPr>
                    <a:t> </a:t>
                  </a:r>
                </a:p>
                <a:p>
                  <a:pPr algn="ctr" defTabSz="762000" eaLnBrk="0" hangingPunct="0"/>
                  <a:endParaRPr lang="tr-TR" sz="3600">
                    <a:latin typeface="Times New Roman" pitchFamily="18" charset="0"/>
                  </a:endParaRPr>
                </a:p>
              </p:txBody>
            </p:sp>
            <p:sp>
              <p:nvSpPr>
                <p:cNvPr id="20601" name="Rectangle 303"/>
                <p:cNvSpPr>
                  <a:spLocks noChangeArrowheads="1"/>
                </p:cNvSpPr>
                <p:nvPr/>
              </p:nvSpPr>
              <p:spPr bwMode="auto">
                <a:xfrm>
                  <a:off x="2571" y="6610"/>
                  <a:ext cx="263" cy="384"/>
                </a:xfrm>
                <a:prstGeom prst="rect">
                  <a:avLst/>
                </a:prstGeom>
                <a:noFill/>
                <a:ln w="7">
                  <a:solidFill>
                    <a:srgbClr val="A0A0A0"/>
                  </a:solidFill>
                  <a:miter lim="800000"/>
                  <a:headEnd type="none" w="sm" len="sm"/>
                  <a:tailEnd type="none" w="sm" len="sm"/>
                </a:ln>
              </p:spPr>
              <p:txBody>
                <a:bodyPr/>
                <a:lstStyle/>
                <a:p>
                  <a:endParaRPr lang="tr-TR"/>
                </a:p>
              </p:txBody>
            </p:sp>
          </p:grpSp>
        </p:grpSp>
        <p:sp>
          <p:nvSpPr>
            <p:cNvPr id="20499" name="Rectangle 304"/>
            <p:cNvSpPr>
              <a:spLocks noChangeArrowheads="1"/>
            </p:cNvSpPr>
            <p:nvPr/>
          </p:nvSpPr>
          <p:spPr bwMode="auto">
            <a:xfrm>
              <a:off x="-3" y="-3"/>
              <a:ext cx="2840" cy="7000"/>
            </a:xfrm>
            <a:prstGeom prst="rect">
              <a:avLst/>
            </a:prstGeom>
            <a:noFill/>
            <a:ln w="11112">
              <a:solidFill>
                <a:srgbClr val="A0A0A0"/>
              </a:solidFill>
              <a:miter lim="800000"/>
              <a:headEnd type="none" w="sm" len="sm"/>
              <a:tailEnd type="none" w="sm" len="sm"/>
            </a:ln>
          </p:spPr>
          <p:txBody>
            <a:bodyPr/>
            <a:lstStyle/>
            <a:p>
              <a:endParaRPr lang="tr-TR"/>
            </a:p>
          </p:txBody>
        </p:sp>
      </p:grpSp>
      <p:grpSp>
        <p:nvGrpSpPr>
          <p:cNvPr id="20831" name="Group 305"/>
          <p:cNvGrpSpPr>
            <a:grpSpLocks/>
          </p:cNvGrpSpPr>
          <p:nvPr/>
        </p:nvGrpSpPr>
        <p:grpSpPr bwMode="auto">
          <a:xfrm>
            <a:off x="2971800" y="5105400"/>
            <a:ext cx="4953000" cy="1371600"/>
            <a:chOff x="28" y="0"/>
            <a:chExt cx="2108" cy="2555"/>
          </a:xfrm>
        </p:grpSpPr>
        <p:sp>
          <p:nvSpPr>
            <p:cNvPr id="20485" name="Rectangle 306"/>
            <p:cNvSpPr>
              <a:spLocks noChangeArrowheads="1"/>
            </p:cNvSpPr>
            <p:nvPr/>
          </p:nvSpPr>
          <p:spPr bwMode="auto">
            <a:xfrm>
              <a:off x="28" y="0"/>
              <a:ext cx="2108"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                               </a:t>
              </a:r>
              <a:r>
                <a:rPr lang="tr-TR" sz="1200" b="1">
                  <a:latin typeface="Comic Sans MS" pitchFamily="66" charset="0"/>
                  <a:cs typeface="Times New Roman" pitchFamily="18" charset="0"/>
                </a:rPr>
                <a:t>ÖLÇÜLER</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86" name="Rectangle 307"/>
            <p:cNvSpPr>
              <a:spLocks noChangeArrowheads="1"/>
            </p:cNvSpPr>
            <p:nvPr/>
          </p:nvSpPr>
          <p:spPr bwMode="auto">
            <a:xfrm>
              <a:off x="28" y="365"/>
              <a:ext cx="1000" cy="365"/>
            </a:xfrm>
            <a:prstGeom prst="rect">
              <a:avLst/>
            </a:prstGeom>
            <a:noFill/>
            <a:ln w="12700">
              <a:noFill/>
              <a:miter lim="800000"/>
              <a:headEnd type="none" w="sm" len="sm"/>
              <a:tailEnd type="none" w="sm" len="sm"/>
            </a:ln>
          </p:spPr>
          <p:txBody>
            <a:bodyPr/>
            <a:lstStyle/>
            <a:p>
              <a:pPr defTabSz="762000" eaLnBrk="0" hangingPunct="0"/>
              <a:r>
                <a:rPr lang="tr-TR" sz="1200" b="1" i="1">
                  <a:latin typeface="Comic Sans MS" pitchFamily="66" charset="0"/>
                  <a:cs typeface="Times New Roman" pitchFamily="18" charset="0"/>
                </a:rPr>
                <a:t>Değer</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87" name="Rectangle 308"/>
            <p:cNvSpPr>
              <a:spLocks noChangeArrowheads="1"/>
            </p:cNvSpPr>
            <p:nvPr/>
          </p:nvSpPr>
          <p:spPr bwMode="auto">
            <a:xfrm>
              <a:off x="1028" y="365"/>
              <a:ext cx="1052" cy="365"/>
            </a:xfrm>
            <a:prstGeom prst="rect">
              <a:avLst/>
            </a:prstGeom>
            <a:noFill/>
            <a:ln w="12700">
              <a:noFill/>
              <a:miter lim="800000"/>
              <a:headEnd type="none" w="sm" len="sm"/>
              <a:tailEnd type="none" w="sm" len="sm"/>
            </a:ln>
          </p:spPr>
          <p:txBody>
            <a:bodyPr/>
            <a:lstStyle/>
            <a:p>
              <a:pPr defTabSz="762000" eaLnBrk="0" hangingPunct="0"/>
              <a:r>
                <a:rPr lang="tr-TR" sz="1200" b="1">
                  <a:latin typeface="Comic Sans MS" pitchFamily="66" charset="0"/>
                  <a:cs typeface="Times New Roman" pitchFamily="18" charset="0"/>
                </a:rPr>
                <a:t>Ağırlık</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88" name="Rectangle 309"/>
            <p:cNvSpPr>
              <a:spLocks noChangeArrowheads="1"/>
            </p:cNvSpPr>
            <p:nvPr/>
          </p:nvSpPr>
          <p:spPr bwMode="auto">
            <a:xfrm>
              <a:off x="28" y="730"/>
              <a:ext cx="10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5 Çok iyi</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89" name="Rectangle 310"/>
            <p:cNvSpPr>
              <a:spLocks noChangeArrowheads="1"/>
            </p:cNvSpPr>
            <p:nvPr/>
          </p:nvSpPr>
          <p:spPr bwMode="auto">
            <a:xfrm>
              <a:off x="1028" y="730"/>
              <a:ext cx="1052"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5 Kritik başarı faktörü</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0" name="Rectangle 311"/>
            <p:cNvSpPr>
              <a:spLocks noChangeArrowheads="1"/>
            </p:cNvSpPr>
            <p:nvPr/>
          </p:nvSpPr>
          <p:spPr bwMode="auto">
            <a:xfrm>
              <a:off x="28" y="1095"/>
              <a:ext cx="10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4 Ortanın üstü</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1" name="Rectangle 312"/>
            <p:cNvSpPr>
              <a:spLocks noChangeArrowheads="1"/>
            </p:cNvSpPr>
            <p:nvPr/>
          </p:nvSpPr>
          <p:spPr bwMode="auto">
            <a:xfrm>
              <a:off x="1028" y="1095"/>
              <a:ext cx="1052"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4 Başarının ön şartı</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2" name="Rectangle 313"/>
            <p:cNvSpPr>
              <a:spLocks noChangeArrowheads="1"/>
            </p:cNvSpPr>
            <p:nvPr/>
          </p:nvSpPr>
          <p:spPr bwMode="auto">
            <a:xfrm>
              <a:off x="28" y="1460"/>
              <a:ext cx="10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3 Orta</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3" name="Rectangle 314"/>
            <p:cNvSpPr>
              <a:spLocks noChangeArrowheads="1"/>
            </p:cNvSpPr>
            <p:nvPr/>
          </p:nvSpPr>
          <p:spPr bwMode="auto">
            <a:xfrm>
              <a:off x="1028" y="1460"/>
              <a:ext cx="1052"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3 Önemli başarı faktörü</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4" name="Rectangle 315"/>
            <p:cNvSpPr>
              <a:spLocks noChangeArrowheads="1"/>
            </p:cNvSpPr>
            <p:nvPr/>
          </p:nvSpPr>
          <p:spPr bwMode="auto">
            <a:xfrm>
              <a:off x="28" y="1825"/>
              <a:ext cx="10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2 Ortanın altı</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5" name="Rectangle 316"/>
            <p:cNvSpPr>
              <a:spLocks noChangeArrowheads="1"/>
            </p:cNvSpPr>
            <p:nvPr/>
          </p:nvSpPr>
          <p:spPr bwMode="auto">
            <a:xfrm>
              <a:off x="1028" y="1825"/>
              <a:ext cx="1052"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2 Olsa iyi olur</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6" name="Rectangle 317"/>
            <p:cNvSpPr>
              <a:spLocks noChangeArrowheads="1"/>
            </p:cNvSpPr>
            <p:nvPr/>
          </p:nvSpPr>
          <p:spPr bwMode="auto">
            <a:xfrm>
              <a:off x="28" y="2190"/>
              <a:ext cx="1000"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1 Yetersiz</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sp>
          <p:nvSpPr>
            <p:cNvPr id="20497" name="Rectangle 318"/>
            <p:cNvSpPr>
              <a:spLocks noChangeArrowheads="1"/>
            </p:cNvSpPr>
            <p:nvPr/>
          </p:nvSpPr>
          <p:spPr bwMode="auto">
            <a:xfrm>
              <a:off x="1028" y="2190"/>
              <a:ext cx="1052" cy="365"/>
            </a:xfrm>
            <a:prstGeom prst="rect">
              <a:avLst/>
            </a:prstGeom>
            <a:noFill/>
            <a:ln w="12700">
              <a:noFill/>
              <a:miter lim="800000"/>
              <a:headEnd type="none" w="sm" len="sm"/>
              <a:tailEnd type="none" w="sm" len="sm"/>
            </a:ln>
          </p:spPr>
          <p:txBody>
            <a:bodyPr/>
            <a:lstStyle/>
            <a:p>
              <a:pPr defTabSz="762000" eaLnBrk="0" hangingPunct="0"/>
              <a:r>
                <a:rPr lang="tr-TR" sz="1200">
                  <a:latin typeface="Comic Sans MS" pitchFamily="66" charset="0"/>
                  <a:cs typeface="Times New Roman" pitchFamily="18" charset="0"/>
                </a:rPr>
                <a:t>1 Standart faktör</a:t>
              </a:r>
              <a:endParaRPr lang="tr-TR" sz="1200">
                <a:latin typeface="Times New Roman Tur" charset="-94"/>
                <a:cs typeface="Times New Roman" pitchFamily="18" charset="0"/>
              </a:endParaRPr>
            </a:p>
            <a:p>
              <a:pPr defTabSz="762000" eaLnBrk="0" hangingPunct="0"/>
              <a:endParaRPr lang="tr-TR" sz="1200">
                <a:latin typeface="Times New Roman" pitchFamily="18" charset="0"/>
              </a:endParaRPr>
            </a:p>
          </p:txBody>
        </p:sp>
      </p:grpSp>
      <p:sp>
        <p:nvSpPr>
          <p:cNvPr id="20484" name="Rectangle 319"/>
          <p:cNvSpPr>
            <a:spLocks noGrp="1" noChangeArrowheads="1"/>
          </p:cNvSpPr>
          <p:nvPr>
            <p:ph type="title"/>
          </p:nvPr>
        </p:nvSpPr>
        <p:spPr>
          <a:xfrm>
            <a:off x="990600" y="76200"/>
            <a:ext cx="6477000" cy="381000"/>
          </a:xfrm>
        </p:spPr>
        <p:txBody>
          <a:bodyPr>
            <a:normAutofit fontScale="90000"/>
          </a:bodyPr>
          <a:lstStyle/>
          <a:p>
            <a:pPr eaLnBrk="1" hangingPunct="1"/>
            <a:r>
              <a:rPr lang="tr-TR" sz="2000" smtClean="0">
                <a:cs typeface="Arial" pitchFamily="34" charset="0"/>
              </a:rPr>
              <a:t>DAĞITICI SEÇME KRİTERLERİ</a:t>
            </a:r>
            <a:r>
              <a:rPr lang="tr-TR" sz="2000" smtClean="0"/>
              <a:t> </a:t>
            </a:r>
          </a:p>
        </p:txBody>
      </p:sp>
      <p:sp>
        <p:nvSpPr>
          <p:cNvPr id="320" name="319 Veri Yer Tutucusu"/>
          <p:cNvSpPr>
            <a:spLocks noGrp="1"/>
          </p:cNvSpPr>
          <p:nvPr>
            <p:ph type="dt" sz="half" idx="10"/>
          </p:nvPr>
        </p:nvSpPr>
        <p:spPr/>
        <p:txBody>
          <a:bodyPr/>
          <a:lstStyle/>
          <a:p>
            <a:r>
              <a:rPr lang="tr-TR" smtClean="0"/>
              <a:t>Pazarlama İlkeleri</a:t>
            </a:r>
            <a:endParaRPr lang="tr-TR"/>
          </a:p>
        </p:txBody>
      </p:sp>
      <p:sp>
        <p:nvSpPr>
          <p:cNvPr id="322" name="321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321" name="320 Slayt Numarası Yer Tutucusu"/>
          <p:cNvSpPr>
            <a:spLocks noGrp="1"/>
          </p:cNvSpPr>
          <p:nvPr>
            <p:ph type="sldNum" sz="quarter" idx="12"/>
          </p:nvPr>
        </p:nvSpPr>
        <p:spPr/>
        <p:txBody>
          <a:bodyPr/>
          <a:lstStyle/>
          <a:p>
            <a:fld id="{281F24FC-F33D-43F2-98E6-17843D19AD2C}"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tr-TR" smtClean="0">
                <a:solidFill>
                  <a:schemeClr val="tx1"/>
                </a:solidFill>
              </a:rPr>
              <a:t>Dağıtım Politikaları</a:t>
            </a:r>
          </a:p>
        </p:txBody>
      </p:sp>
      <p:sp>
        <p:nvSpPr>
          <p:cNvPr id="21" name="20 Veri Yer Tutucusu"/>
          <p:cNvSpPr>
            <a:spLocks noGrp="1"/>
          </p:cNvSpPr>
          <p:nvPr>
            <p:ph type="dt" sz="half" idx="10"/>
          </p:nvPr>
        </p:nvSpPr>
        <p:spPr/>
        <p:txBody>
          <a:bodyPr/>
          <a:lstStyle/>
          <a:p>
            <a:r>
              <a:rPr lang="tr-TR" smtClean="0"/>
              <a:t>Pazarlama İlkeleri</a:t>
            </a:r>
            <a:endParaRPr lang="tr-TR"/>
          </a:p>
        </p:txBody>
      </p:sp>
      <p:sp>
        <p:nvSpPr>
          <p:cNvPr id="23" name="22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22" name="21 Slayt Numarası Yer Tutucusu"/>
          <p:cNvSpPr>
            <a:spLocks noGrp="1"/>
          </p:cNvSpPr>
          <p:nvPr>
            <p:ph type="sldNum" sz="quarter" idx="12"/>
          </p:nvPr>
        </p:nvSpPr>
        <p:spPr/>
        <p:txBody>
          <a:bodyPr/>
          <a:lstStyle/>
          <a:p>
            <a:fld id="{281F24FC-F33D-43F2-98E6-17843D19AD2C}" type="slidenum">
              <a:rPr lang="tr-TR" smtClean="0"/>
              <a:pPr/>
              <a:t>16</a:t>
            </a:fld>
            <a:endParaRPr lang="tr-TR"/>
          </a:p>
        </p:txBody>
      </p:sp>
      <p:grpSp>
        <p:nvGrpSpPr>
          <p:cNvPr id="2" name="Group 3"/>
          <p:cNvGrpSpPr>
            <a:grpSpLocks/>
          </p:cNvGrpSpPr>
          <p:nvPr/>
        </p:nvGrpSpPr>
        <p:grpSpPr bwMode="auto">
          <a:xfrm>
            <a:off x="777875" y="2819400"/>
            <a:ext cx="7527925" cy="2395538"/>
            <a:chOff x="490" y="1776"/>
            <a:chExt cx="4742" cy="1509"/>
          </a:xfrm>
        </p:grpSpPr>
        <p:sp>
          <p:nvSpPr>
            <p:cNvPr id="22532" name="Oval 4" descr="%40"/>
            <p:cNvSpPr>
              <a:spLocks noChangeArrowheads="1"/>
            </p:cNvSpPr>
            <p:nvPr/>
          </p:nvSpPr>
          <p:spPr bwMode="auto">
            <a:xfrm>
              <a:off x="490" y="1776"/>
              <a:ext cx="1161" cy="1056"/>
            </a:xfrm>
            <a:prstGeom prst="ellipse">
              <a:avLst/>
            </a:prstGeom>
            <a:pattFill prst="pct40">
              <a:fgClr>
                <a:schemeClr val="bg1"/>
              </a:fgClr>
              <a:bgClr>
                <a:schemeClr val="tx1"/>
              </a:bgClr>
            </a:pattFill>
            <a:ln w="9525">
              <a:solidFill>
                <a:schemeClr val="tx1"/>
              </a:solidFill>
              <a:round/>
              <a:headEnd/>
              <a:tailEnd/>
            </a:ln>
          </p:spPr>
          <p:txBody>
            <a:bodyPr/>
            <a:lstStyle/>
            <a:p>
              <a:endParaRPr lang="tr-TR"/>
            </a:p>
          </p:txBody>
        </p:sp>
        <p:sp>
          <p:nvSpPr>
            <p:cNvPr id="22533" name="Text Box 5"/>
            <p:cNvSpPr txBox="1">
              <a:spLocks noChangeArrowheads="1"/>
            </p:cNvSpPr>
            <p:nvPr/>
          </p:nvSpPr>
          <p:spPr bwMode="auto">
            <a:xfrm>
              <a:off x="490" y="2983"/>
              <a:ext cx="1161" cy="302"/>
            </a:xfrm>
            <a:prstGeom prst="rect">
              <a:avLst/>
            </a:prstGeom>
            <a:solidFill>
              <a:schemeClr val="bg1"/>
            </a:solidFill>
            <a:ln w="9525">
              <a:noFill/>
              <a:miter lim="800000"/>
              <a:headEnd/>
              <a:tailEnd/>
            </a:ln>
          </p:spPr>
          <p:txBody>
            <a:bodyPr/>
            <a:lstStyle/>
            <a:p>
              <a:pPr algn="ctr" eaLnBrk="0" hangingPunct="0">
                <a:spcAft>
                  <a:spcPts val="600"/>
                </a:spcAft>
              </a:pPr>
              <a:r>
                <a:rPr lang="tr-TR" dirty="0">
                  <a:latin typeface="Times New Roman" pitchFamily="18" charset="0"/>
                </a:rPr>
                <a:t>Yoğun </a:t>
              </a:r>
              <a:r>
                <a:rPr lang="tr-TR" dirty="0" smtClean="0">
                  <a:latin typeface="Times New Roman" pitchFamily="18" charset="0"/>
                </a:rPr>
                <a:t>(Yaygın) Dağıtım</a:t>
              </a:r>
              <a:endParaRPr lang="tr-TR" dirty="0">
                <a:latin typeface="Times New Roman" pitchFamily="18" charset="0"/>
              </a:endParaRPr>
            </a:p>
          </p:txBody>
        </p:sp>
        <p:sp>
          <p:nvSpPr>
            <p:cNvPr id="22534" name="Oval 6"/>
            <p:cNvSpPr>
              <a:spLocks noChangeArrowheads="1"/>
            </p:cNvSpPr>
            <p:nvPr/>
          </p:nvSpPr>
          <p:spPr bwMode="auto">
            <a:xfrm>
              <a:off x="3974" y="1776"/>
              <a:ext cx="1161" cy="1056"/>
            </a:xfrm>
            <a:prstGeom prst="ellipse">
              <a:avLst/>
            </a:prstGeom>
            <a:solidFill>
              <a:schemeClr val="bg1"/>
            </a:solidFill>
            <a:ln w="9525">
              <a:solidFill>
                <a:srgbClr val="000000"/>
              </a:solidFill>
              <a:round/>
              <a:headEnd/>
              <a:tailEnd/>
            </a:ln>
          </p:spPr>
          <p:txBody>
            <a:bodyPr/>
            <a:lstStyle/>
            <a:p>
              <a:endParaRPr lang="tr-TR"/>
            </a:p>
          </p:txBody>
        </p:sp>
        <p:sp>
          <p:nvSpPr>
            <p:cNvPr id="22535" name="Line 7"/>
            <p:cNvSpPr>
              <a:spLocks noChangeShapeType="1"/>
            </p:cNvSpPr>
            <p:nvPr/>
          </p:nvSpPr>
          <p:spPr bwMode="auto">
            <a:xfrm>
              <a:off x="4555" y="1927"/>
              <a:ext cx="0" cy="0"/>
            </a:xfrm>
            <a:prstGeom prst="line">
              <a:avLst/>
            </a:prstGeom>
            <a:noFill/>
            <a:ln w="9525">
              <a:solidFill>
                <a:srgbClr val="000000"/>
              </a:solidFill>
              <a:round/>
              <a:headEnd/>
              <a:tailEnd/>
            </a:ln>
          </p:spPr>
          <p:txBody>
            <a:bodyPr/>
            <a:lstStyle/>
            <a:p>
              <a:endParaRPr lang="tr-TR"/>
            </a:p>
          </p:txBody>
        </p:sp>
        <p:sp>
          <p:nvSpPr>
            <p:cNvPr id="22536" name="Line 8"/>
            <p:cNvSpPr>
              <a:spLocks noChangeShapeType="1"/>
            </p:cNvSpPr>
            <p:nvPr/>
          </p:nvSpPr>
          <p:spPr bwMode="auto">
            <a:xfrm>
              <a:off x="4168" y="2380"/>
              <a:ext cx="0" cy="0"/>
            </a:xfrm>
            <a:prstGeom prst="line">
              <a:avLst/>
            </a:prstGeom>
            <a:noFill/>
            <a:ln w="9525">
              <a:solidFill>
                <a:srgbClr val="000000"/>
              </a:solidFill>
              <a:round/>
              <a:headEnd/>
              <a:tailEnd/>
            </a:ln>
          </p:spPr>
          <p:txBody>
            <a:bodyPr/>
            <a:lstStyle/>
            <a:p>
              <a:endParaRPr lang="tr-TR"/>
            </a:p>
          </p:txBody>
        </p:sp>
        <p:sp>
          <p:nvSpPr>
            <p:cNvPr id="22537" name="Text Box 9"/>
            <p:cNvSpPr txBox="1">
              <a:spLocks noChangeArrowheads="1"/>
            </p:cNvSpPr>
            <p:nvPr/>
          </p:nvSpPr>
          <p:spPr bwMode="auto">
            <a:xfrm>
              <a:off x="3974" y="2983"/>
              <a:ext cx="1258" cy="302"/>
            </a:xfrm>
            <a:prstGeom prst="rect">
              <a:avLst/>
            </a:prstGeom>
            <a:solidFill>
              <a:schemeClr val="bg1"/>
            </a:solidFill>
            <a:ln w="9525">
              <a:noFill/>
              <a:miter lim="800000"/>
              <a:headEnd/>
              <a:tailEnd/>
            </a:ln>
          </p:spPr>
          <p:txBody>
            <a:bodyPr/>
            <a:lstStyle/>
            <a:p>
              <a:pPr algn="ctr" eaLnBrk="0" hangingPunct="0">
                <a:spcAft>
                  <a:spcPts val="600"/>
                </a:spcAft>
              </a:pPr>
              <a:r>
                <a:rPr lang="tr-TR" dirty="0" smtClean="0">
                  <a:latin typeface="Times New Roman" pitchFamily="18" charset="0"/>
                </a:rPr>
                <a:t>Seçkin (Sınırlı -İmtiyazlı- Özel) </a:t>
              </a:r>
              <a:r>
                <a:rPr lang="tr-TR" dirty="0">
                  <a:latin typeface="Times New Roman" pitchFamily="18" charset="0"/>
                </a:rPr>
                <a:t>Dağıtım</a:t>
              </a:r>
            </a:p>
          </p:txBody>
        </p:sp>
        <p:sp>
          <p:nvSpPr>
            <p:cNvPr id="22538" name="Line 10"/>
            <p:cNvSpPr>
              <a:spLocks noChangeShapeType="1"/>
            </p:cNvSpPr>
            <p:nvPr/>
          </p:nvSpPr>
          <p:spPr bwMode="auto">
            <a:xfrm>
              <a:off x="4264" y="2078"/>
              <a:ext cx="97" cy="0"/>
            </a:xfrm>
            <a:prstGeom prst="line">
              <a:avLst/>
            </a:prstGeom>
            <a:noFill/>
            <a:ln w="9525">
              <a:solidFill>
                <a:srgbClr val="000000"/>
              </a:solidFill>
              <a:round/>
              <a:headEnd/>
              <a:tailEnd/>
            </a:ln>
          </p:spPr>
          <p:txBody>
            <a:bodyPr/>
            <a:lstStyle/>
            <a:p>
              <a:endParaRPr lang="tr-TR"/>
            </a:p>
          </p:txBody>
        </p:sp>
        <p:sp>
          <p:nvSpPr>
            <p:cNvPr id="22539" name="Line 11"/>
            <p:cNvSpPr>
              <a:spLocks noChangeShapeType="1"/>
            </p:cNvSpPr>
            <p:nvPr/>
          </p:nvSpPr>
          <p:spPr bwMode="auto">
            <a:xfrm>
              <a:off x="4748" y="2078"/>
              <a:ext cx="97" cy="0"/>
            </a:xfrm>
            <a:prstGeom prst="line">
              <a:avLst/>
            </a:prstGeom>
            <a:noFill/>
            <a:ln w="9525">
              <a:solidFill>
                <a:srgbClr val="000000"/>
              </a:solidFill>
              <a:round/>
              <a:headEnd/>
              <a:tailEnd/>
            </a:ln>
          </p:spPr>
          <p:txBody>
            <a:bodyPr/>
            <a:lstStyle/>
            <a:p>
              <a:endParaRPr lang="tr-TR"/>
            </a:p>
          </p:txBody>
        </p:sp>
        <p:sp>
          <p:nvSpPr>
            <p:cNvPr id="22540" name="Line 12"/>
            <p:cNvSpPr>
              <a:spLocks noChangeShapeType="1"/>
            </p:cNvSpPr>
            <p:nvPr/>
          </p:nvSpPr>
          <p:spPr bwMode="auto">
            <a:xfrm>
              <a:off x="4555" y="2229"/>
              <a:ext cx="0" cy="151"/>
            </a:xfrm>
            <a:prstGeom prst="line">
              <a:avLst/>
            </a:prstGeom>
            <a:noFill/>
            <a:ln w="9525">
              <a:solidFill>
                <a:srgbClr val="000000"/>
              </a:solidFill>
              <a:round/>
              <a:headEnd/>
              <a:tailEnd/>
            </a:ln>
          </p:spPr>
          <p:txBody>
            <a:bodyPr/>
            <a:lstStyle/>
            <a:p>
              <a:endParaRPr lang="tr-TR"/>
            </a:p>
          </p:txBody>
        </p:sp>
        <p:sp>
          <p:nvSpPr>
            <p:cNvPr id="22541" name="Line 13"/>
            <p:cNvSpPr>
              <a:spLocks noChangeShapeType="1"/>
            </p:cNvSpPr>
            <p:nvPr/>
          </p:nvSpPr>
          <p:spPr bwMode="auto">
            <a:xfrm>
              <a:off x="4555" y="2531"/>
              <a:ext cx="96" cy="0"/>
            </a:xfrm>
            <a:prstGeom prst="line">
              <a:avLst/>
            </a:prstGeom>
            <a:noFill/>
            <a:ln w="9525">
              <a:solidFill>
                <a:srgbClr val="000000"/>
              </a:solidFill>
              <a:round/>
              <a:headEnd/>
              <a:tailEnd/>
            </a:ln>
          </p:spPr>
          <p:txBody>
            <a:bodyPr/>
            <a:lstStyle/>
            <a:p>
              <a:endParaRPr lang="tr-TR"/>
            </a:p>
          </p:txBody>
        </p:sp>
        <p:sp>
          <p:nvSpPr>
            <p:cNvPr id="22542" name="Oval 14"/>
            <p:cNvSpPr>
              <a:spLocks noChangeArrowheads="1"/>
            </p:cNvSpPr>
            <p:nvPr/>
          </p:nvSpPr>
          <p:spPr bwMode="auto">
            <a:xfrm>
              <a:off x="2232" y="1776"/>
              <a:ext cx="1161" cy="1056"/>
            </a:xfrm>
            <a:prstGeom prst="ellipse">
              <a:avLst/>
            </a:prstGeom>
            <a:solidFill>
              <a:schemeClr val="bg1"/>
            </a:solidFill>
            <a:ln w="9525">
              <a:solidFill>
                <a:srgbClr val="000000"/>
              </a:solidFill>
              <a:round/>
              <a:headEnd/>
              <a:tailEnd/>
            </a:ln>
          </p:spPr>
          <p:txBody>
            <a:bodyPr/>
            <a:lstStyle/>
            <a:p>
              <a:endParaRPr lang="tr-TR"/>
            </a:p>
          </p:txBody>
        </p:sp>
        <p:sp>
          <p:nvSpPr>
            <p:cNvPr id="22543" name="Text Box 15"/>
            <p:cNvSpPr txBox="1">
              <a:spLocks noChangeArrowheads="1"/>
            </p:cNvSpPr>
            <p:nvPr/>
          </p:nvSpPr>
          <p:spPr bwMode="auto">
            <a:xfrm>
              <a:off x="2232" y="2983"/>
              <a:ext cx="1161" cy="302"/>
            </a:xfrm>
            <a:prstGeom prst="rect">
              <a:avLst/>
            </a:prstGeom>
            <a:solidFill>
              <a:schemeClr val="bg1"/>
            </a:solidFill>
            <a:ln w="9525">
              <a:noFill/>
              <a:miter lim="800000"/>
              <a:headEnd/>
              <a:tailEnd/>
            </a:ln>
          </p:spPr>
          <p:txBody>
            <a:bodyPr/>
            <a:lstStyle/>
            <a:p>
              <a:pPr algn="ctr" eaLnBrk="0" hangingPunct="0">
                <a:spcAft>
                  <a:spcPts val="600"/>
                </a:spcAft>
              </a:pPr>
              <a:r>
                <a:rPr lang="tr-TR" dirty="0" smtClean="0">
                  <a:latin typeface="Times New Roman" pitchFamily="18" charset="0"/>
                </a:rPr>
                <a:t>Seçimli (</a:t>
              </a:r>
              <a:r>
                <a:rPr lang="tr-TR" dirty="0" err="1" smtClean="0">
                  <a:latin typeface="Times New Roman" pitchFamily="18" charset="0"/>
                </a:rPr>
                <a:t>Selektif</a:t>
              </a:r>
              <a:r>
                <a:rPr lang="tr-TR" dirty="0" smtClean="0">
                  <a:latin typeface="Times New Roman" pitchFamily="18" charset="0"/>
                </a:rPr>
                <a:t>) Dağıtım</a:t>
              </a:r>
              <a:endParaRPr lang="tr-TR" dirty="0">
                <a:latin typeface="Times New Roman" pitchFamily="18" charset="0"/>
              </a:endParaRPr>
            </a:p>
          </p:txBody>
        </p:sp>
        <p:sp>
          <p:nvSpPr>
            <p:cNvPr id="22544" name="Oval 16"/>
            <p:cNvSpPr>
              <a:spLocks noChangeArrowheads="1"/>
            </p:cNvSpPr>
            <p:nvPr/>
          </p:nvSpPr>
          <p:spPr bwMode="auto">
            <a:xfrm>
              <a:off x="3006" y="2229"/>
              <a:ext cx="290" cy="302"/>
            </a:xfrm>
            <a:prstGeom prst="ellipse">
              <a:avLst/>
            </a:prstGeom>
            <a:solidFill>
              <a:schemeClr val="bg1"/>
            </a:solidFill>
            <a:ln w="9525">
              <a:solidFill>
                <a:schemeClr val="tx1"/>
              </a:solidFill>
              <a:round/>
              <a:headEnd/>
              <a:tailEnd/>
            </a:ln>
          </p:spPr>
          <p:txBody>
            <a:bodyPr/>
            <a:lstStyle/>
            <a:p>
              <a:endParaRPr lang="tr-TR"/>
            </a:p>
          </p:txBody>
        </p:sp>
        <p:sp>
          <p:nvSpPr>
            <p:cNvPr id="22545" name="Oval 17"/>
            <p:cNvSpPr>
              <a:spLocks noChangeArrowheads="1"/>
            </p:cNvSpPr>
            <p:nvPr/>
          </p:nvSpPr>
          <p:spPr bwMode="auto">
            <a:xfrm>
              <a:off x="2426" y="2078"/>
              <a:ext cx="193" cy="151"/>
            </a:xfrm>
            <a:prstGeom prst="ellipse">
              <a:avLst/>
            </a:prstGeom>
            <a:solidFill>
              <a:schemeClr val="bg1"/>
            </a:solidFill>
            <a:ln w="9525">
              <a:noFill/>
              <a:round/>
              <a:headEnd/>
              <a:tailEnd/>
            </a:ln>
          </p:spPr>
          <p:txBody>
            <a:bodyPr/>
            <a:lstStyle/>
            <a:p>
              <a:endParaRPr lang="tr-TR"/>
            </a:p>
          </p:txBody>
        </p:sp>
        <p:sp>
          <p:nvSpPr>
            <p:cNvPr id="22546" name="Oval 18"/>
            <p:cNvSpPr>
              <a:spLocks noChangeArrowheads="1"/>
            </p:cNvSpPr>
            <p:nvPr/>
          </p:nvSpPr>
          <p:spPr bwMode="auto">
            <a:xfrm>
              <a:off x="2522" y="2380"/>
              <a:ext cx="291" cy="301"/>
            </a:xfrm>
            <a:prstGeom prst="ellipse">
              <a:avLst/>
            </a:prstGeom>
            <a:solidFill>
              <a:schemeClr val="bg1"/>
            </a:solidFill>
            <a:ln w="9525">
              <a:solidFill>
                <a:schemeClr val="tx1"/>
              </a:solidFill>
              <a:round/>
              <a:headEnd/>
              <a:tailEnd/>
            </a:ln>
          </p:spPr>
          <p:txBody>
            <a:bodyPr/>
            <a:lstStyle/>
            <a:p>
              <a:endParaRPr lang="tr-TR"/>
            </a:p>
          </p:txBody>
        </p:sp>
        <p:sp>
          <p:nvSpPr>
            <p:cNvPr id="22547" name="Oval 19"/>
            <p:cNvSpPr>
              <a:spLocks noChangeArrowheads="1"/>
            </p:cNvSpPr>
            <p:nvPr/>
          </p:nvSpPr>
          <p:spPr bwMode="auto">
            <a:xfrm>
              <a:off x="2716" y="1927"/>
              <a:ext cx="290" cy="302"/>
            </a:xfrm>
            <a:prstGeom prst="ellipse">
              <a:avLst/>
            </a:prstGeom>
            <a:solidFill>
              <a:schemeClr val="bg1"/>
            </a:solidFill>
            <a:ln w="9525">
              <a:solidFill>
                <a:schemeClr val="tx1"/>
              </a:solidFill>
              <a:round/>
              <a:headEnd/>
              <a:tailEnd/>
            </a:ln>
          </p:spPr>
          <p:txBody>
            <a:bodyPr/>
            <a:lstStyle/>
            <a:p>
              <a:endParaRPr lang="tr-TR"/>
            </a:p>
          </p:txBody>
        </p:sp>
        <p:sp>
          <p:nvSpPr>
            <p:cNvPr id="22548" name="Oval 20"/>
            <p:cNvSpPr>
              <a:spLocks noChangeArrowheads="1"/>
            </p:cNvSpPr>
            <p:nvPr/>
          </p:nvSpPr>
          <p:spPr bwMode="auto">
            <a:xfrm>
              <a:off x="2280" y="2191"/>
              <a:ext cx="291" cy="302"/>
            </a:xfrm>
            <a:prstGeom prst="ellipse">
              <a:avLst/>
            </a:prstGeom>
            <a:solidFill>
              <a:schemeClr val="bg1"/>
            </a:solidFill>
            <a:ln w="9525">
              <a:solidFill>
                <a:schemeClr val="tx1"/>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3"/>
          <p:cNvSpPr>
            <a:spLocks noGrp="1" noChangeArrowheads="1"/>
          </p:cNvSpPr>
          <p:nvPr>
            <p:ph idx="1"/>
          </p:nvPr>
        </p:nvSpPr>
        <p:spPr>
          <a:xfrm>
            <a:off x="619125" y="1684338"/>
            <a:ext cx="8067675" cy="4357687"/>
          </a:xfrm>
          <a:noFill/>
        </p:spPr>
        <p:txBody>
          <a:bodyPr lIns="92075" tIns="46038" rIns="92075" bIns="46038"/>
          <a:lstStyle/>
          <a:p>
            <a:pPr eaLnBrk="1" hangingPunct="1"/>
            <a:r>
              <a:rPr lang="tr-TR" sz="1800" b="1" smtClean="0"/>
              <a:t>Fiziksel dağıtım,  mamulün istenen miktarda istenen yerde, istenen zamanda hazır bulundurulması için gerekli faaliyetlerin tamamını kapsar.</a:t>
            </a:r>
          </a:p>
          <a:p>
            <a:pPr eaLnBrk="1" hangingPunct="1"/>
            <a:r>
              <a:rPr lang="tr-TR" sz="1800" b="1" smtClean="0"/>
              <a:t>Fiziksel dağıtım fonksiyonları:</a:t>
            </a:r>
          </a:p>
          <a:p>
            <a:pPr lvl="1" eaLnBrk="1" hangingPunct="1">
              <a:lnSpc>
                <a:spcPct val="80000"/>
              </a:lnSpc>
            </a:pPr>
            <a:r>
              <a:rPr lang="tr-TR" sz="1600" smtClean="0"/>
              <a:t>Sipariş işleme ve müşteri hizmetleri</a:t>
            </a:r>
          </a:p>
          <a:p>
            <a:pPr lvl="1" eaLnBrk="1" hangingPunct="1">
              <a:lnSpc>
                <a:spcPct val="80000"/>
              </a:lnSpc>
            </a:pPr>
            <a:r>
              <a:rPr lang="tr-TR" sz="1600" smtClean="0"/>
              <a:t>Depolama ve depo yeri seçimi</a:t>
            </a:r>
          </a:p>
          <a:p>
            <a:pPr lvl="1" eaLnBrk="1" hangingPunct="1">
              <a:lnSpc>
                <a:spcPct val="80000"/>
              </a:lnSpc>
            </a:pPr>
            <a:r>
              <a:rPr lang="tr-TR" sz="1600" smtClean="0"/>
              <a:t>Taşıma</a:t>
            </a:r>
          </a:p>
          <a:p>
            <a:pPr lvl="1" eaLnBrk="1" hangingPunct="1">
              <a:lnSpc>
                <a:spcPct val="80000"/>
              </a:lnSpc>
            </a:pPr>
            <a:r>
              <a:rPr lang="tr-TR" sz="1600" smtClean="0"/>
              <a:t>Yükleme ve boşaltma</a:t>
            </a:r>
          </a:p>
          <a:p>
            <a:pPr lvl="1" eaLnBrk="1" hangingPunct="1">
              <a:lnSpc>
                <a:spcPct val="80000"/>
              </a:lnSpc>
            </a:pPr>
            <a:r>
              <a:rPr lang="tr-TR" sz="1600" smtClean="0"/>
              <a:t>Stok planlama ve kontrolü</a:t>
            </a:r>
          </a:p>
          <a:p>
            <a:pPr eaLnBrk="1" hangingPunct="1"/>
            <a:r>
              <a:rPr lang="tr-TR" sz="1800" b="1" smtClean="0"/>
              <a:t>Fiziksel dağıtımdan beklenen faydalar:</a:t>
            </a:r>
          </a:p>
          <a:p>
            <a:pPr lvl="1" eaLnBrk="1" hangingPunct="1">
              <a:lnSpc>
                <a:spcPct val="80000"/>
              </a:lnSpc>
            </a:pPr>
            <a:r>
              <a:rPr lang="tr-TR" sz="1600" smtClean="0"/>
              <a:t>Satışları artırması</a:t>
            </a:r>
          </a:p>
          <a:p>
            <a:pPr lvl="1" eaLnBrk="1" hangingPunct="1">
              <a:lnSpc>
                <a:spcPct val="80000"/>
              </a:lnSpc>
            </a:pPr>
            <a:r>
              <a:rPr lang="tr-TR" sz="1600" smtClean="0"/>
              <a:t>Dağıtım maliyetlerini azaltması</a:t>
            </a:r>
          </a:p>
          <a:p>
            <a:pPr lvl="1" eaLnBrk="1" hangingPunct="1">
              <a:lnSpc>
                <a:spcPct val="80000"/>
              </a:lnSpc>
            </a:pPr>
            <a:r>
              <a:rPr lang="tr-TR" sz="1600" smtClean="0"/>
              <a:t>Üretici ile müşterinin uyumunu sağlaması</a:t>
            </a:r>
          </a:p>
          <a:p>
            <a:pPr lvl="1" eaLnBrk="1" hangingPunct="1">
              <a:lnSpc>
                <a:spcPct val="80000"/>
              </a:lnSpc>
            </a:pPr>
            <a:r>
              <a:rPr lang="tr-TR" sz="1600" smtClean="0"/>
              <a:t>Fiyat istikrarına olumlu etkide bulunması</a:t>
            </a:r>
          </a:p>
        </p:txBody>
      </p:sp>
      <p:sp>
        <p:nvSpPr>
          <p:cNvPr id="7" name="6 Veri Yer Tutucusu"/>
          <p:cNvSpPr>
            <a:spLocks noGrp="1"/>
          </p:cNvSpPr>
          <p:nvPr>
            <p:ph type="dt" sz="half" idx="10"/>
          </p:nvPr>
        </p:nvSpPr>
        <p:spPr/>
        <p:txBody>
          <a:bodyPr/>
          <a:lstStyle/>
          <a:p>
            <a:r>
              <a:rPr lang="tr-TR" smtClean="0"/>
              <a:t>Pazarlama İlkeleri</a:t>
            </a:r>
            <a:endParaRPr lang="tr-TR"/>
          </a:p>
        </p:txBody>
      </p:sp>
      <p:sp>
        <p:nvSpPr>
          <p:cNvPr id="9" name="8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8" name="7 Slayt Numarası Yer Tutucusu"/>
          <p:cNvSpPr>
            <a:spLocks noGrp="1"/>
          </p:cNvSpPr>
          <p:nvPr>
            <p:ph type="sldNum" sz="quarter" idx="12"/>
          </p:nvPr>
        </p:nvSpPr>
        <p:spPr/>
        <p:txBody>
          <a:bodyPr/>
          <a:lstStyle/>
          <a:p>
            <a:fld id="{281F24FC-F33D-43F2-98E6-17843D19AD2C}" type="slidenum">
              <a:rPr lang="tr-TR" smtClean="0"/>
              <a:pPr/>
              <a:t>17</a:t>
            </a:fld>
            <a:endParaRPr lang="tr-TR"/>
          </a:p>
        </p:txBody>
      </p:sp>
      <p:sp>
        <p:nvSpPr>
          <p:cNvPr id="1028" name="Rectangle 2"/>
          <p:cNvSpPr>
            <a:spLocks noGrp="1" noChangeArrowheads="1"/>
          </p:cNvSpPr>
          <p:nvPr>
            <p:ph type="title"/>
          </p:nvPr>
        </p:nvSpPr>
        <p:spPr>
          <a:xfrm>
            <a:off x="609600" y="838200"/>
            <a:ext cx="7772400" cy="914400"/>
          </a:xfrm>
          <a:noFill/>
        </p:spPr>
        <p:txBody>
          <a:bodyPr lIns="92075" tIns="46038" rIns="92075" bIns="46038"/>
          <a:lstStyle/>
          <a:p>
            <a:pPr eaLnBrk="1" hangingPunct="1"/>
            <a:r>
              <a:rPr lang="tr-TR" b="1" smtClean="0"/>
              <a:t>Fiziksel Dağıtım</a:t>
            </a:r>
            <a:endParaRPr lang="tr-TR" sz="4800" b="1" smtClean="0"/>
          </a:p>
        </p:txBody>
      </p:sp>
      <p:grpSp>
        <p:nvGrpSpPr>
          <p:cNvPr id="2" name="Group 4"/>
          <p:cNvGrpSpPr>
            <a:grpSpLocks/>
          </p:cNvGrpSpPr>
          <p:nvPr/>
        </p:nvGrpSpPr>
        <p:grpSpPr bwMode="auto">
          <a:xfrm>
            <a:off x="5862638" y="3108325"/>
            <a:ext cx="2595562" cy="2378075"/>
            <a:chOff x="2147" y="1316"/>
            <a:chExt cx="3030" cy="2610"/>
          </a:xfrm>
        </p:grpSpPr>
        <p:graphicFrame>
          <p:nvGraphicFramePr>
            <p:cNvPr id="1026" name="Object 5"/>
            <p:cNvGraphicFramePr>
              <a:graphicFrameLocks noChangeAspect="1"/>
            </p:cNvGraphicFramePr>
            <p:nvPr/>
          </p:nvGraphicFramePr>
          <p:xfrm>
            <a:off x="2147" y="1316"/>
            <a:ext cx="1844" cy="2322"/>
          </p:xfrm>
          <a:graphic>
            <a:graphicData uri="http://schemas.openxmlformats.org/presentationml/2006/ole">
              <mc:AlternateContent xmlns:mc="http://schemas.openxmlformats.org/markup-compatibility/2006">
                <mc:Choice xmlns:v="urn:schemas-microsoft-com:vml" Requires="v">
                  <p:oleObj spid="_x0000_s243718" name="Klip" r:id="rId3" imgW="4621320" imgH="5605200" progId="">
                    <p:embed/>
                  </p:oleObj>
                </mc:Choice>
                <mc:Fallback>
                  <p:oleObj name="Klip" r:id="rId3" imgW="4621320" imgH="560520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7" y="1316"/>
                          <a:ext cx="1844" cy="2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6"/>
            <p:cNvGraphicFramePr>
              <a:graphicFrameLocks noChangeAspect="1"/>
            </p:cNvGraphicFramePr>
            <p:nvPr/>
          </p:nvGraphicFramePr>
          <p:xfrm>
            <a:off x="3456" y="1824"/>
            <a:ext cx="1721" cy="2102"/>
          </p:xfrm>
          <a:graphic>
            <a:graphicData uri="http://schemas.openxmlformats.org/presentationml/2006/ole">
              <mc:AlternateContent xmlns:mc="http://schemas.openxmlformats.org/markup-compatibility/2006">
                <mc:Choice xmlns:v="urn:schemas-microsoft-com:vml" Requires="v">
                  <p:oleObj spid="_x0000_s243719" name="Klip" r:id="rId5" imgW="4586760" imgH="5605200" progId="">
                    <p:embed/>
                  </p:oleObj>
                </mc:Choice>
                <mc:Fallback>
                  <p:oleObj name="Klip" r:id="rId5" imgW="4586760" imgH="560520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6" y="1824"/>
                          <a:ext cx="1721" cy="21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2 İçerik Yer Tutucusu"/>
          <p:cNvSpPr>
            <a:spLocks noGrp="1"/>
          </p:cNvSpPr>
          <p:nvPr>
            <p:ph idx="1"/>
          </p:nvPr>
        </p:nvSpPr>
        <p:spPr/>
        <p:txBody>
          <a:bodyPr/>
          <a:lstStyle/>
          <a:p>
            <a:r>
              <a:rPr lang="tr-TR" smtClean="0"/>
              <a:t>Medya</a:t>
            </a:r>
          </a:p>
          <a:p>
            <a:pPr lvl="1"/>
            <a:r>
              <a:rPr lang="tr-TR" smtClean="0"/>
              <a:t>TV</a:t>
            </a:r>
          </a:p>
          <a:p>
            <a:pPr lvl="1"/>
            <a:r>
              <a:rPr lang="tr-TR" smtClean="0"/>
              <a:t>İnternet</a:t>
            </a:r>
          </a:p>
          <a:p>
            <a:pPr lvl="1"/>
            <a:r>
              <a:rPr lang="tr-TR" smtClean="0"/>
              <a:t>Radyo</a:t>
            </a:r>
          </a:p>
          <a:p>
            <a:pPr lvl="1"/>
            <a:r>
              <a:rPr lang="tr-TR" smtClean="0"/>
              <a:t>Gazete</a:t>
            </a:r>
          </a:p>
          <a:p>
            <a:pPr lvl="1"/>
            <a:r>
              <a:rPr lang="tr-TR" smtClean="0"/>
              <a:t>Dergiler</a:t>
            </a:r>
          </a:p>
          <a:p>
            <a:pPr lvl="1"/>
            <a:r>
              <a:rPr lang="tr-TR" smtClean="0"/>
              <a:t>Açık hava</a:t>
            </a:r>
          </a:p>
          <a:p>
            <a:pPr lvl="1"/>
            <a:r>
              <a:rPr lang="tr-TR" smtClean="0"/>
              <a:t>…</a:t>
            </a:r>
          </a:p>
        </p:txBody>
      </p:sp>
      <p:sp>
        <p:nvSpPr>
          <p:cNvPr id="4" name="3 Veri Yer Tutucusu"/>
          <p:cNvSpPr>
            <a:spLocks noGrp="1"/>
          </p:cNvSpPr>
          <p:nvPr>
            <p:ph type="dt" sz="half" idx="10"/>
          </p:nvPr>
        </p:nvSpPr>
        <p:spPr/>
        <p:txBody>
          <a:bodyPr/>
          <a:lstStyle/>
          <a:p>
            <a:pPr defTabSz="762000">
              <a:defRPr/>
            </a:pPr>
            <a:r>
              <a:rPr lang="tr-TR" smtClean="0">
                <a:latin typeface="+mn-lt"/>
              </a:rPr>
              <a:t>Pazarlama İlkeleri</a:t>
            </a:r>
            <a:endParaRPr lang="tr-TR">
              <a:latin typeface="+mn-lt"/>
            </a:endParaRPr>
          </a:p>
        </p:txBody>
      </p:sp>
      <p:sp>
        <p:nvSpPr>
          <p:cNvPr id="6" name="5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pPr defTabSz="762000">
              <a:defRPr/>
            </a:pPr>
            <a:fld id="{5FDC0ADE-E25A-454D-BC67-111C9C4FF72A}" type="slidenum">
              <a:rPr lang="tr-TR">
                <a:latin typeface="+mn-lt"/>
              </a:rPr>
              <a:pPr defTabSz="762000">
                <a:defRPr/>
              </a:pPr>
              <a:t>18</a:t>
            </a:fld>
            <a:endParaRPr lang="tr-TR">
              <a:latin typeface="+mn-lt"/>
            </a:endParaRPr>
          </a:p>
        </p:txBody>
      </p:sp>
      <p:sp>
        <p:nvSpPr>
          <p:cNvPr id="43010" name="1 Başlık"/>
          <p:cNvSpPr>
            <a:spLocks noGrp="1"/>
          </p:cNvSpPr>
          <p:nvPr>
            <p:ph type="title"/>
          </p:nvPr>
        </p:nvSpPr>
        <p:spPr/>
        <p:txBody>
          <a:bodyPr/>
          <a:lstStyle/>
          <a:p>
            <a:r>
              <a:rPr lang="tr-TR" smtClean="0"/>
              <a:t>Tutundurmanın dağıtılması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normAutofit lnSpcReduction="10000"/>
          </a:bodyPr>
          <a:lstStyle/>
          <a:p>
            <a:pPr eaLnBrk="1" hangingPunct="1">
              <a:lnSpc>
                <a:spcPct val="90000"/>
              </a:lnSpc>
            </a:pPr>
            <a:r>
              <a:rPr lang="tr-TR" sz="2400" u="sng" smtClean="0"/>
              <a:t>Lojistik yönetimi :</a:t>
            </a:r>
            <a:r>
              <a:rPr lang="tr-TR" sz="2400" smtClean="0"/>
              <a:t> </a:t>
            </a:r>
          </a:p>
          <a:p>
            <a:pPr lvl="1" eaLnBrk="1" hangingPunct="1">
              <a:lnSpc>
                <a:spcPct val="90000"/>
              </a:lnSpc>
            </a:pPr>
            <a:r>
              <a:rPr lang="tr-TR" sz="2000" smtClean="0"/>
              <a:t>Özellikle toptancıların pazarlama maliyetlerinin önemli bir bölümünü oluşturan sipariş işleme, depolama, stoklama, taşıma, indirme bindirme vb. maliyetleri azaltma amacına yönelik olarak hareket etmesi, hatta bu işlerin tamamını üçüncü parti lojistik şeklinde isimlendirmesi ile (3PL) outsource etmesi</a:t>
            </a:r>
          </a:p>
          <a:p>
            <a:pPr lvl="1" eaLnBrk="1" hangingPunct="1">
              <a:lnSpc>
                <a:spcPct val="90000"/>
              </a:lnSpc>
            </a:pPr>
            <a:endParaRPr lang="tr-TR" sz="2000" smtClean="0"/>
          </a:p>
          <a:p>
            <a:pPr eaLnBrk="1" hangingPunct="1">
              <a:lnSpc>
                <a:spcPct val="90000"/>
              </a:lnSpc>
            </a:pPr>
            <a:r>
              <a:rPr lang="tr-TR" sz="2400" u="sng" smtClean="0"/>
              <a:t>Tedarik zinciri yönetimi :</a:t>
            </a:r>
            <a:r>
              <a:rPr lang="tr-TR" sz="2400" smtClean="0"/>
              <a:t> </a:t>
            </a:r>
          </a:p>
          <a:p>
            <a:pPr lvl="1" eaLnBrk="1" hangingPunct="1">
              <a:lnSpc>
                <a:spcPct val="90000"/>
              </a:lnSpc>
            </a:pPr>
            <a:r>
              <a:rPr lang="tr-TR" sz="2000" smtClean="0"/>
              <a:t>Özellikle perakendeci firmaların optimum stok maliyeti ve kategori yönetimi ile çalışma amacına hizmet eden ve çok sayıdaki üretici ve toptancı ile ilişkilerini düzenleme çabaları</a:t>
            </a:r>
          </a:p>
          <a:p>
            <a:pPr eaLnBrk="1" hangingPunct="1">
              <a:lnSpc>
                <a:spcPct val="90000"/>
              </a:lnSpc>
            </a:pPr>
            <a:endParaRPr lang="tr-TR" sz="2400" smtClean="0"/>
          </a:p>
        </p:txBody>
      </p:sp>
      <p:sp>
        <p:nvSpPr>
          <p:cNvPr id="4" name="3 Veri Yer Tutucusu"/>
          <p:cNvSpPr>
            <a:spLocks noGrp="1"/>
          </p:cNvSpPr>
          <p:nvPr>
            <p:ph type="dt" sz="half" idx="10"/>
          </p:nvPr>
        </p:nvSpPr>
        <p:spPr/>
        <p:txBody>
          <a:bodyPr/>
          <a:lstStyle/>
          <a:p>
            <a:r>
              <a:rPr lang="tr-TR" smtClean="0"/>
              <a:t>Pazarlama İlkeleri</a:t>
            </a:r>
            <a:endParaRPr lang="tr-TR"/>
          </a:p>
        </p:txBody>
      </p:sp>
      <p:sp>
        <p:nvSpPr>
          <p:cNvPr id="6" name="5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19</a:t>
            </a:fld>
            <a:endParaRPr lang="tr-TR"/>
          </a:p>
        </p:txBody>
      </p:sp>
      <p:sp>
        <p:nvSpPr>
          <p:cNvPr id="44034" name="Rectangle 2"/>
          <p:cNvSpPr>
            <a:spLocks noGrp="1" noChangeArrowheads="1"/>
          </p:cNvSpPr>
          <p:nvPr>
            <p:ph type="title"/>
          </p:nvPr>
        </p:nvSpPr>
        <p:spPr>
          <a:xfrm>
            <a:off x="457200" y="381000"/>
            <a:ext cx="8229600" cy="914400"/>
          </a:xfrm>
        </p:spPr>
        <p:txBody>
          <a:bodyPr/>
          <a:lstStyle/>
          <a:p>
            <a:pPr eaLnBrk="1" hangingPunct="1"/>
            <a:r>
              <a:rPr lang="tr-TR" sz="3600" b="1" smtClean="0"/>
              <a:t>Dağıtımda Gelişen Konular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tr-TR" smtClean="0"/>
              <a:t>Dağıtım kanalı</a:t>
            </a:r>
          </a:p>
        </p:txBody>
      </p:sp>
      <p:sp>
        <p:nvSpPr>
          <p:cNvPr id="4099" name="Rectangle 3"/>
          <p:cNvSpPr>
            <a:spLocks noGrp="1" noChangeArrowheads="1"/>
          </p:cNvSpPr>
          <p:nvPr>
            <p:ph type="body" sz="half" idx="1"/>
          </p:nvPr>
        </p:nvSpPr>
        <p:spPr>
          <a:xfrm>
            <a:off x="457200" y="1600200"/>
            <a:ext cx="5486400" cy="4525963"/>
          </a:xfrm>
        </p:spPr>
        <p:txBody>
          <a:bodyPr/>
          <a:lstStyle/>
          <a:p>
            <a:pPr eaLnBrk="1" hangingPunct="1"/>
            <a:r>
              <a:rPr lang="tr-TR" sz="2400" b="1" smtClean="0">
                <a:latin typeface="Times New Roman" pitchFamily="18" charset="0"/>
              </a:rPr>
              <a:t>D</a:t>
            </a:r>
            <a:r>
              <a:rPr lang="tr-TR" sz="2400" b="1" smtClean="0">
                <a:latin typeface="Times New Roman" pitchFamily="18" charset="0"/>
                <a:cs typeface="Times New Roman" pitchFamily="18" charset="0"/>
              </a:rPr>
              <a:t>ağıtım kanalı</a:t>
            </a:r>
            <a:r>
              <a:rPr lang="tr-TR" sz="2400" smtClean="0">
                <a:latin typeface="Times New Roman" pitchFamily="18" charset="0"/>
                <a:cs typeface="Times New Roman" pitchFamily="18" charset="0"/>
              </a:rPr>
              <a:t> “fikir ürün ve hizmetler gibi, değeri olan şeylerin doğuş, çıkarım veya üretim noktalarından son kullanım noktalarına kadar götürülmesiyle uğraşan birbiriyle bağımlı bir dizi kurum ve kuruluşun oluşturduğu örgütsel bir sistemdir</a:t>
            </a:r>
            <a:r>
              <a:rPr lang="tr-TR" sz="2400" smtClean="0">
                <a:latin typeface="Times New Roman" pitchFamily="18" charset="0"/>
              </a:rPr>
              <a:t>”</a:t>
            </a:r>
          </a:p>
          <a:p>
            <a:pPr eaLnBrk="1" hangingPunct="1"/>
            <a:r>
              <a:rPr lang="tr-TR" sz="2400" b="1" smtClean="0">
                <a:latin typeface="Times New Roman" pitchFamily="18" charset="0"/>
              </a:rPr>
              <a:t>Aracılar</a:t>
            </a:r>
            <a:r>
              <a:rPr lang="tr-TR" sz="2400" smtClean="0">
                <a:latin typeface="Times New Roman" pitchFamily="18" charset="0"/>
              </a:rPr>
              <a:t>, bayi, acente, toptancı, perakendeci, distribütör…</a:t>
            </a:r>
          </a:p>
        </p:txBody>
      </p:sp>
      <p:pic>
        <p:nvPicPr>
          <p:cNvPr id="4100" name="Picture 4" descr="Postletr"/>
          <p:cNvPicPr>
            <a:picLocks noGrp="1" noChangeAspect="1" noChangeArrowheads="1"/>
          </p:cNvPicPr>
          <p:nvPr>
            <p:ph type="clipArt" sz="half" idx="2"/>
          </p:nvPr>
        </p:nvPicPr>
        <p:blipFill>
          <a:blip r:embed="rId2" cstate="print"/>
          <a:stretch>
            <a:fillRect/>
          </a:stretch>
        </p:blipFill>
        <p:spPr>
          <a:xfrm>
            <a:off x="5488305" y="2444591"/>
            <a:ext cx="2358390" cy="2837180"/>
          </a:xfrm>
        </p:spPr>
      </p:pic>
      <p:sp>
        <p:nvSpPr>
          <p:cNvPr id="5" name="4 Veri Yer Tutucusu"/>
          <p:cNvSpPr>
            <a:spLocks noGrp="1"/>
          </p:cNvSpPr>
          <p:nvPr>
            <p:ph type="dt" sz="half" idx="10"/>
          </p:nvPr>
        </p:nvSpPr>
        <p:spPr/>
        <p:txBody>
          <a:bodyPr/>
          <a:lstStyle/>
          <a:p>
            <a:pPr>
              <a:defRPr/>
            </a:pPr>
            <a:r>
              <a:rPr lang="tr-TR" smtClean="0"/>
              <a:t>Pazarlama İlkeleri</a:t>
            </a:r>
            <a:endParaRPr lang="tr-TR"/>
          </a:p>
        </p:txBody>
      </p:sp>
      <p:sp>
        <p:nvSpPr>
          <p:cNvPr id="7" name="6 Altbilgi Yer Tutucusu"/>
          <p:cNvSpPr>
            <a:spLocks noGrp="1"/>
          </p:cNvSpPr>
          <p:nvPr>
            <p:ph type="ftr" sz="quarter" idx="11"/>
          </p:nvPr>
        </p:nvSpPr>
        <p:spPr/>
        <p:txBody>
          <a:bodyPr/>
          <a:lstStyle/>
          <a:p>
            <a:pPr>
              <a:defRPr/>
            </a:pPr>
            <a:r>
              <a:rPr lang="tr-TR" smtClean="0"/>
              <a:t>Pazarlama Kanalları ve Dağıtım Politikaları</a:t>
            </a:r>
            <a:endParaRPr lang="tr-TR"/>
          </a:p>
        </p:txBody>
      </p:sp>
      <p:sp>
        <p:nvSpPr>
          <p:cNvPr id="6" name="5 Slayt Numarası Yer Tutucusu"/>
          <p:cNvSpPr>
            <a:spLocks noGrp="1"/>
          </p:cNvSpPr>
          <p:nvPr>
            <p:ph type="sldNum" sz="quarter" idx="12"/>
          </p:nvPr>
        </p:nvSpPr>
        <p:spPr/>
        <p:txBody>
          <a:bodyPr/>
          <a:lstStyle/>
          <a:p>
            <a:pPr>
              <a:defRPr/>
            </a:pPr>
            <a:fld id="{1658BC5B-5C93-4289-B9D4-91F36D54CE46}" type="slidenum">
              <a:rPr lang="tr-TR" smtClean="0"/>
              <a:pPr>
                <a:defRPr/>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2 İçerik Yer Tutucusu"/>
          <p:cNvSpPr>
            <a:spLocks noGrp="1"/>
          </p:cNvSpPr>
          <p:nvPr>
            <p:ph idx="1"/>
          </p:nvPr>
        </p:nvSpPr>
        <p:spPr/>
        <p:txBody>
          <a:bodyPr>
            <a:normAutofit/>
          </a:bodyPr>
          <a:lstStyle/>
          <a:p>
            <a:pPr eaLnBrk="1" hangingPunct="1">
              <a:lnSpc>
                <a:spcPct val="90000"/>
              </a:lnSpc>
            </a:pPr>
            <a:r>
              <a:rPr lang="tr-TR" sz="2800" smtClean="0"/>
              <a:t>On-line Pazarlama: </a:t>
            </a:r>
          </a:p>
          <a:p>
            <a:pPr lvl="1" eaLnBrk="1" hangingPunct="1">
              <a:lnSpc>
                <a:spcPct val="90000"/>
              </a:lnSpc>
            </a:pPr>
            <a:r>
              <a:rPr lang="tr-TR" sz="2000" smtClean="0"/>
              <a:t>Dükkanlı perakendecilik yanında dükkansız perakendecilik şekillerinin gelişmesi ve özellikle internetin bu amaçla kullanılması</a:t>
            </a:r>
          </a:p>
          <a:p>
            <a:pPr eaLnBrk="1" hangingPunct="1"/>
            <a:r>
              <a:rPr lang="tr-TR" smtClean="0"/>
              <a:t>Değer zinciri</a:t>
            </a:r>
          </a:p>
          <a:p>
            <a:pPr eaLnBrk="1" hangingPunct="1"/>
            <a:r>
              <a:rPr lang="tr-TR" smtClean="0"/>
              <a:t>Network dağıtım </a:t>
            </a:r>
          </a:p>
          <a:p>
            <a:pPr eaLnBrk="1" hangingPunct="1"/>
            <a:r>
              <a:rPr lang="tr-TR" smtClean="0"/>
              <a:t>Doğrudan dağıtım</a:t>
            </a:r>
          </a:p>
          <a:p>
            <a:pPr eaLnBrk="1" hangingPunct="1"/>
            <a:r>
              <a:rPr lang="tr-TR" smtClean="0"/>
              <a:t>Hizmetlerin dağıtılması</a:t>
            </a:r>
          </a:p>
          <a:p>
            <a:pPr eaLnBrk="1" hangingPunct="1"/>
            <a:r>
              <a:rPr lang="tr-TR" smtClean="0"/>
              <a:t>Tersine dağıtım</a:t>
            </a:r>
          </a:p>
        </p:txBody>
      </p:sp>
      <p:sp>
        <p:nvSpPr>
          <p:cNvPr id="4" name="3 Veri Yer Tutucusu"/>
          <p:cNvSpPr>
            <a:spLocks noGrp="1"/>
          </p:cNvSpPr>
          <p:nvPr>
            <p:ph type="dt" sz="half" idx="10"/>
          </p:nvPr>
        </p:nvSpPr>
        <p:spPr/>
        <p:txBody>
          <a:bodyPr/>
          <a:lstStyle/>
          <a:p>
            <a:r>
              <a:rPr lang="tr-TR" smtClean="0"/>
              <a:t>Pazarlama İlkeleri</a:t>
            </a:r>
            <a:endParaRPr lang="tr-TR"/>
          </a:p>
        </p:txBody>
      </p:sp>
      <p:sp>
        <p:nvSpPr>
          <p:cNvPr id="6" name="5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20</a:t>
            </a:fld>
            <a:endParaRPr lang="tr-TR"/>
          </a:p>
        </p:txBody>
      </p:sp>
      <p:sp>
        <p:nvSpPr>
          <p:cNvPr id="45058" name="1 Başlık"/>
          <p:cNvSpPr>
            <a:spLocks noGrp="1"/>
          </p:cNvSpPr>
          <p:nvPr>
            <p:ph type="title"/>
          </p:nvPr>
        </p:nvSpPr>
        <p:spPr/>
        <p:txBody>
          <a:bodyPr/>
          <a:lstStyle/>
          <a:p>
            <a:pPr eaLnBrk="1" hangingPunct="1"/>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p:spPr>
        <p:txBody>
          <a:bodyPr lIns="92075" tIns="46038" rIns="92075" bIns="46038"/>
          <a:lstStyle/>
          <a:p>
            <a:pPr eaLnBrk="1" hangingPunct="1"/>
            <a:r>
              <a:rPr lang="tr-TR" sz="3600" b="1" smtClean="0"/>
              <a:t>Dağıtım kanalları ve ilişki sayısı</a:t>
            </a:r>
          </a:p>
        </p:txBody>
      </p:sp>
      <p:sp>
        <p:nvSpPr>
          <p:cNvPr id="37" name="36 Veri Yer Tutucusu"/>
          <p:cNvSpPr>
            <a:spLocks noGrp="1"/>
          </p:cNvSpPr>
          <p:nvPr>
            <p:ph type="dt" sz="half" idx="10"/>
          </p:nvPr>
        </p:nvSpPr>
        <p:spPr/>
        <p:txBody>
          <a:bodyPr/>
          <a:lstStyle/>
          <a:p>
            <a:r>
              <a:rPr lang="tr-TR" smtClean="0"/>
              <a:t>Pazarlama İlkeleri</a:t>
            </a:r>
            <a:endParaRPr lang="tr-TR"/>
          </a:p>
        </p:txBody>
      </p:sp>
      <p:sp>
        <p:nvSpPr>
          <p:cNvPr id="39" name="38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38" name="37 Slayt Numarası Yer Tutucusu"/>
          <p:cNvSpPr>
            <a:spLocks noGrp="1"/>
          </p:cNvSpPr>
          <p:nvPr>
            <p:ph type="sldNum" sz="quarter" idx="12"/>
          </p:nvPr>
        </p:nvSpPr>
        <p:spPr/>
        <p:txBody>
          <a:bodyPr/>
          <a:lstStyle/>
          <a:p>
            <a:fld id="{281F24FC-F33D-43F2-98E6-17843D19AD2C}" type="slidenum">
              <a:rPr lang="tr-TR" smtClean="0"/>
              <a:pPr/>
              <a:t>3</a:t>
            </a:fld>
            <a:endParaRPr lang="tr-TR"/>
          </a:p>
        </p:txBody>
      </p:sp>
      <p:sp>
        <p:nvSpPr>
          <p:cNvPr id="5123" name="Rectangle 3"/>
          <p:cNvSpPr>
            <a:spLocks noChangeArrowheads="1"/>
          </p:cNvSpPr>
          <p:nvPr/>
        </p:nvSpPr>
        <p:spPr bwMode="auto">
          <a:xfrm>
            <a:off x="3816350" y="4578350"/>
            <a:ext cx="1358900" cy="825500"/>
          </a:xfrm>
          <a:prstGeom prst="rect">
            <a:avLst/>
          </a:prstGeom>
          <a:noFill/>
          <a:ln w="12700">
            <a:solidFill>
              <a:schemeClr val="tx1"/>
            </a:solidFill>
            <a:miter lim="800000"/>
            <a:headEnd/>
            <a:tailEnd/>
          </a:ln>
        </p:spPr>
        <p:txBody>
          <a:bodyPr wrap="none" lIns="92075" tIns="46038" rIns="92075" bIns="46038" anchor="ctr"/>
          <a:lstStyle/>
          <a:p>
            <a:pPr defTabSz="762000" eaLnBrk="0" hangingPunct="0"/>
            <a:r>
              <a:rPr lang="tr-TR" sz="1600"/>
              <a:t>Ü:Üretici</a:t>
            </a:r>
          </a:p>
          <a:p>
            <a:pPr defTabSz="762000" eaLnBrk="0" hangingPunct="0"/>
            <a:r>
              <a:rPr lang="tr-TR" sz="1600"/>
              <a:t>A:Aracı</a:t>
            </a:r>
          </a:p>
          <a:p>
            <a:pPr defTabSz="762000" eaLnBrk="0" hangingPunct="0"/>
            <a:r>
              <a:rPr lang="tr-TR" sz="1600"/>
              <a:t>M: Müşteri</a:t>
            </a:r>
            <a:endParaRPr lang="tr-TR" sz="1600">
              <a:latin typeface="Times New Roman" pitchFamily="18" charset="0"/>
            </a:endParaRPr>
          </a:p>
        </p:txBody>
      </p:sp>
      <p:grpSp>
        <p:nvGrpSpPr>
          <p:cNvPr id="2" name="Group 4"/>
          <p:cNvGrpSpPr>
            <a:grpSpLocks/>
          </p:cNvGrpSpPr>
          <p:nvPr/>
        </p:nvGrpSpPr>
        <p:grpSpPr bwMode="auto">
          <a:xfrm>
            <a:off x="692150" y="1987550"/>
            <a:ext cx="2425700" cy="3956050"/>
            <a:chOff x="436" y="1252"/>
            <a:chExt cx="1528" cy="2492"/>
          </a:xfrm>
        </p:grpSpPr>
        <p:grpSp>
          <p:nvGrpSpPr>
            <p:cNvPr id="3" name="Group 5"/>
            <p:cNvGrpSpPr>
              <a:grpSpLocks/>
            </p:cNvGrpSpPr>
            <p:nvPr/>
          </p:nvGrpSpPr>
          <p:grpSpPr bwMode="auto">
            <a:xfrm>
              <a:off x="436" y="1252"/>
              <a:ext cx="1528" cy="2104"/>
              <a:chOff x="436" y="1252"/>
              <a:chExt cx="1528" cy="2104"/>
            </a:xfrm>
          </p:grpSpPr>
          <p:sp>
            <p:nvSpPr>
              <p:cNvPr id="5142" name="Rectangle 6"/>
              <p:cNvSpPr>
                <a:spLocks noChangeArrowheads="1"/>
              </p:cNvSpPr>
              <p:nvPr/>
            </p:nvSpPr>
            <p:spPr bwMode="auto">
              <a:xfrm>
                <a:off x="436" y="1252"/>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43" name="Rectangle 7"/>
              <p:cNvSpPr>
                <a:spLocks noChangeArrowheads="1"/>
              </p:cNvSpPr>
              <p:nvPr/>
            </p:nvSpPr>
            <p:spPr bwMode="auto">
              <a:xfrm>
                <a:off x="1636" y="2116"/>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44" name="Rectangle 8"/>
              <p:cNvSpPr>
                <a:spLocks noChangeArrowheads="1"/>
              </p:cNvSpPr>
              <p:nvPr/>
            </p:nvSpPr>
            <p:spPr bwMode="auto">
              <a:xfrm>
                <a:off x="1636" y="3028"/>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45" name="Rectangle 9"/>
              <p:cNvSpPr>
                <a:spLocks noChangeArrowheads="1"/>
              </p:cNvSpPr>
              <p:nvPr/>
            </p:nvSpPr>
            <p:spPr bwMode="auto">
              <a:xfrm>
                <a:off x="436" y="2116"/>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46" name="Rectangle 10"/>
              <p:cNvSpPr>
                <a:spLocks noChangeArrowheads="1"/>
              </p:cNvSpPr>
              <p:nvPr/>
            </p:nvSpPr>
            <p:spPr bwMode="auto">
              <a:xfrm>
                <a:off x="484" y="3028"/>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47" name="Rectangle 11"/>
              <p:cNvSpPr>
                <a:spLocks noChangeArrowheads="1"/>
              </p:cNvSpPr>
              <p:nvPr/>
            </p:nvSpPr>
            <p:spPr bwMode="auto">
              <a:xfrm>
                <a:off x="1636" y="1300"/>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48" name="Line 12"/>
              <p:cNvSpPr>
                <a:spLocks noChangeShapeType="1"/>
              </p:cNvSpPr>
              <p:nvPr/>
            </p:nvSpPr>
            <p:spPr bwMode="auto">
              <a:xfrm>
                <a:off x="768" y="1440"/>
                <a:ext cx="864" cy="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49" name="Line 13"/>
              <p:cNvSpPr>
                <a:spLocks noChangeShapeType="1"/>
              </p:cNvSpPr>
              <p:nvPr/>
            </p:nvSpPr>
            <p:spPr bwMode="auto">
              <a:xfrm>
                <a:off x="768" y="1440"/>
                <a:ext cx="816" cy="816"/>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0" name="Line 14"/>
              <p:cNvSpPr>
                <a:spLocks noChangeShapeType="1"/>
              </p:cNvSpPr>
              <p:nvPr/>
            </p:nvSpPr>
            <p:spPr bwMode="auto">
              <a:xfrm>
                <a:off x="768" y="1440"/>
                <a:ext cx="864" cy="168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1" name="Line 15"/>
              <p:cNvSpPr>
                <a:spLocks noChangeShapeType="1"/>
              </p:cNvSpPr>
              <p:nvPr/>
            </p:nvSpPr>
            <p:spPr bwMode="auto">
              <a:xfrm>
                <a:off x="768" y="2256"/>
                <a:ext cx="816" cy="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2" name="Line 16"/>
              <p:cNvSpPr>
                <a:spLocks noChangeShapeType="1"/>
              </p:cNvSpPr>
              <p:nvPr/>
            </p:nvSpPr>
            <p:spPr bwMode="auto">
              <a:xfrm flipV="1">
                <a:off x="768" y="1536"/>
                <a:ext cx="816" cy="72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3" name="Line 17"/>
              <p:cNvSpPr>
                <a:spLocks noChangeShapeType="1"/>
              </p:cNvSpPr>
              <p:nvPr/>
            </p:nvSpPr>
            <p:spPr bwMode="auto">
              <a:xfrm>
                <a:off x="768" y="2256"/>
                <a:ext cx="816" cy="96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4" name="Line 18"/>
              <p:cNvSpPr>
                <a:spLocks noChangeShapeType="1"/>
              </p:cNvSpPr>
              <p:nvPr/>
            </p:nvSpPr>
            <p:spPr bwMode="auto">
              <a:xfrm flipV="1">
                <a:off x="816" y="1632"/>
                <a:ext cx="816" cy="1584"/>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5" name="Line 19"/>
              <p:cNvSpPr>
                <a:spLocks noChangeShapeType="1"/>
              </p:cNvSpPr>
              <p:nvPr/>
            </p:nvSpPr>
            <p:spPr bwMode="auto">
              <a:xfrm>
                <a:off x="816" y="3216"/>
                <a:ext cx="768" cy="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56" name="Line 20"/>
              <p:cNvSpPr>
                <a:spLocks noChangeShapeType="1"/>
              </p:cNvSpPr>
              <p:nvPr/>
            </p:nvSpPr>
            <p:spPr bwMode="auto">
              <a:xfrm flipV="1">
                <a:off x="816" y="2400"/>
                <a:ext cx="768" cy="768"/>
              </a:xfrm>
              <a:prstGeom prst="line">
                <a:avLst/>
              </a:prstGeom>
              <a:noFill/>
              <a:ln w="12700">
                <a:solidFill>
                  <a:schemeClr val="tx1"/>
                </a:solidFill>
                <a:round/>
                <a:headEnd type="none" w="sm" len="sm"/>
                <a:tailEnd type="stealth" w="med" len="med"/>
              </a:ln>
            </p:spPr>
            <p:txBody>
              <a:bodyPr wrap="none" anchor="ctr"/>
              <a:lstStyle/>
              <a:p>
                <a:endParaRPr lang="tr-TR"/>
              </a:p>
            </p:txBody>
          </p:sp>
        </p:grpSp>
        <p:sp>
          <p:nvSpPr>
            <p:cNvPr id="5141" name="Rectangle 21"/>
            <p:cNvSpPr>
              <a:spLocks noChangeArrowheads="1"/>
            </p:cNvSpPr>
            <p:nvPr/>
          </p:nvSpPr>
          <p:spPr bwMode="auto">
            <a:xfrm>
              <a:off x="480" y="3504"/>
              <a:ext cx="1440" cy="240"/>
            </a:xfrm>
            <a:prstGeom prst="rect">
              <a:avLst/>
            </a:prstGeom>
            <a:noFill/>
            <a:ln w="9525">
              <a:noFill/>
              <a:miter lim="800000"/>
              <a:headEnd/>
              <a:tailEnd/>
            </a:ln>
          </p:spPr>
          <p:txBody>
            <a:bodyPr wrap="none" lIns="92075" tIns="46038" rIns="92075" bIns="46038" anchor="ctr"/>
            <a:lstStyle/>
            <a:p>
              <a:pPr algn="ctr" defTabSz="762000" eaLnBrk="0" hangingPunct="0"/>
              <a:r>
                <a:rPr lang="tr-TR" b="1"/>
                <a:t>İlişki sayısı 9</a:t>
              </a:r>
            </a:p>
          </p:txBody>
        </p:sp>
      </p:grpSp>
      <p:grpSp>
        <p:nvGrpSpPr>
          <p:cNvPr id="4" name="Group 22"/>
          <p:cNvGrpSpPr>
            <a:grpSpLocks/>
          </p:cNvGrpSpPr>
          <p:nvPr/>
        </p:nvGrpSpPr>
        <p:grpSpPr bwMode="auto">
          <a:xfrm>
            <a:off x="5721350" y="1987550"/>
            <a:ext cx="2882900" cy="3956050"/>
            <a:chOff x="3604" y="1252"/>
            <a:chExt cx="1816" cy="2492"/>
          </a:xfrm>
        </p:grpSpPr>
        <p:sp>
          <p:nvSpPr>
            <p:cNvPr id="5126" name="Rectangle 23"/>
            <p:cNvSpPr>
              <a:spLocks noChangeArrowheads="1"/>
            </p:cNvSpPr>
            <p:nvPr/>
          </p:nvSpPr>
          <p:spPr bwMode="auto">
            <a:xfrm>
              <a:off x="3604" y="3076"/>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27" name="Rectangle 24"/>
            <p:cNvSpPr>
              <a:spLocks noChangeArrowheads="1"/>
            </p:cNvSpPr>
            <p:nvPr/>
          </p:nvSpPr>
          <p:spPr bwMode="auto">
            <a:xfrm>
              <a:off x="3604" y="2164"/>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28" name="Rectangle 25"/>
            <p:cNvSpPr>
              <a:spLocks noChangeArrowheads="1"/>
            </p:cNvSpPr>
            <p:nvPr/>
          </p:nvSpPr>
          <p:spPr bwMode="auto">
            <a:xfrm>
              <a:off x="3604" y="1252"/>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Ü</a:t>
              </a:r>
            </a:p>
          </p:txBody>
        </p:sp>
        <p:sp>
          <p:nvSpPr>
            <p:cNvPr id="5129" name="Rectangle 26"/>
            <p:cNvSpPr>
              <a:spLocks noChangeArrowheads="1"/>
            </p:cNvSpPr>
            <p:nvPr/>
          </p:nvSpPr>
          <p:spPr bwMode="auto">
            <a:xfrm>
              <a:off x="5092" y="3076"/>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30" name="Rectangle 27"/>
            <p:cNvSpPr>
              <a:spLocks noChangeArrowheads="1"/>
            </p:cNvSpPr>
            <p:nvPr/>
          </p:nvSpPr>
          <p:spPr bwMode="auto">
            <a:xfrm>
              <a:off x="5092" y="2164"/>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31" name="Rectangle 28"/>
            <p:cNvSpPr>
              <a:spLocks noChangeArrowheads="1"/>
            </p:cNvSpPr>
            <p:nvPr/>
          </p:nvSpPr>
          <p:spPr bwMode="auto">
            <a:xfrm>
              <a:off x="5092" y="1252"/>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M</a:t>
              </a:r>
            </a:p>
          </p:txBody>
        </p:sp>
        <p:sp>
          <p:nvSpPr>
            <p:cNvPr id="5132" name="Rectangle 29"/>
            <p:cNvSpPr>
              <a:spLocks noChangeArrowheads="1"/>
            </p:cNvSpPr>
            <p:nvPr/>
          </p:nvSpPr>
          <p:spPr bwMode="auto">
            <a:xfrm>
              <a:off x="4372" y="2164"/>
              <a:ext cx="328" cy="328"/>
            </a:xfrm>
            <a:prstGeom prst="rect">
              <a:avLst/>
            </a:prstGeom>
            <a:noFill/>
            <a:ln w="12700">
              <a:solidFill>
                <a:schemeClr val="tx1"/>
              </a:solidFill>
              <a:miter lim="800000"/>
              <a:headEnd/>
              <a:tailEnd/>
            </a:ln>
          </p:spPr>
          <p:txBody>
            <a:bodyPr wrap="none" lIns="92075" tIns="46038" rIns="92075" bIns="46038" anchor="ctr"/>
            <a:lstStyle/>
            <a:p>
              <a:pPr algn="ctr" defTabSz="762000" eaLnBrk="0" hangingPunct="0"/>
              <a:r>
                <a:rPr lang="tr-TR" sz="2400">
                  <a:latin typeface="Times New Roman" pitchFamily="18" charset="0"/>
                </a:rPr>
                <a:t>A</a:t>
              </a:r>
            </a:p>
          </p:txBody>
        </p:sp>
        <p:sp>
          <p:nvSpPr>
            <p:cNvPr id="5133" name="Line 30"/>
            <p:cNvSpPr>
              <a:spLocks noChangeShapeType="1"/>
            </p:cNvSpPr>
            <p:nvPr/>
          </p:nvSpPr>
          <p:spPr bwMode="auto">
            <a:xfrm>
              <a:off x="3936" y="1536"/>
              <a:ext cx="432" cy="672"/>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4" name="Line 31"/>
            <p:cNvSpPr>
              <a:spLocks noChangeShapeType="1"/>
            </p:cNvSpPr>
            <p:nvPr/>
          </p:nvSpPr>
          <p:spPr bwMode="auto">
            <a:xfrm>
              <a:off x="3936" y="2352"/>
              <a:ext cx="432" cy="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5" name="Line 32"/>
            <p:cNvSpPr>
              <a:spLocks noChangeShapeType="1"/>
            </p:cNvSpPr>
            <p:nvPr/>
          </p:nvSpPr>
          <p:spPr bwMode="auto">
            <a:xfrm flipV="1">
              <a:off x="3936" y="2496"/>
              <a:ext cx="528" cy="768"/>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6" name="Line 33"/>
            <p:cNvSpPr>
              <a:spLocks noChangeShapeType="1"/>
            </p:cNvSpPr>
            <p:nvPr/>
          </p:nvSpPr>
          <p:spPr bwMode="auto">
            <a:xfrm>
              <a:off x="4656" y="2496"/>
              <a:ext cx="432" cy="768"/>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7" name="Line 34"/>
            <p:cNvSpPr>
              <a:spLocks noChangeShapeType="1"/>
            </p:cNvSpPr>
            <p:nvPr/>
          </p:nvSpPr>
          <p:spPr bwMode="auto">
            <a:xfrm>
              <a:off x="4704" y="2352"/>
              <a:ext cx="384" cy="0"/>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8" name="Line 35"/>
            <p:cNvSpPr>
              <a:spLocks noChangeShapeType="1"/>
            </p:cNvSpPr>
            <p:nvPr/>
          </p:nvSpPr>
          <p:spPr bwMode="auto">
            <a:xfrm flipV="1">
              <a:off x="4608" y="1392"/>
              <a:ext cx="480" cy="768"/>
            </a:xfrm>
            <a:prstGeom prst="line">
              <a:avLst/>
            </a:prstGeom>
            <a:noFill/>
            <a:ln w="12700">
              <a:solidFill>
                <a:schemeClr val="tx1"/>
              </a:solidFill>
              <a:round/>
              <a:headEnd type="none" w="sm" len="sm"/>
              <a:tailEnd type="stealth" w="med" len="med"/>
            </a:ln>
          </p:spPr>
          <p:txBody>
            <a:bodyPr wrap="none" anchor="ctr"/>
            <a:lstStyle/>
            <a:p>
              <a:endParaRPr lang="tr-TR"/>
            </a:p>
          </p:txBody>
        </p:sp>
        <p:sp>
          <p:nvSpPr>
            <p:cNvPr id="5139" name="Rectangle 36"/>
            <p:cNvSpPr>
              <a:spLocks noChangeArrowheads="1"/>
            </p:cNvSpPr>
            <p:nvPr/>
          </p:nvSpPr>
          <p:spPr bwMode="auto">
            <a:xfrm>
              <a:off x="3744" y="3504"/>
              <a:ext cx="1440" cy="240"/>
            </a:xfrm>
            <a:prstGeom prst="rect">
              <a:avLst/>
            </a:prstGeom>
            <a:noFill/>
            <a:ln w="9525">
              <a:noFill/>
              <a:miter lim="800000"/>
              <a:headEnd/>
              <a:tailEnd/>
            </a:ln>
          </p:spPr>
          <p:txBody>
            <a:bodyPr wrap="none" lIns="92075" tIns="46038" rIns="92075" bIns="46038" anchor="ctr"/>
            <a:lstStyle/>
            <a:p>
              <a:pPr algn="ctr" defTabSz="762000" eaLnBrk="0" hangingPunct="0"/>
              <a:r>
                <a:rPr lang="tr-TR" b="1"/>
                <a:t>İlişki sayısı 6</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ox(in)">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lIns="92075" tIns="46038" rIns="92075" bIns="46038"/>
          <a:lstStyle/>
          <a:p>
            <a:pPr eaLnBrk="1" hangingPunct="1"/>
            <a:r>
              <a:rPr lang="tr-TR" smtClean="0"/>
              <a:t>Aracı kullanmanın nedenleri</a:t>
            </a:r>
          </a:p>
        </p:txBody>
      </p:sp>
      <p:sp>
        <p:nvSpPr>
          <p:cNvPr id="6147" name="Rectangle 3"/>
          <p:cNvSpPr>
            <a:spLocks noGrp="1" noChangeArrowheads="1"/>
          </p:cNvSpPr>
          <p:nvPr>
            <p:ph type="body" sz="half" idx="1"/>
          </p:nvPr>
        </p:nvSpPr>
        <p:spPr>
          <a:xfrm>
            <a:off x="457200" y="1600200"/>
            <a:ext cx="8153400" cy="4343400"/>
          </a:xfrm>
          <a:noFill/>
        </p:spPr>
        <p:txBody>
          <a:bodyPr lIns="92075" tIns="46038" rIns="92075" bIns="46038"/>
          <a:lstStyle/>
          <a:p>
            <a:pPr eaLnBrk="1" hangingPunct="1"/>
            <a:r>
              <a:rPr lang="tr-TR" sz="2400" b="1" smtClean="0"/>
              <a:t>Doğrudan pazarlama bazen finansal olarak imkansızdır.</a:t>
            </a:r>
          </a:p>
          <a:p>
            <a:pPr eaLnBrk="1" hangingPunct="1"/>
            <a:r>
              <a:rPr lang="tr-TR" sz="2400" b="1" smtClean="0"/>
              <a:t>Üreticiler dağıtım yerine, asıl işlerine daha çok yatırım yapmak isterler</a:t>
            </a:r>
          </a:p>
          <a:p>
            <a:pPr eaLnBrk="1" hangingPunct="1"/>
            <a:r>
              <a:rPr lang="tr-TR" sz="2400" b="1" smtClean="0"/>
              <a:t>Kitlesel dağıtımın sağladığı ölçek ekonomilerinden faydalanmak amacı ile aracı kullanmak gerekebilir</a:t>
            </a:r>
          </a:p>
          <a:p>
            <a:pPr eaLnBrk="1" hangingPunct="1"/>
            <a:r>
              <a:rPr lang="tr-TR" sz="2400" b="1" smtClean="0"/>
              <a:t>Aracılar ürünleri hedef pazara üreticilerden daha yaygın bir şekilde götürürler</a:t>
            </a:r>
          </a:p>
          <a:p>
            <a:pPr eaLnBrk="1" hangingPunct="1"/>
            <a:r>
              <a:rPr lang="tr-TR" sz="2400" b="1" smtClean="0"/>
              <a:t>Üreticiler ile müşterileri arasındaki ilişki sayısını azaltır.</a:t>
            </a:r>
          </a:p>
        </p:txBody>
      </p:sp>
      <p:sp>
        <p:nvSpPr>
          <p:cNvPr id="4" name="3 Veri Yer Tutucusu"/>
          <p:cNvSpPr>
            <a:spLocks noGrp="1"/>
          </p:cNvSpPr>
          <p:nvPr>
            <p:ph type="dt" sz="half" idx="10"/>
          </p:nvPr>
        </p:nvSpPr>
        <p:spPr/>
        <p:txBody>
          <a:bodyPr/>
          <a:lstStyle/>
          <a:p>
            <a:pPr>
              <a:defRPr/>
            </a:pPr>
            <a:r>
              <a:rPr lang="tr-TR" smtClean="0"/>
              <a:t>Pazarlama İlkeleri</a:t>
            </a:r>
            <a:endParaRPr lang="tr-TR"/>
          </a:p>
        </p:txBody>
      </p:sp>
      <p:sp>
        <p:nvSpPr>
          <p:cNvPr id="6" name="5 Altbilgi Yer Tutucusu"/>
          <p:cNvSpPr>
            <a:spLocks noGrp="1"/>
          </p:cNvSpPr>
          <p:nvPr>
            <p:ph type="ftr" sz="quarter" idx="11"/>
          </p:nvPr>
        </p:nvSpPr>
        <p:spPr/>
        <p:txBody>
          <a:bodyPr/>
          <a:lstStyle/>
          <a:p>
            <a:pPr>
              <a:defRPr/>
            </a:pPr>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pPr>
              <a:defRPr/>
            </a:pPr>
            <a:fld id="{1658BC5B-5C93-4289-B9D4-91F36D54CE46}" type="slidenum">
              <a:rPr lang="tr-TR" smtClean="0"/>
              <a:pPr>
                <a:defRPr/>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r>
              <a:rPr lang="tr-TR" smtClean="0"/>
              <a:t>Pazarlama İlkeleri</a:t>
            </a:r>
            <a:endParaRPr lang="tr-TR"/>
          </a:p>
        </p:txBody>
      </p:sp>
      <p:sp>
        <p:nvSpPr>
          <p:cNvPr id="7" name="6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6" name="5 Slayt Numarası Yer Tutucusu"/>
          <p:cNvSpPr>
            <a:spLocks noGrp="1"/>
          </p:cNvSpPr>
          <p:nvPr>
            <p:ph type="sldNum" sz="quarter" idx="12"/>
          </p:nvPr>
        </p:nvSpPr>
        <p:spPr/>
        <p:txBody>
          <a:bodyPr/>
          <a:lstStyle/>
          <a:p>
            <a:fld id="{281F24FC-F33D-43F2-98E6-17843D19AD2C}" type="slidenum">
              <a:rPr lang="tr-TR" smtClean="0"/>
              <a:pPr/>
              <a:t>5</a:t>
            </a:fld>
            <a:endParaRPr lang="tr-TR"/>
          </a:p>
        </p:txBody>
      </p:sp>
      <p:sp>
        <p:nvSpPr>
          <p:cNvPr id="7170" name="2 Başlık"/>
          <p:cNvSpPr>
            <a:spLocks noGrp="1"/>
          </p:cNvSpPr>
          <p:nvPr>
            <p:ph type="title"/>
          </p:nvPr>
        </p:nvSpPr>
        <p:spPr/>
        <p:txBody>
          <a:bodyPr/>
          <a:lstStyle/>
          <a:p>
            <a:pPr eaLnBrk="1" hangingPunct="1"/>
            <a:r>
              <a:rPr lang="tr-TR" smtClean="0"/>
              <a:t>Dağıtım..</a:t>
            </a:r>
          </a:p>
        </p:txBody>
      </p:sp>
      <p:sp>
        <p:nvSpPr>
          <p:cNvPr id="7171" name="3 İçerik Yer Tutucusu"/>
          <p:cNvSpPr>
            <a:spLocks noGrp="1"/>
          </p:cNvSpPr>
          <p:nvPr>
            <p:ph sz="quarter" idx="13"/>
          </p:nvPr>
        </p:nvSpPr>
        <p:spPr>
          <a:xfrm>
            <a:off x="457200" y="1600200"/>
            <a:ext cx="4038600" cy="4525963"/>
          </a:xfrm>
          <a:prstGeom prst="rect">
            <a:avLst/>
          </a:prstGeom>
        </p:spPr>
        <p:txBody>
          <a:bodyPr/>
          <a:lstStyle/>
          <a:p>
            <a:pPr eaLnBrk="1" hangingPunct="1"/>
            <a:r>
              <a:rPr lang="tr-TR" smtClean="0"/>
              <a:t>Gıda</a:t>
            </a:r>
          </a:p>
          <a:p>
            <a:pPr eaLnBrk="1" hangingPunct="1"/>
            <a:r>
              <a:rPr lang="tr-TR" smtClean="0"/>
              <a:t>Giyim</a:t>
            </a:r>
          </a:p>
          <a:p>
            <a:pPr eaLnBrk="1" hangingPunct="1"/>
            <a:r>
              <a:rPr lang="tr-TR" smtClean="0"/>
              <a:t>Soğuk zincir</a:t>
            </a:r>
          </a:p>
          <a:p>
            <a:pPr eaLnBrk="1" hangingPunct="1"/>
            <a:r>
              <a:rPr lang="tr-TR" smtClean="0"/>
              <a:t>İhracat</a:t>
            </a:r>
          </a:p>
          <a:p>
            <a:pPr eaLnBrk="1" hangingPunct="1"/>
            <a:r>
              <a:rPr lang="tr-TR" smtClean="0"/>
              <a:t>İthalat</a:t>
            </a:r>
          </a:p>
          <a:p>
            <a:pPr eaLnBrk="1" hangingPunct="1"/>
            <a:r>
              <a:rPr lang="tr-TR" smtClean="0"/>
              <a:t>Elektrik</a:t>
            </a:r>
          </a:p>
          <a:p>
            <a:pPr eaLnBrk="1" hangingPunct="1"/>
            <a:r>
              <a:rPr lang="tr-TR" smtClean="0"/>
              <a:t>Petrol (boru hattı)</a:t>
            </a:r>
          </a:p>
          <a:p>
            <a:pPr eaLnBrk="1" hangingPunct="1"/>
            <a:r>
              <a:rPr lang="tr-TR" smtClean="0"/>
              <a:t>Konteynır (Container)</a:t>
            </a:r>
          </a:p>
        </p:txBody>
      </p:sp>
      <p:sp>
        <p:nvSpPr>
          <p:cNvPr id="7172" name="4 İçerik Yer Tutucusu"/>
          <p:cNvSpPr>
            <a:spLocks noGrp="1"/>
          </p:cNvSpPr>
          <p:nvPr>
            <p:ph sz="quarter" idx="14"/>
          </p:nvPr>
        </p:nvSpPr>
        <p:spPr>
          <a:xfrm>
            <a:off x="4648200" y="1600200"/>
            <a:ext cx="4038600" cy="4525963"/>
          </a:xfrm>
          <a:prstGeom prst="rect">
            <a:avLst/>
          </a:prstGeom>
        </p:spPr>
        <p:txBody>
          <a:bodyPr/>
          <a:lstStyle/>
          <a:p>
            <a:pPr eaLnBrk="1" hangingPunct="1"/>
            <a:r>
              <a:rPr lang="tr-TR" smtClean="0"/>
              <a:t>Şubeler</a:t>
            </a:r>
          </a:p>
          <a:p>
            <a:pPr eaLnBrk="1" hangingPunct="1"/>
            <a:r>
              <a:rPr lang="tr-TR" smtClean="0"/>
              <a:t>ATM</a:t>
            </a:r>
          </a:p>
          <a:p>
            <a:pPr eaLnBrk="1" hangingPunct="1"/>
            <a:r>
              <a:rPr lang="tr-TR" smtClean="0"/>
              <a:t>Telefonlar</a:t>
            </a:r>
          </a:p>
          <a:p>
            <a:pPr eaLnBrk="1" hangingPunct="1"/>
            <a:r>
              <a:rPr lang="tr-TR" smtClean="0"/>
              <a:t>İnternet</a:t>
            </a:r>
          </a:p>
          <a:p>
            <a:pPr eaLnBrk="1" hangingPunct="1"/>
            <a:r>
              <a:rPr lang="tr-TR" smtClean="0"/>
              <a:t>Ulaştırma</a:t>
            </a:r>
          </a:p>
          <a:p>
            <a:pPr eaLnBrk="1" hangingPunct="1"/>
            <a:r>
              <a:rPr lang="tr-TR" smtClean="0"/>
              <a:t>Depolama</a:t>
            </a:r>
          </a:p>
          <a:p>
            <a:pPr eaLnBrk="1" hangingPunct="1"/>
            <a:r>
              <a:rPr lang="tr-TR" smtClean="0"/>
              <a:t>Taşımacılık (kara-hava-deniz-demir)</a:t>
            </a:r>
          </a:p>
          <a:p>
            <a:pPr eaLnBrk="1" hangingPunct="1"/>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667000" y="5791200"/>
            <a:ext cx="4179888" cy="457200"/>
          </a:xfrm>
          <a:prstGeom prst="rect">
            <a:avLst/>
          </a:prstGeom>
          <a:noFill/>
          <a:ln w="12700">
            <a:noFill/>
            <a:miter lim="800000"/>
            <a:headEnd type="none" w="sm" len="sm"/>
            <a:tailEnd type="none" w="sm" len="sm"/>
          </a:ln>
        </p:spPr>
        <p:txBody>
          <a:bodyPr wrap="none">
            <a:spAutoFit/>
          </a:bodyPr>
          <a:lstStyle/>
          <a:p>
            <a:pPr defTabSz="762000" eaLnBrk="0" hangingPunct="0"/>
            <a:r>
              <a:rPr lang="tr-TR" sz="2400" b="1" u="sng"/>
              <a:t>Dağıtım Kanalı Alternatifleri</a:t>
            </a:r>
            <a:endParaRPr lang="tr-TR" sz="2400" b="1" u="sng">
              <a:latin typeface="Times New Roman Tur" charset="-94"/>
            </a:endParaRPr>
          </a:p>
        </p:txBody>
      </p:sp>
      <p:grpSp>
        <p:nvGrpSpPr>
          <p:cNvPr id="2" name="Group 3"/>
          <p:cNvGrpSpPr>
            <a:grpSpLocks/>
          </p:cNvGrpSpPr>
          <p:nvPr/>
        </p:nvGrpSpPr>
        <p:grpSpPr bwMode="auto">
          <a:xfrm>
            <a:off x="1066800" y="914400"/>
            <a:ext cx="6781800" cy="4610100"/>
            <a:chOff x="672" y="576"/>
            <a:chExt cx="4272" cy="2904"/>
          </a:xfrm>
        </p:grpSpPr>
        <p:sp>
          <p:nvSpPr>
            <p:cNvPr id="9220" name="AutoShape 4"/>
            <p:cNvSpPr>
              <a:spLocks noChangeArrowheads="1"/>
            </p:cNvSpPr>
            <p:nvPr/>
          </p:nvSpPr>
          <p:spPr bwMode="auto">
            <a:xfrm>
              <a:off x="716" y="576"/>
              <a:ext cx="4228" cy="356"/>
            </a:xfrm>
            <a:prstGeom prst="cube">
              <a:avLst>
                <a:gd name="adj" fmla="val 25000"/>
              </a:avLst>
            </a:prstGeom>
            <a:solidFill>
              <a:schemeClr val="bg1"/>
            </a:solidFill>
            <a:ln w="12700">
              <a:solidFill>
                <a:schemeClr val="tx1"/>
              </a:solidFill>
              <a:miter lim="800000"/>
              <a:headEnd type="none" w="sm" len="sm"/>
              <a:tailEnd type="none" w="sm" len="sm"/>
            </a:ln>
          </p:spPr>
          <p:txBody>
            <a:bodyPr wrap="none" anchor="ctr"/>
            <a:lstStyle/>
            <a:p>
              <a:pPr algn="ctr" defTabSz="762000" eaLnBrk="0" hangingPunct="0"/>
              <a:endParaRPr lang="tr-TR" sz="2400">
                <a:latin typeface="Times New Roman Tur" charset="-94"/>
              </a:endParaRPr>
            </a:p>
          </p:txBody>
        </p:sp>
        <p:sp>
          <p:nvSpPr>
            <p:cNvPr id="9221" name="AutoShape 5"/>
            <p:cNvSpPr>
              <a:spLocks noChangeArrowheads="1"/>
            </p:cNvSpPr>
            <p:nvPr/>
          </p:nvSpPr>
          <p:spPr bwMode="auto">
            <a:xfrm>
              <a:off x="716" y="1249"/>
              <a:ext cx="2334" cy="317"/>
            </a:xfrm>
            <a:prstGeom prst="cube">
              <a:avLst>
                <a:gd name="adj" fmla="val 25000"/>
              </a:avLst>
            </a:prstGeom>
            <a:solidFill>
              <a:schemeClr val="bg1"/>
            </a:solidFill>
            <a:ln w="12700">
              <a:solidFill>
                <a:schemeClr val="tx1"/>
              </a:solidFill>
              <a:miter lim="800000"/>
              <a:headEnd type="none" w="sm" len="sm"/>
              <a:tailEnd type="none" w="sm" len="sm"/>
            </a:ln>
          </p:spPr>
          <p:txBody>
            <a:bodyPr wrap="none" anchor="ctr"/>
            <a:lstStyle/>
            <a:p>
              <a:pPr algn="ctr" defTabSz="762000" eaLnBrk="0" hangingPunct="0"/>
              <a:endParaRPr lang="tr-TR" sz="2400">
                <a:latin typeface="Times New Roman Tur" charset="-94"/>
              </a:endParaRPr>
            </a:p>
          </p:txBody>
        </p:sp>
        <p:sp>
          <p:nvSpPr>
            <p:cNvPr id="9222" name="AutoShape 6"/>
            <p:cNvSpPr>
              <a:spLocks noChangeArrowheads="1"/>
            </p:cNvSpPr>
            <p:nvPr/>
          </p:nvSpPr>
          <p:spPr bwMode="auto">
            <a:xfrm>
              <a:off x="716" y="1882"/>
              <a:ext cx="1762" cy="317"/>
            </a:xfrm>
            <a:prstGeom prst="cube">
              <a:avLst>
                <a:gd name="adj" fmla="val 25000"/>
              </a:avLst>
            </a:prstGeom>
            <a:solidFill>
              <a:schemeClr val="bg1"/>
            </a:solidFill>
            <a:ln w="12700">
              <a:solidFill>
                <a:schemeClr val="tx1"/>
              </a:solidFill>
              <a:miter lim="800000"/>
              <a:headEnd type="none" w="sm" len="sm"/>
              <a:tailEnd type="none" w="sm" len="sm"/>
            </a:ln>
          </p:spPr>
          <p:txBody>
            <a:bodyPr wrap="none" anchor="ctr"/>
            <a:lstStyle/>
            <a:p>
              <a:pPr algn="ctr" defTabSz="762000" eaLnBrk="0" hangingPunct="0"/>
              <a:endParaRPr lang="tr-TR" sz="2400">
                <a:latin typeface="Times New Roman Tur" charset="-94"/>
              </a:endParaRPr>
            </a:p>
          </p:txBody>
        </p:sp>
        <p:sp>
          <p:nvSpPr>
            <p:cNvPr id="9223" name="AutoShape 7"/>
            <p:cNvSpPr>
              <a:spLocks noChangeArrowheads="1"/>
            </p:cNvSpPr>
            <p:nvPr/>
          </p:nvSpPr>
          <p:spPr bwMode="auto">
            <a:xfrm>
              <a:off x="716" y="2556"/>
              <a:ext cx="3171" cy="356"/>
            </a:xfrm>
            <a:prstGeom prst="cube">
              <a:avLst>
                <a:gd name="adj" fmla="val 25000"/>
              </a:avLst>
            </a:prstGeom>
            <a:solidFill>
              <a:schemeClr val="bg1"/>
            </a:solidFill>
            <a:ln w="12700">
              <a:solidFill>
                <a:schemeClr val="tx1"/>
              </a:solidFill>
              <a:miter lim="800000"/>
              <a:headEnd type="none" w="sm" len="sm"/>
              <a:tailEnd type="none" w="sm" len="sm"/>
            </a:ln>
          </p:spPr>
          <p:txBody>
            <a:bodyPr wrap="none" anchor="ctr"/>
            <a:lstStyle/>
            <a:p>
              <a:pPr algn="ctr" defTabSz="762000" eaLnBrk="0" hangingPunct="0"/>
              <a:endParaRPr lang="tr-TR" sz="2400">
                <a:latin typeface="Times New Roman Tur" charset="-94"/>
              </a:endParaRPr>
            </a:p>
          </p:txBody>
        </p:sp>
        <p:sp>
          <p:nvSpPr>
            <p:cNvPr id="9224" name="AutoShape 8"/>
            <p:cNvSpPr>
              <a:spLocks noChangeArrowheads="1"/>
            </p:cNvSpPr>
            <p:nvPr/>
          </p:nvSpPr>
          <p:spPr bwMode="auto">
            <a:xfrm>
              <a:off x="672" y="3229"/>
              <a:ext cx="4140" cy="237"/>
            </a:xfrm>
            <a:prstGeom prst="cube">
              <a:avLst>
                <a:gd name="adj" fmla="val 25000"/>
              </a:avLst>
            </a:prstGeom>
            <a:solidFill>
              <a:schemeClr val="bg1"/>
            </a:solidFill>
            <a:ln w="12700">
              <a:solidFill>
                <a:schemeClr val="tx1"/>
              </a:solidFill>
              <a:miter lim="800000"/>
              <a:headEnd type="none" w="sm" len="sm"/>
              <a:tailEnd type="none" w="sm" len="sm"/>
            </a:ln>
          </p:spPr>
          <p:txBody>
            <a:bodyPr wrap="none" anchor="ctr"/>
            <a:lstStyle/>
            <a:p>
              <a:pPr algn="ctr" defTabSz="762000" eaLnBrk="0" hangingPunct="0"/>
              <a:endParaRPr lang="tr-TR" sz="2400">
                <a:latin typeface="Times New Roman Tur" charset="-94"/>
              </a:endParaRPr>
            </a:p>
          </p:txBody>
        </p:sp>
        <p:sp>
          <p:nvSpPr>
            <p:cNvPr id="9225" name="Text Box 9"/>
            <p:cNvSpPr txBox="1">
              <a:spLocks noChangeArrowheads="1"/>
            </p:cNvSpPr>
            <p:nvPr/>
          </p:nvSpPr>
          <p:spPr bwMode="auto">
            <a:xfrm>
              <a:off x="2160" y="676"/>
              <a:ext cx="708" cy="288"/>
            </a:xfrm>
            <a:prstGeom prst="rect">
              <a:avLst/>
            </a:prstGeom>
            <a:noFill/>
            <a:ln w="12700">
              <a:noFill/>
              <a:miter lim="800000"/>
              <a:headEnd type="none" w="sm" len="sm"/>
              <a:tailEnd type="none" w="sm" len="sm"/>
            </a:ln>
          </p:spPr>
          <p:txBody>
            <a:bodyPr wrap="none">
              <a:spAutoFit/>
            </a:bodyPr>
            <a:lstStyle/>
            <a:p>
              <a:pPr defTabSz="762000" eaLnBrk="0" hangingPunct="0"/>
              <a:r>
                <a:rPr lang="tr-TR" sz="2400">
                  <a:latin typeface="Times New Roman Tur" charset="-94"/>
                </a:rPr>
                <a:t>   </a:t>
              </a:r>
              <a:r>
                <a:rPr lang="tr-TR" sz="1400"/>
                <a:t>ÜRETİCİ</a:t>
              </a:r>
              <a:endParaRPr lang="tr-TR" sz="1400">
                <a:latin typeface="Times New Roman Tur" charset="-94"/>
              </a:endParaRPr>
            </a:p>
          </p:txBody>
        </p:sp>
        <p:sp>
          <p:nvSpPr>
            <p:cNvPr id="9226" name="Text Box 10"/>
            <p:cNvSpPr txBox="1">
              <a:spLocks noChangeArrowheads="1"/>
            </p:cNvSpPr>
            <p:nvPr/>
          </p:nvSpPr>
          <p:spPr bwMode="auto">
            <a:xfrm>
              <a:off x="760" y="1329"/>
              <a:ext cx="2202" cy="192"/>
            </a:xfrm>
            <a:prstGeom prst="rect">
              <a:avLst/>
            </a:prstGeom>
            <a:noFill/>
            <a:ln w="12700">
              <a:noFill/>
              <a:miter lim="800000"/>
              <a:headEnd type="none" w="sm" len="sm"/>
              <a:tailEnd type="none" w="sm" len="sm"/>
            </a:ln>
          </p:spPr>
          <p:txBody>
            <a:bodyPr>
              <a:spAutoFit/>
            </a:bodyPr>
            <a:lstStyle/>
            <a:p>
              <a:pPr algn="ctr" defTabSz="762000" eaLnBrk="0" hangingPunct="0"/>
              <a:r>
                <a:rPr lang="tr-TR" sz="1400"/>
                <a:t>TOPTANCI, ANA BAYİ</a:t>
              </a:r>
              <a:endParaRPr lang="tr-TR" sz="2400">
                <a:latin typeface="Times New Roman Tur" charset="-94"/>
              </a:endParaRPr>
            </a:p>
          </p:txBody>
        </p:sp>
        <p:sp>
          <p:nvSpPr>
            <p:cNvPr id="9227" name="Text Box 11"/>
            <p:cNvSpPr txBox="1">
              <a:spLocks noChangeArrowheads="1"/>
            </p:cNvSpPr>
            <p:nvPr/>
          </p:nvSpPr>
          <p:spPr bwMode="auto">
            <a:xfrm>
              <a:off x="672" y="1994"/>
              <a:ext cx="1786" cy="183"/>
            </a:xfrm>
            <a:prstGeom prst="rect">
              <a:avLst/>
            </a:prstGeom>
            <a:noFill/>
            <a:ln w="12700">
              <a:noFill/>
              <a:miter lim="800000"/>
              <a:headEnd type="none" w="sm" len="sm"/>
              <a:tailEnd type="none" w="sm" len="sm"/>
            </a:ln>
          </p:spPr>
          <p:txBody>
            <a:bodyPr>
              <a:spAutoFit/>
            </a:bodyPr>
            <a:lstStyle/>
            <a:p>
              <a:pPr algn="ctr" defTabSz="762000" eaLnBrk="0" hangingPunct="0"/>
              <a:r>
                <a:rPr lang="tr-TR" sz="1300"/>
                <a:t>KÜÇÜK TOPTANCI, ARA BAYİ</a:t>
              </a:r>
              <a:endParaRPr lang="tr-TR">
                <a:latin typeface="Times New Roman Tur" charset="-94"/>
              </a:endParaRPr>
            </a:p>
          </p:txBody>
        </p:sp>
        <p:sp>
          <p:nvSpPr>
            <p:cNvPr id="9228" name="Text Box 12"/>
            <p:cNvSpPr txBox="1">
              <a:spLocks noChangeArrowheads="1"/>
            </p:cNvSpPr>
            <p:nvPr/>
          </p:nvSpPr>
          <p:spPr bwMode="auto">
            <a:xfrm>
              <a:off x="1102" y="2688"/>
              <a:ext cx="2162" cy="192"/>
            </a:xfrm>
            <a:prstGeom prst="rect">
              <a:avLst/>
            </a:prstGeom>
            <a:noFill/>
            <a:ln w="12700">
              <a:noFill/>
              <a:miter lim="800000"/>
              <a:headEnd type="none" w="sm" len="sm"/>
              <a:tailEnd type="none" w="sm" len="sm"/>
            </a:ln>
          </p:spPr>
          <p:txBody>
            <a:bodyPr wrap="none">
              <a:spAutoFit/>
            </a:bodyPr>
            <a:lstStyle/>
            <a:p>
              <a:pPr defTabSz="762000" eaLnBrk="0" hangingPunct="0"/>
              <a:r>
                <a:rPr lang="tr-TR" sz="1400"/>
                <a:t>BÜYÜK VE KÜÇÜK PERAKENDECİLER</a:t>
              </a:r>
              <a:endParaRPr lang="tr-TR" sz="2400">
                <a:latin typeface="Times New Roman Tur" charset="-94"/>
              </a:endParaRPr>
            </a:p>
          </p:txBody>
        </p:sp>
        <p:sp>
          <p:nvSpPr>
            <p:cNvPr id="9229" name="Text Box 13"/>
            <p:cNvSpPr txBox="1">
              <a:spLocks noChangeArrowheads="1"/>
            </p:cNvSpPr>
            <p:nvPr/>
          </p:nvSpPr>
          <p:spPr bwMode="auto">
            <a:xfrm>
              <a:off x="2213" y="3288"/>
              <a:ext cx="844" cy="192"/>
            </a:xfrm>
            <a:prstGeom prst="rect">
              <a:avLst/>
            </a:prstGeom>
            <a:noFill/>
            <a:ln w="12700">
              <a:noFill/>
              <a:miter lim="800000"/>
              <a:headEnd type="none" w="sm" len="sm"/>
              <a:tailEnd type="none" w="sm" len="sm"/>
            </a:ln>
          </p:spPr>
          <p:txBody>
            <a:bodyPr wrap="none">
              <a:spAutoFit/>
            </a:bodyPr>
            <a:lstStyle/>
            <a:p>
              <a:pPr defTabSz="762000" eaLnBrk="0" hangingPunct="0"/>
              <a:r>
                <a:rPr lang="tr-TR" sz="1400"/>
                <a:t>TÜKETİCİLER</a:t>
              </a:r>
              <a:endParaRPr lang="tr-TR" sz="2000">
                <a:latin typeface="Times New Roman Tur" charset="-94"/>
              </a:endParaRPr>
            </a:p>
          </p:txBody>
        </p:sp>
        <p:sp>
          <p:nvSpPr>
            <p:cNvPr id="9230" name="AutoShape 14"/>
            <p:cNvSpPr>
              <a:spLocks noChangeArrowheads="1"/>
            </p:cNvSpPr>
            <p:nvPr/>
          </p:nvSpPr>
          <p:spPr bwMode="auto">
            <a:xfrm>
              <a:off x="1553" y="932"/>
              <a:ext cx="484" cy="317"/>
            </a:xfrm>
            <a:prstGeom prst="downArrow">
              <a:avLst>
                <a:gd name="adj1" fmla="val 50000"/>
                <a:gd name="adj2" fmla="val 25000"/>
              </a:avLst>
            </a:prstGeom>
            <a:solidFill>
              <a:schemeClr val="bg1"/>
            </a:solidFill>
            <a:ln w="12700">
              <a:solidFill>
                <a:schemeClr val="tx1"/>
              </a:solidFill>
              <a:miter lim="800000"/>
              <a:headEnd type="none" w="sm" len="sm"/>
              <a:tailEnd type="none" w="sm" len="sm"/>
            </a:ln>
          </p:spPr>
          <p:txBody>
            <a:bodyPr wrap="none" anchor="ctr"/>
            <a:lstStyle/>
            <a:p>
              <a:endParaRPr lang="tr-TR"/>
            </a:p>
          </p:txBody>
        </p:sp>
        <p:sp>
          <p:nvSpPr>
            <p:cNvPr id="9231" name="AutoShape 15"/>
            <p:cNvSpPr>
              <a:spLocks noChangeArrowheads="1"/>
            </p:cNvSpPr>
            <p:nvPr/>
          </p:nvSpPr>
          <p:spPr bwMode="auto">
            <a:xfrm>
              <a:off x="1641" y="1566"/>
              <a:ext cx="440" cy="316"/>
            </a:xfrm>
            <a:prstGeom prst="downArrow">
              <a:avLst>
                <a:gd name="adj1" fmla="val 50000"/>
                <a:gd name="adj2" fmla="val 25000"/>
              </a:avLst>
            </a:prstGeom>
            <a:solidFill>
              <a:schemeClr val="bg1"/>
            </a:solidFill>
            <a:ln w="12700">
              <a:solidFill>
                <a:schemeClr val="tx1"/>
              </a:solidFill>
              <a:miter lim="800000"/>
              <a:headEnd type="none" w="sm" len="sm"/>
              <a:tailEnd type="none" w="sm" len="sm"/>
            </a:ln>
          </p:spPr>
          <p:txBody>
            <a:bodyPr wrap="none" anchor="ctr"/>
            <a:lstStyle/>
            <a:p>
              <a:endParaRPr lang="tr-TR"/>
            </a:p>
          </p:txBody>
        </p:sp>
        <p:sp>
          <p:nvSpPr>
            <p:cNvPr id="9232" name="AutoShape 16"/>
            <p:cNvSpPr>
              <a:spLocks noChangeArrowheads="1"/>
            </p:cNvSpPr>
            <p:nvPr/>
          </p:nvSpPr>
          <p:spPr bwMode="auto">
            <a:xfrm>
              <a:off x="1729" y="2199"/>
              <a:ext cx="484" cy="357"/>
            </a:xfrm>
            <a:prstGeom prst="downArrow">
              <a:avLst>
                <a:gd name="adj1" fmla="val 50000"/>
                <a:gd name="adj2" fmla="val 25000"/>
              </a:avLst>
            </a:prstGeom>
            <a:solidFill>
              <a:schemeClr val="bg1"/>
            </a:solidFill>
            <a:ln w="12700">
              <a:solidFill>
                <a:schemeClr val="tx1"/>
              </a:solidFill>
              <a:miter lim="800000"/>
              <a:headEnd type="none" w="sm" len="sm"/>
              <a:tailEnd type="none" w="sm" len="sm"/>
            </a:ln>
          </p:spPr>
          <p:txBody>
            <a:bodyPr wrap="none" anchor="ctr"/>
            <a:lstStyle/>
            <a:p>
              <a:endParaRPr lang="tr-TR"/>
            </a:p>
          </p:txBody>
        </p:sp>
        <p:sp>
          <p:nvSpPr>
            <p:cNvPr id="9233" name="AutoShape 17"/>
            <p:cNvSpPr>
              <a:spLocks noChangeArrowheads="1"/>
            </p:cNvSpPr>
            <p:nvPr/>
          </p:nvSpPr>
          <p:spPr bwMode="auto">
            <a:xfrm>
              <a:off x="1949" y="2912"/>
              <a:ext cx="573" cy="317"/>
            </a:xfrm>
            <a:prstGeom prst="downArrow">
              <a:avLst>
                <a:gd name="adj1" fmla="val 50000"/>
                <a:gd name="adj2" fmla="val 25000"/>
              </a:avLst>
            </a:prstGeom>
            <a:solidFill>
              <a:schemeClr val="bg1"/>
            </a:solidFill>
            <a:ln w="12700">
              <a:solidFill>
                <a:schemeClr val="tx1"/>
              </a:solidFill>
              <a:miter lim="800000"/>
              <a:headEnd type="none" w="sm" len="sm"/>
              <a:tailEnd type="none" w="sm" len="sm"/>
            </a:ln>
          </p:spPr>
          <p:txBody>
            <a:bodyPr wrap="none" anchor="ctr"/>
            <a:lstStyle/>
            <a:p>
              <a:endParaRPr lang="tr-TR"/>
            </a:p>
          </p:txBody>
        </p:sp>
        <p:sp>
          <p:nvSpPr>
            <p:cNvPr id="9234" name="AutoShape 18"/>
            <p:cNvSpPr>
              <a:spLocks noChangeArrowheads="1"/>
            </p:cNvSpPr>
            <p:nvPr/>
          </p:nvSpPr>
          <p:spPr bwMode="auto">
            <a:xfrm>
              <a:off x="3182" y="932"/>
              <a:ext cx="529" cy="1624"/>
            </a:xfrm>
            <a:prstGeom prst="downArrow">
              <a:avLst>
                <a:gd name="adj1" fmla="val 50000"/>
                <a:gd name="adj2" fmla="val 76749"/>
              </a:avLst>
            </a:prstGeom>
            <a:solidFill>
              <a:schemeClr val="bg1"/>
            </a:solidFill>
            <a:ln w="12700">
              <a:solidFill>
                <a:schemeClr val="tx1"/>
              </a:solidFill>
              <a:miter lim="800000"/>
              <a:headEnd type="none" w="sm" len="sm"/>
              <a:tailEnd type="none" w="sm" len="sm"/>
            </a:ln>
          </p:spPr>
          <p:txBody>
            <a:bodyPr wrap="none" anchor="ctr"/>
            <a:lstStyle/>
            <a:p>
              <a:endParaRPr lang="tr-TR"/>
            </a:p>
          </p:txBody>
        </p:sp>
        <p:sp>
          <p:nvSpPr>
            <p:cNvPr id="9235" name="AutoShape 19"/>
            <p:cNvSpPr>
              <a:spLocks noChangeArrowheads="1"/>
            </p:cNvSpPr>
            <p:nvPr/>
          </p:nvSpPr>
          <p:spPr bwMode="auto">
            <a:xfrm>
              <a:off x="4239" y="932"/>
              <a:ext cx="353" cy="2297"/>
            </a:xfrm>
            <a:prstGeom prst="downArrow">
              <a:avLst>
                <a:gd name="adj1" fmla="val 50000"/>
                <a:gd name="adj2" fmla="val 162677"/>
              </a:avLst>
            </a:prstGeom>
            <a:solidFill>
              <a:schemeClr val="bg1"/>
            </a:solidFill>
            <a:ln w="12700">
              <a:solidFill>
                <a:schemeClr val="tx1"/>
              </a:solidFill>
              <a:miter lim="800000"/>
              <a:headEnd type="none" w="sm" len="sm"/>
              <a:tailEnd type="none" w="sm" len="sm"/>
            </a:ln>
          </p:spPr>
          <p:txBody>
            <a:bodyPr wrap="none" anchor="ctr"/>
            <a:lstStyle/>
            <a:p>
              <a:endParaRPr lang="tr-TR"/>
            </a:p>
          </p:txBody>
        </p:sp>
      </p:grpSp>
      <p:sp>
        <p:nvSpPr>
          <p:cNvPr id="20" name="19 Veri Yer Tutucusu"/>
          <p:cNvSpPr>
            <a:spLocks noGrp="1"/>
          </p:cNvSpPr>
          <p:nvPr>
            <p:ph type="dt" sz="half" idx="10"/>
          </p:nvPr>
        </p:nvSpPr>
        <p:spPr/>
        <p:txBody>
          <a:bodyPr/>
          <a:lstStyle/>
          <a:p>
            <a:r>
              <a:rPr lang="tr-TR" smtClean="0"/>
              <a:t>Pazarlama İlkeleri</a:t>
            </a:r>
            <a:endParaRPr lang="tr-TR"/>
          </a:p>
        </p:txBody>
      </p:sp>
      <p:sp>
        <p:nvSpPr>
          <p:cNvPr id="22" name="21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21" name="20 Slayt Numarası Yer Tutucusu"/>
          <p:cNvSpPr>
            <a:spLocks noGrp="1"/>
          </p:cNvSpPr>
          <p:nvPr>
            <p:ph type="sldNum" sz="quarter" idx="12"/>
          </p:nvPr>
        </p:nvSpPr>
        <p:spPr/>
        <p:txBody>
          <a:bodyPr/>
          <a:lstStyle/>
          <a:p>
            <a:fld id="{281F24FC-F33D-43F2-98E6-17843D19AD2C}" type="slidenum">
              <a:rPr lang="tr-TR" smtClean="0"/>
              <a:pPr/>
              <a:t>6</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tr-TR" sz="3300" smtClean="0">
                <a:solidFill>
                  <a:schemeClr val="tx1"/>
                </a:solidFill>
              </a:rPr>
              <a:t>Endüstriyel Mallarda Dağıtım Kanalı Alternatifleri</a:t>
            </a:r>
          </a:p>
        </p:txBody>
      </p:sp>
      <p:sp>
        <p:nvSpPr>
          <p:cNvPr id="14" name="13 Veri Yer Tutucusu"/>
          <p:cNvSpPr>
            <a:spLocks noGrp="1"/>
          </p:cNvSpPr>
          <p:nvPr>
            <p:ph type="dt" sz="half" idx="10"/>
          </p:nvPr>
        </p:nvSpPr>
        <p:spPr/>
        <p:txBody>
          <a:bodyPr/>
          <a:lstStyle/>
          <a:p>
            <a:r>
              <a:rPr lang="tr-TR" smtClean="0"/>
              <a:t>Pazarlama İlkeleri</a:t>
            </a:r>
            <a:endParaRPr lang="tr-TR"/>
          </a:p>
        </p:txBody>
      </p:sp>
      <p:sp>
        <p:nvSpPr>
          <p:cNvPr id="16" name="15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15" name="14 Slayt Numarası Yer Tutucusu"/>
          <p:cNvSpPr>
            <a:spLocks noGrp="1"/>
          </p:cNvSpPr>
          <p:nvPr>
            <p:ph type="sldNum" sz="quarter" idx="12"/>
          </p:nvPr>
        </p:nvSpPr>
        <p:spPr/>
        <p:txBody>
          <a:bodyPr/>
          <a:lstStyle/>
          <a:p>
            <a:fld id="{281F24FC-F33D-43F2-98E6-17843D19AD2C}" type="slidenum">
              <a:rPr lang="tr-TR" smtClean="0"/>
              <a:pPr/>
              <a:t>7</a:t>
            </a:fld>
            <a:endParaRPr lang="tr-TR"/>
          </a:p>
        </p:txBody>
      </p:sp>
      <p:grpSp>
        <p:nvGrpSpPr>
          <p:cNvPr id="2" name="Group 3"/>
          <p:cNvGrpSpPr>
            <a:grpSpLocks/>
          </p:cNvGrpSpPr>
          <p:nvPr/>
        </p:nvGrpSpPr>
        <p:grpSpPr bwMode="auto">
          <a:xfrm>
            <a:off x="838200" y="2057400"/>
            <a:ext cx="7524750" cy="3559175"/>
            <a:chOff x="1104" y="7737"/>
            <a:chExt cx="6120" cy="2955"/>
          </a:xfrm>
        </p:grpSpPr>
        <p:sp>
          <p:nvSpPr>
            <p:cNvPr id="10244" name="AutoShape 4"/>
            <p:cNvSpPr>
              <a:spLocks noChangeArrowheads="1"/>
            </p:cNvSpPr>
            <p:nvPr/>
          </p:nvSpPr>
          <p:spPr bwMode="auto">
            <a:xfrm>
              <a:off x="1167" y="7737"/>
              <a:ext cx="5937" cy="445"/>
            </a:xfrm>
            <a:prstGeom prst="cube">
              <a:avLst>
                <a:gd name="adj" fmla="val 25000"/>
              </a:avLst>
            </a:prstGeom>
            <a:solidFill>
              <a:srgbClr val="FFFFFF"/>
            </a:solidFill>
            <a:ln w="12700">
              <a:solidFill>
                <a:srgbClr val="000000"/>
              </a:solidFill>
              <a:miter lim="800000"/>
              <a:headEnd type="none" w="sm" len="sm"/>
              <a:tailEnd type="none" w="sm" len="sm"/>
            </a:ln>
          </p:spPr>
          <p:txBody>
            <a:bodyPr wrap="none" anchor="ctr"/>
            <a:lstStyle/>
            <a:p>
              <a:pPr algn="ctr" eaLnBrk="0" hangingPunct="0"/>
              <a:r>
                <a:rPr lang="tr-TR" sz="1600">
                  <a:solidFill>
                    <a:srgbClr val="000000"/>
                  </a:solidFill>
                  <a:latin typeface="Times New Roman" pitchFamily="18" charset="0"/>
                </a:rPr>
                <a:t>ÜRETİCİ</a:t>
              </a:r>
            </a:p>
          </p:txBody>
        </p:sp>
        <p:sp>
          <p:nvSpPr>
            <p:cNvPr id="10245" name="AutoShape 5"/>
            <p:cNvSpPr>
              <a:spLocks noChangeArrowheads="1"/>
            </p:cNvSpPr>
            <p:nvPr/>
          </p:nvSpPr>
          <p:spPr bwMode="auto">
            <a:xfrm>
              <a:off x="2064" y="9385"/>
              <a:ext cx="3960" cy="445"/>
            </a:xfrm>
            <a:prstGeom prst="cube">
              <a:avLst>
                <a:gd name="adj" fmla="val 25000"/>
              </a:avLst>
            </a:prstGeom>
            <a:solidFill>
              <a:srgbClr val="FFFFFF"/>
            </a:solidFill>
            <a:ln w="12700">
              <a:solidFill>
                <a:srgbClr val="000000"/>
              </a:solidFill>
              <a:miter lim="800000"/>
              <a:headEnd type="none" w="sm" len="sm"/>
              <a:tailEnd type="none" w="sm" len="sm"/>
            </a:ln>
          </p:spPr>
          <p:txBody>
            <a:bodyPr wrap="none" anchor="ctr"/>
            <a:lstStyle/>
            <a:p>
              <a:pPr algn="ctr" eaLnBrk="0" hangingPunct="0"/>
              <a:r>
                <a:rPr lang="tr-TR" sz="1600">
                  <a:latin typeface="Times New Roman" pitchFamily="18" charset="0"/>
                </a:rPr>
                <a:t>ENDÜSTRİYEL DAĞITICI (DİSTRİBÜTÖR)</a:t>
              </a:r>
            </a:p>
          </p:txBody>
        </p:sp>
        <p:sp>
          <p:nvSpPr>
            <p:cNvPr id="10246" name="AutoShape 6"/>
            <p:cNvSpPr>
              <a:spLocks noChangeArrowheads="1"/>
            </p:cNvSpPr>
            <p:nvPr/>
          </p:nvSpPr>
          <p:spPr bwMode="auto">
            <a:xfrm>
              <a:off x="1104" y="10225"/>
              <a:ext cx="6120" cy="467"/>
            </a:xfrm>
            <a:prstGeom prst="cube">
              <a:avLst>
                <a:gd name="adj" fmla="val 25000"/>
              </a:avLst>
            </a:prstGeom>
            <a:solidFill>
              <a:srgbClr val="FFFFFF"/>
            </a:solidFill>
            <a:ln w="12700">
              <a:solidFill>
                <a:srgbClr val="000000"/>
              </a:solidFill>
              <a:miter lim="800000"/>
              <a:headEnd type="none" w="sm" len="sm"/>
              <a:tailEnd type="none" w="sm" len="sm"/>
            </a:ln>
          </p:spPr>
          <p:txBody>
            <a:bodyPr wrap="none" anchor="ctr"/>
            <a:lstStyle/>
            <a:p>
              <a:pPr algn="ctr" eaLnBrk="0" hangingPunct="0"/>
              <a:r>
                <a:rPr lang="tr-TR" sz="1600">
                  <a:latin typeface="Times New Roman" pitchFamily="18" charset="0"/>
                </a:rPr>
                <a:t>ENDÜSTRİYEL KULLANICI</a:t>
              </a:r>
            </a:p>
          </p:txBody>
        </p:sp>
        <p:sp>
          <p:nvSpPr>
            <p:cNvPr id="10247" name="AutoShape 7"/>
            <p:cNvSpPr>
              <a:spLocks noChangeArrowheads="1"/>
            </p:cNvSpPr>
            <p:nvPr/>
          </p:nvSpPr>
          <p:spPr bwMode="auto">
            <a:xfrm>
              <a:off x="2944" y="9040"/>
              <a:ext cx="440" cy="392"/>
            </a:xfrm>
            <a:prstGeom prst="downArrow">
              <a:avLst>
                <a:gd name="adj1" fmla="val 50000"/>
                <a:gd name="adj2" fmla="val 25000"/>
              </a:avLst>
            </a:prstGeom>
            <a:solidFill>
              <a:srgbClr val="FFFFFF"/>
            </a:solidFill>
            <a:ln w="12700">
              <a:solidFill>
                <a:srgbClr val="000000"/>
              </a:solidFill>
              <a:miter lim="800000"/>
              <a:headEnd type="none" w="sm" len="sm"/>
              <a:tailEnd type="none" w="sm" len="sm"/>
            </a:ln>
          </p:spPr>
          <p:txBody>
            <a:bodyPr wrap="none" anchor="ctr"/>
            <a:lstStyle/>
            <a:p>
              <a:endParaRPr lang="tr-TR"/>
            </a:p>
          </p:txBody>
        </p:sp>
        <p:sp>
          <p:nvSpPr>
            <p:cNvPr id="10248" name="AutoShape 8"/>
            <p:cNvSpPr>
              <a:spLocks noChangeArrowheads="1"/>
            </p:cNvSpPr>
            <p:nvPr/>
          </p:nvSpPr>
          <p:spPr bwMode="auto">
            <a:xfrm>
              <a:off x="3497" y="9830"/>
              <a:ext cx="487" cy="395"/>
            </a:xfrm>
            <a:prstGeom prst="downArrow">
              <a:avLst>
                <a:gd name="adj1" fmla="val 50000"/>
                <a:gd name="adj2" fmla="val 25000"/>
              </a:avLst>
            </a:prstGeom>
            <a:solidFill>
              <a:srgbClr val="FFFFFF"/>
            </a:solidFill>
            <a:ln w="12700">
              <a:solidFill>
                <a:srgbClr val="000000"/>
              </a:solidFill>
              <a:miter lim="800000"/>
              <a:headEnd type="none" w="sm" len="sm"/>
              <a:tailEnd type="none" w="sm" len="sm"/>
            </a:ln>
          </p:spPr>
          <p:txBody>
            <a:bodyPr wrap="none" anchor="ctr"/>
            <a:lstStyle/>
            <a:p>
              <a:endParaRPr lang="tr-TR"/>
            </a:p>
          </p:txBody>
        </p:sp>
        <p:sp>
          <p:nvSpPr>
            <p:cNvPr id="10249" name="AutoShape 9"/>
            <p:cNvSpPr>
              <a:spLocks noChangeArrowheads="1"/>
            </p:cNvSpPr>
            <p:nvPr/>
          </p:nvSpPr>
          <p:spPr bwMode="auto">
            <a:xfrm>
              <a:off x="4629" y="8172"/>
              <a:ext cx="435" cy="1260"/>
            </a:xfrm>
            <a:prstGeom prst="downArrow">
              <a:avLst>
                <a:gd name="adj1" fmla="val 50000"/>
                <a:gd name="adj2" fmla="val 72414"/>
              </a:avLst>
            </a:prstGeom>
            <a:solidFill>
              <a:srgbClr val="FFFFFF"/>
            </a:solidFill>
            <a:ln w="12700">
              <a:solidFill>
                <a:srgbClr val="000000"/>
              </a:solidFill>
              <a:miter lim="800000"/>
              <a:headEnd type="none" w="sm" len="sm"/>
              <a:tailEnd type="none" w="sm" len="sm"/>
            </a:ln>
          </p:spPr>
          <p:txBody>
            <a:bodyPr wrap="none" anchor="ctr"/>
            <a:lstStyle/>
            <a:p>
              <a:endParaRPr lang="tr-TR"/>
            </a:p>
          </p:txBody>
        </p:sp>
        <p:sp>
          <p:nvSpPr>
            <p:cNvPr id="10250" name="AutoShape 10"/>
            <p:cNvSpPr>
              <a:spLocks noChangeArrowheads="1"/>
            </p:cNvSpPr>
            <p:nvPr/>
          </p:nvSpPr>
          <p:spPr bwMode="auto">
            <a:xfrm>
              <a:off x="6354" y="8172"/>
              <a:ext cx="390" cy="2053"/>
            </a:xfrm>
            <a:prstGeom prst="downArrow">
              <a:avLst>
                <a:gd name="adj1" fmla="val 50000"/>
                <a:gd name="adj2" fmla="val 131603"/>
              </a:avLst>
            </a:prstGeom>
            <a:solidFill>
              <a:srgbClr val="FFFFFF"/>
            </a:solidFill>
            <a:ln w="12700">
              <a:solidFill>
                <a:srgbClr val="000000"/>
              </a:solidFill>
              <a:miter lim="800000"/>
              <a:headEnd type="none" w="sm" len="sm"/>
              <a:tailEnd type="none" w="sm" len="sm"/>
            </a:ln>
          </p:spPr>
          <p:txBody>
            <a:bodyPr wrap="none" anchor="ctr"/>
            <a:lstStyle/>
            <a:p>
              <a:endParaRPr lang="tr-TR"/>
            </a:p>
          </p:txBody>
        </p:sp>
        <p:sp>
          <p:nvSpPr>
            <p:cNvPr id="10251" name="AutoShape 11"/>
            <p:cNvSpPr>
              <a:spLocks noChangeArrowheads="1"/>
            </p:cNvSpPr>
            <p:nvPr/>
          </p:nvSpPr>
          <p:spPr bwMode="auto">
            <a:xfrm>
              <a:off x="1287" y="8674"/>
              <a:ext cx="2937" cy="398"/>
            </a:xfrm>
            <a:prstGeom prst="cube">
              <a:avLst>
                <a:gd name="adj" fmla="val 25000"/>
              </a:avLst>
            </a:prstGeom>
            <a:solidFill>
              <a:srgbClr val="FFFFFF"/>
            </a:solidFill>
            <a:ln w="12700">
              <a:solidFill>
                <a:srgbClr val="000000"/>
              </a:solidFill>
              <a:miter lim="800000"/>
              <a:headEnd type="none" w="sm" len="sm"/>
              <a:tailEnd type="none" w="sm" len="sm"/>
            </a:ln>
          </p:spPr>
          <p:txBody>
            <a:bodyPr wrap="none" anchor="ctr"/>
            <a:lstStyle/>
            <a:p>
              <a:pPr algn="ctr" eaLnBrk="0" hangingPunct="0"/>
              <a:r>
                <a:rPr lang="tr-TR" sz="1600">
                  <a:solidFill>
                    <a:srgbClr val="000000"/>
                  </a:solidFill>
                  <a:latin typeface="Times New Roman" pitchFamily="18" charset="0"/>
                </a:rPr>
                <a:t>ACENTE</a:t>
              </a:r>
            </a:p>
          </p:txBody>
        </p:sp>
        <p:sp>
          <p:nvSpPr>
            <p:cNvPr id="10252" name="AutoShape 12"/>
            <p:cNvSpPr>
              <a:spLocks noChangeArrowheads="1"/>
            </p:cNvSpPr>
            <p:nvPr/>
          </p:nvSpPr>
          <p:spPr bwMode="auto">
            <a:xfrm>
              <a:off x="2342" y="8172"/>
              <a:ext cx="442" cy="540"/>
            </a:xfrm>
            <a:prstGeom prst="downArrow">
              <a:avLst>
                <a:gd name="adj1" fmla="val 50000"/>
                <a:gd name="adj2" fmla="val 30543"/>
              </a:avLst>
            </a:prstGeom>
            <a:solidFill>
              <a:srgbClr val="FFFFFF"/>
            </a:solidFill>
            <a:ln w="12700">
              <a:solidFill>
                <a:srgbClr val="000000"/>
              </a:solidFill>
              <a:miter lim="800000"/>
              <a:headEnd type="none" w="sm" len="sm"/>
              <a:tailEnd type="none" w="sm" len="sm"/>
            </a:ln>
          </p:spPr>
          <p:txBody>
            <a:bodyPr wrap="none" anchor="ctr"/>
            <a:lstStyle/>
            <a:p>
              <a:endParaRPr lang="tr-TR"/>
            </a:p>
          </p:txBody>
        </p:sp>
        <p:sp>
          <p:nvSpPr>
            <p:cNvPr id="10253" name="AutoShape 13"/>
            <p:cNvSpPr>
              <a:spLocks noChangeArrowheads="1"/>
            </p:cNvSpPr>
            <p:nvPr/>
          </p:nvSpPr>
          <p:spPr bwMode="auto">
            <a:xfrm>
              <a:off x="1464" y="9072"/>
              <a:ext cx="360" cy="1260"/>
            </a:xfrm>
            <a:prstGeom prst="downArrow">
              <a:avLst>
                <a:gd name="adj1" fmla="val 50000"/>
                <a:gd name="adj2" fmla="val 87500"/>
              </a:avLst>
            </a:prstGeom>
            <a:solidFill>
              <a:srgbClr val="FFFFFF"/>
            </a:solidFill>
            <a:ln w="12700">
              <a:solidFill>
                <a:srgbClr val="000000"/>
              </a:solidFill>
              <a:miter lim="800000"/>
              <a:headEnd type="none" w="sm" len="sm"/>
              <a:tailEnd type="none" w="sm" len="sm"/>
            </a:ln>
          </p:spPr>
          <p:txBody>
            <a:bodyPr wrap="none" anchor="ctr"/>
            <a:lstStyle/>
            <a:p>
              <a:endParaRPr lang="tr-T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r>
              <a:rPr lang="tr-TR" smtClean="0"/>
              <a:t>Pazarlama İlkeleri</a:t>
            </a:r>
            <a:endParaRPr lang="tr-TR"/>
          </a:p>
        </p:txBody>
      </p:sp>
      <p:sp>
        <p:nvSpPr>
          <p:cNvPr id="7" name="6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6" name="5 Slayt Numarası Yer Tutucusu"/>
          <p:cNvSpPr>
            <a:spLocks noGrp="1"/>
          </p:cNvSpPr>
          <p:nvPr>
            <p:ph type="sldNum" sz="quarter" idx="12"/>
          </p:nvPr>
        </p:nvSpPr>
        <p:spPr/>
        <p:txBody>
          <a:bodyPr/>
          <a:lstStyle/>
          <a:p>
            <a:fld id="{281F24FC-F33D-43F2-98E6-17843D19AD2C}" type="slidenum">
              <a:rPr lang="tr-TR" smtClean="0"/>
              <a:pPr/>
              <a:t>8</a:t>
            </a:fld>
            <a:endParaRPr lang="tr-TR"/>
          </a:p>
        </p:txBody>
      </p:sp>
      <p:sp>
        <p:nvSpPr>
          <p:cNvPr id="11266" name="Rectangle 2"/>
          <p:cNvSpPr>
            <a:spLocks noGrp="1" noChangeArrowheads="1"/>
          </p:cNvSpPr>
          <p:nvPr>
            <p:ph type="title"/>
          </p:nvPr>
        </p:nvSpPr>
        <p:spPr/>
        <p:txBody>
          <a:bodyPr/>
          <a:lstStyle/>
          <a:p>
            <a:pPr eaLnBrk="1" hangingPunct="1"/>
            <a:r>
              <a:rPr lang="tr-TR" sz="3200" smtClean="0"/>
              <a:t>Üyeler arasındaki ilişkinin türüne göre dağıtım kanalları;</a:t>
            </a:r>
          </a:p>
        </p:txBody>
      </p:sp>
      <p:sp>
        <p:nvSpPr>
          <p:cNvPr id="11267" name="Rectangle 3"/>
          <p:cNvSpPr>
            <a:spLocks noGrp="1" noChangeArrowheads="1"/>
          </p:cNvSpPr>
          <p:nvPr>
            <p:ph sz="quarter" idx="13"/>
          </p:nvPr>
        </p:nvSpPr>
        <p:spPr>
          <a:xfrm>
            <a:off x="457200" y="2354263"/>
            <a:ext cx="4033838" cy="3771900"/>
          </a:xfrm>
          <a:prstGeom prst="rect">
            <a:avLst/>
          </a:prstGeom>
        </p:spPr>
        <p:txBody>
          <a:bodyPr/>
          <a:lstStyle/>
          <a:p>
            <a:pPr eaLnBrk="1" hangingPunct="1"/>
            <a:r>
              <a:rPr lang="tr-TR" sz="2400" b="1" smtClean="0"/>
              <a:t>Doğrudan Dağıtım</a:t>
            </a:r>
            <a:endParaRPr lang="tr-TR" sz="2400" smtClean="0"/>
          </a:p>
          <a:p>
            <a:pPr eaLnBrk="1" hangingPunct="1">
              <a:buFontTx/>
              <a:buNone/>
            </a:pPr>
            <a:r>
              <a:rPr lang="tr-TR" sz="1600" smtClean="0"/>
              <a:t>Üretimle tüketim noktaları arasındaki mesafe kısa, </a:t>
            </a:r>
          </a:p>
          <a:p>
            <a:pPr eaLnBrk="1" hangingPunct="1">
              <a:buFontTx/>
              <a:buNone/>
            </a:pPr>
            <a:r>
              <a:rPr lang="tr-TR" sz="1600" smtClean="0"/>
              <a:t>Üretimle tüketim hızı aynı,</a:t>
            </a:r>
          </a:p>
          <a:p>
            <a:pPr eaLnBrk="1" hangingPunct="1">
              <a:buFontTx/>
              <a:buNone/>
            </a:pPr>
            <a:r>
              <a:rPr lang="tr-TR" sz="1600" smtClean="0"/>
              <a:t>Tüketici ya da müşteri sayısı az ya da belirli merkezlerde toplanmışsa,</a:t>
            </a:r>
          </a:p>
          <a:p>
            <a:pPr eaLnBrk="1" hangingPunct="1">
              <a:buFontTx/>
              <a:buNone/>
            </a:pPr>
            <a:r>
              <a:rPr lang="tr-TR" sz="1600" smtClean="0"/>
              <a:t>Bir defada gerçekleşen satınalma miktarı ya da birim fiyat yüksekse,</a:t>
            </a:r>
          </a:p>
          <a:p>
            <a:pPr eaLnBrk="1" hangingPunct="1">
              <a:buFontTx/>
              <a:buNone/>
            </a:pPr>
            <a:r>
              <a:rPr lang="tr-TR" sz="1600" smtClean="0"/>
              <a:t>Mal mümkün olduğunca standartlaştırılmışsa, uygundur.</a:t>
            </a:r>
          </a:p>
          <a:p>
            <a:pPr eaLnBrk="1" hangingPunct="1"/>
            <a:endParaRPr lang="tr-TR" sz="2400" smtClean="0"/>
          </a:p>
        </p:txBody>
      </p:sp>
      <p:sp>
        <p:nvSpPr>
          <p:cNvPr id="11268" name="Rectangle 4"/>
          <p:cNvSpPr>
            <a:spLocks noGrp="1" noChangeArrowheads="1"/>
          </p:cNvSpPr>
          <p:nvPr>
            <p:ph sz="quarter" idx="14"/>
          </p:nvPr>
        </p:nvSpPr>
        <p:spPr>
          <a:xfrm>
            <a:off x="4652963" y="2270125"/>
            <a:ext cx="4033837" cy="3856038"/>
          </a:xfrm>
          <a:prstGeom prst="rect">
            <a:avLst/>
          </a:prstGeom>
        </p:spPr>
        <p:txBody>
          <a:bodyPr/>
          <a:lstStyle/>
          <a:p>
            <a:pPr eaLnBrk="1" hangingPunct="1"/>
            <a:r>
              <a:rPr lang="tr-TR" sz="2400" b="1" smtClean="0"/>
              <a:t>Dolaylı Dağıtım</a:t>
            </a:r>
            <a:endParaRPr lang="tr-TR" sz="2000" smtClean="0"/>
          </a:p>
          <a:p>
            <a:pPr eaLnBrk="1" hangingPunct="1">
              <a:buFontTx/>
              <a:buNone/>
            </a:pPr>
            <a:r>
              <a:rPr lang="tr-TR" sz="1600" smtClean="0"/>
              <a:t>Yukarıdaki hususların tersi durumlar söz konusu ise, acente, toptancı, bayi ve perakendeci gibi aracı kuruluşlarla mal veya hizmetin tüketicilere ulaştırılması gerekmektedir.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Başlık"/>
          <p:cNvSpPr>
            <a:spLocks noGrp="1"/>
          </p:cNvSpPr>
          <p:nvPr>
            <p:ph type="title"/>
          </p:nvPr>
        </p:nvSpPr>
        <p:spPr/>
        <p:txBody>
          <a:bodyPr>
            <a:normAutofit fontScale="90000"/>
          </a:bodyPr>
          <a:lstStyle/>
          <a:p>
            <a:r>
              <a:rPr lang="tr-TR" b="1" dirty="0" smtClean="0">
                <a:solidFill>
                  <a:schemeClr val="bg1"/>
                </a:solidFill>
                <a:latin typeface="Calibri" pitchFamily="34" charset="0"/>
                <a:ea typeface="Times New Roman" pitchFamily="18" charset="0"/>
                <a:cs typeface="Arial" pitchFamily="34" charset="0"/>
              </a:rPr>
              <a:t>Bütünleşmiş (Modern) Dağıtım Kanalları</a:t>
            </a:r>
            <a:endParaRPr lang="tr-TR" dirty="0">
              <a:solidFill>
                <a:schemeClr val="bg1"/>
              </a:solidFill>
              <a:latin typeface="Calibri" pitchFamily="34" charset="0"/>
            </a:endParaRPr>
          </a:p>
        </p:txBody>
      </p:sp>
      <p:sp>
        <p:nvSpPr>
          <p:cNvPr id="3" name="2 Veri Yer Tutucusu"/>
          <p:cNvSpPr>
            <a:spLocks noGrp="1"/>
          </p:cNvSpPr>
          <p:nvPr>
            <p:ph type="dt" sz="half" idx="10"/>
          </p:nvPr>
        </p:nvSpPr>
        <p:spPr/>
        <p:txBody>
          <a:bodyPr/>
          <a:lstStyle/>
          <a:p>
            <a:r>
              <a:rPr lang="tr-TR" smtClean="0"/>
              <a:t>Pazarlama İlkeleri</a:t>
            </a:r>
            <a:endParaRPr lang="tr-TR"/>
          </a:p>
        </p:txBody>
      </p:sp>
      <p:sp>
        <p:nvSpPr>
          <p:cNvPr id="4" name="3 Altbilgi Yer Tutucusu"/>
          <p:cNvSpPr>
            <a:spLocks noGrp="1"/>
          </p:cNvSpPr>
          <p:nvPr>
            <p:ph type="ftr" sz="quarter" idx="11"/>
          </p:nvPr>
        </p:nvSpPr>
        <p:spPr/>
        <p:txBody>
          <a:bodyPr/>
          <a:lstStyle/>
          <a:p>
            <a:r>
              <a:rPr lang="tr-TR" smtClean="0"/>
              <a:t>Pazarlama Kanalları ve Dağıtım Politikaları</a:t>
            </a:r>
            <a:endParaRPr lang="tr-TR"/>
          </a:p>
        </p:txBody>
      </p:sp>
      <p:sp>
        <p:nvSpPr>
          <p:cNvPr id="5" name="4 Slayt Numarası Yer Tutucusu"/>
          <p:cNvSpPr>
            <a:spLocks noGrp="1"/>
          </p:cNvSpPr>
          <p:nvPr>
            <p:ph type="sldNum" sz="quarter" idx="12"/>
          </p:nvPr>
        </p:nvSpPr>
        <p:spPr/>
        <p:txBody>
          <a:bodyPr/>
          <a:lstStyle/>
          <a:p>
            <a:fld id="{281F24FC-F33D-43F2-98E6-17843D19AD2C}" type="slidenum">
              <a:rPr lang="tr-TR" smtClean="0"/>
              <a:pPr/>
              <a:t>9</a:t>
            </a:fld>
            <a:endParaRPr lang="tr-TR"/>
          </a:p>
        </p:txBody>
      </p:sp>
      <p:sp>
        <p:nvSpPr>
          <p:cNvPr id="280591"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pSp>
        <p:nvGrpSpPr>
          <p:cNvPr id="280577" name="Tuval 120"/>
          <p:cNvGrpSpPr>
            <a:grpSpLocks/>
          </p:cNvGrpSpPr>
          <p:nvPr/>
        </p:nvGrpSpPr>
        <p:grpSpPr bwMode="auto">
          <a:xfrm>
            <a:off x="395536" y="1628800"/>
            <a:ext cx="8280920" cy="4392488"/>
            <a:chOff x="0" y="0"/>
            <a:chExt cx="50292" cy="28575"/>
          </a:xfrm>
        </p:grpSpPr>
        <p:sp>
          <p:nvSpPr>
            <p:cNvPr id="280590" name="AutoShape 14"/>
            <p:cNvSpPr>
              <a:spLocks noChangeAspect="1" noChangeArrowheads="1"/>
            </p:cNvSpPr>
            <p:nvPr/>
          </p:nvSpPr>
          <p:spPr bwMode="auto">
            <a:xfrm>
              <a:off x="0" y="0"/>
              <a:ext cx="50292" cy="28575"/>
            </a:xfrm>
            <a:prstGeom prst="rect">
              <a:avLst/>
            </a:prstGeom>
            <a:noFill/>
          </p:spPr>
          <p:txBody>
            <a:bodyPr vert="horz" wrap="square" lIns="91440" tIns="45720" rIns="91440" bIns="45720" numCol="1" anchor="t" anchorCtr="0" compatLnSpc="1">
              <a:prstTxWarp prst="textNoShape">
                <a:avLst/>
              </a:prstTxWarp>
            </a:bodyPr>
            <a:lstStyle/>
            <a:p>
              <a:endParaRPr lang="tr-TR" sz="1400"/>
            </a:p>
          </p:txBody>
        </p:sp>
        <p:grpSp>
          <p:nvGrpSpPr>
            <p:cNvPr id="106" name="Group 4"/>
            <p:cNvGrpSpPr>
              <a:grpSpLocks/>
            </p:cNvGrpSpPr>
            <p:nvPr/>
          </p:nvGrpSpPr>
          <p:grpSpPr bwMode="auto">
            <a:xfrm>
              <a:off x="10668" y="4572"/>
              <a:ext cx="13716" cy="17145"/>
              <a:chOff x="1097" y="3237"/>
              <a:chExt cx="2160" cy="2700"/>
            </a:xfrm>
          </p:grpSpPr>
          <p:sp>
            <p:nvSpPr>
              <p:cNvPr id="109" name="Text Box 5"/>
              <p:cNvSpPr txBox="1">
                <a:spLocks noChangeArrowheads="1"/>
              </p:cNvSpPr>
              <p:nvPr/>
            </p:nvSpPr>
            <p:spPr bwMode="auto">
              <a:xfrm>
                <a:off x="1097" y="3237"/>
                <a:ext cx="2160" cy="2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ÜRETİCİ</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PERAKENDECİ</a:t>
                </a:r>
              </a:p>
            </p:txBody>
          </p:sp>
          <p:sp>
            <p:nvSpPr>
              <p:cNvPr id="110" name="Text Box 6"/>
              <p:cNvSpPr txBox="1">
                <a:spLocks noChangeArrowheads="1"/>
              </p:cNvSpPr>
              <p:nvPr/>
            </p:nvSpPr>
            <p:spPr bwMode="auto">
              <a:xfrm>
                <a:off x="2657" y="3777"/>
                <a:ext cx="600" cy="16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BAYİ</a:t>
                </a:r>
              </a:p>
            </p:txBody>
          </p:sp>
          <p:sp>
            <p:nvSpPr>
              <p:cNvPr id="111" name="Text Box 7"/>
              <p:cNvSpPr txBox="1">
                <a:spLocks noChangeArrowheads="1"/>
              </p:cNvSpPr>
              <p:nvPr/>
            </p:nvSpPr>
            <p:spPr bwMode="auto">
              <a:xfrm>
                <a:off x="2057" y="3777"/>
                <a:ext cx="600" cy="16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TOPTANCI</a:t>
                </a:r>
              </a:p>
            </p:txBody>
          </p:sp>
          <p:sp>
            <p:nvSpPr>
              <p:cNvPr id="112" name="Line 8"/>
              <p:cNvSpPr>
                <a:spLocks noChangeShapeType="1"/>
              </p:cNvSpPr>
              <p:nvPr/>
            </p:nvSpPr>
            <p:spPr bwMode="auto">
              <a:xfrm flipV="1">
                <a:off x="1577" y="3777"/>
                <a:ext cx="0" cy="14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sz="1400"/>
              </a:p>
            </p:txBody>
          </p:sp>
        </p:grpSp>
        <p:sp>
          <p:nvSpPr>
            <p:cNvPr id="113" name="Text Box 9"/>
            <p:cNvSpPr txBox="1">
              <a:spLocks noChangeArrowheads="1"/>
            </p:cNvSpPr>
            <p:nvPr/>
          </p:nvSpPr>
          <p:spPr bwMode="auto">
            <a:xfrm>
              <a:off x="30480" y="4572"/>
              <a:ext cx="13716" cy="171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                  ÜRETİCİ</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           PERAKENDECİ</a:t>
              </a:r>
            </a:p>
          </p:txBody>
        </p:sp>
        <p:sp>
          <p:nvSpPr>
            <p:cNvPr id="114" name="Text Box 10"/>
            <p:cNvSpPr txBox="1">
              <a:spLocks noChangeArrowheads="1"/>
            </p:cNvSpPr>
            <p:nvPr/>
          </p:nvSpPr>
          <p:spPr bwMode="auto">
            <a:xfrm>
              <a:off x="34290" y="8001"/>
              <a:ext cx="3810" cy="102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BAYİ</a:t>
              </a:r>
            </a:p>
          </p:txBody>
        </p:sp>
        <p:sp>
          <p:nvSpPr>
            <p:cNvPr id="115" name="Text Box 11"/>
            <p:cNvSpPr txBox="1">
              <a:spLocks noChangeArrowheads="1"/>
            </p:cNvSpPr>
            <p:nvPr/>
          </p:nvSpPr>
          <p:spPr bwMode="auto">
            <a:xfrm>
              <a:off x="30480" y="8001"/>
              <a:ext cx="3810" cy="102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TOPTANCI</a:t>
              </a:r>
            </a:p>
          </p:txBody>
        </p:sp>
        <p:sp>
          <p:nvSpPr>
            <p:cNvPr id="116" name="Line 12"/>
            <p:cNvSpPr>
              <a:spLocks noChangeShapeType="1"/>
            </p:cNvSpPr>
            <p:nvPr/>
          </p:nvSpPr>
          <p:spPr bwMode="auto">
            <a:xfrm flipV="1">
              <a:off x="40386" y="8001"/>
              <a:ext cx="6" cy="9144"/>
            </a:xfrm>
            <a:prstGeom prst="line">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tr-TR" sz="1400"/>
            </a:p>
          </p:txBody>
        </p:sp>
        <p:sp>
          <p:nvSpPr>
            <p:cNvPr id="117" name="Text Box 13"/>
            <p:cNvSpPr txBox="1">
              <a:spLocks noChangeArrowheads="1"/>
            </p:cNvSpPr>
            <p:nvPr/>
          </p:nvSpPr>
          <p:spPr bwMode="auto">
            <a:xfrm>
              <a:off x="10668" y="22860"/>
              <a:ext cx="13716" cy="457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(a) Geriye Doğru Dikey Bütünleşmiş Dağıtım Kanalı</a:t>
              </a:r>
            </a:p>
          </p:txBody>
        </p:sp>
        <p:sp>
          <p:nvSpPr>
            <p:cNvPr id="118" name="Text Box 14"/>
            <p:cNvSpPr txBox="1">
              <a:spLocks noChangeArrowheads="1"/>
            </p:cNvSpPr>
            <p:nvPr/>
          </p:nvSpPr>
          <p:spPr bwMode="auto">
            <a:xfrm>
              <a:off x="30480" y="22860"/>
              <a:ext cx="13716" cy="457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pitchFamily="34" charset="0"/>
                  <a:cs typeface="Arial" pitchFamily="34" charset="0"/>
                </a:rPr>
                <a:t>(b) İleriye Doğru Dikey Bütünleşmiş Dağıtım Kanalı</a:t>
              </a:r>
            </a:p>
          </p:txBody>
        </p:sp>
      </p:gr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478</TotalTime>
  <Words>939</Words>
  <Application>Microsoft Office PowerPoint</Application>
  <PresentationFormat>Ekran Gösterisi (4:3)</PresentationFormat>
  <Paragraphs>338</Paragraphs>
  <Slides>20</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20</vt:i4>
      </vt:variant>
    </vt:vector>
  </HeadingPairs>
  <TitlesOfParts>
    <vt:vector size="22" baseType="lpstr">
      <vt:lpstr>Cilt</vt:lpstr>
      <vt:lpstr>Klip</vt:lpstr>
      <vt:lpstr>Pazarlama Kanalları ve Dağıtım Politikaları</vt:lpstr>
      <vt:lpstr>Dağıtım kanalı</vt:lpstr>
      <vt:lpstr>Dağıtım kanalları ve ilişki sayısı</vt:lpstr>
      <vt:lpstr>Aracı kullanmanın nedenleri</vt:lpstr>
      <vt:lpstr>Dağıtım..</vt:lpstr>
      <vt:lpstr>PowerPoint Sunusu</vt:lpstr>
      <vt:lpstr>Endüstriyel Mallarda Dağıtım Kanalı Alternatifleri</vt:lpstr>
      <vt:lpstr>Üyeler arasındaki ilişkinin türüne göre dağıtım kanalları;</vt:lpstr>
      <vt:lpstr>Bütünleşmiş (Modern) Dağıtım Kanalları</vt:lpstr>
      <vt:lpstr>Dağıtım Kanalında Ticari İlişkiler ve Yönleri</vt:lpstr>
      <vt:lpstr>Dağıtım Kanalı Üyeleri</vt:lpstr>
      <vt:lpstr>Dağıtım kanalında yaşanan sosyal ilişkiler</vt:lpstr>
      <vt:lpstr>Dağıtım Kanalı Seçiminde Belirleyiciler</vt:lpstr>
      <vt:lpstr>Aracıların Seçilmesi Süreci</vt:lpstr>
      <vt:lpstr>DAĞITICI SEÇME KRİTERLERİ </vt:lpstr>
      <vt:lpstr>Dağıtım Politikaları</vt:lpstr>
      <vt:lpstr>Fiziksel Dağıtım</vt:lpstr>
      <vt:lpstr>Tutundurmanın dağıtılması</vt:lpstr>
      <vt:lpstr>Dağıtımda Gelişen Konular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 6470</dc:creator>
  <cp:lastModifiedBy>fuat</cp:lastModifiedBy>
  <cp:revision>96</cp:revision>
  <dcterms:created xsi:type="dcterms:W3CDTF">2014-08-22T18:59:25Z</dcterms:created>
  <dcterms:modified xsi:type="dcterms:W3CDTF">2015-04-27T06:59:13Z</dcterms:modified>
</cp:coreProperties>
</file>