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6"/>
  </p:notesMasterIdLst>
  <p:sldIdLst>
    <p:sldId id="256" r:id="rId2"/>
    <p:sldId id="267" r:id="rId3"/>
    <p:sldId id="301" r:id="rId4"/>
    <p:sldId id="310" r:id="rId5"/>
    <p:sldId id="268" r:id="rId6"/>
    <p:sldId id="269" r:id="rId7"/>
    <p:sldId id="270" r:id="rId8"/>
    <p:sldId id="311" r:id="rId9"/>
    <p:sldId id="305" r:id="rId10"/>
    <p:sldId id="271" r:id="rId11"/>
    <p:sldId id="274" r:id="rId12"/>
    <p:sldId id="288" r:id="rId13"/>
    <p:sldId id="289" r:id="rId14"/>
    <p:sldId id="290" r:id="rId15"/>
    <p:sldId id="312" r:id="rId16"/>
    <p:sldId id="313" r:id="rId17"/>
    <p:sldId id="314" r:id="rId18"/>
    <p:sldId id="275" r:id="rId19"/>
    <p:sldId id="276" r:id="rId20"/>
    <p:sldId id="280" r:id="rId21"/>
    <p:sldId id="279" r:id="rId22"/>
    <p:sldId id="277" r:id="rId23"/>
    <p:sldId id="278" r:id="rId24"/>
    <p:sldId id="281" r:id="rId25"/>
    <p:sldId id="282" r:id="rId26"/>
    <p:sldId id="283" r:id="rId27"/>
    <p:sldId id="284" r:id="rId28"/>
    <p:sldId id="285" r:id="rId29"/>
    <p:sldId id="286" r:id="rId30"/>
    <p:sldId id="287" r:id="rId31"/>
    <p:sldId id="315" r:id="rId32"/>
    <p:sldId id="292" r:id="rId33"/>
    <p:sldId id="293" r:id="rId34"/>
    <p:sldId id="294"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1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92D731-2E38-429E-B112-D7773307D6FA}" type="datetimeFigureOut">
              <a:rPr lang="tr-TR" smtClean="0"/>
              <a:pPr/>
              <a:t>25.12.2023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A796CA-5788-4560-9245-0150AD5B509E}" type="slidenum">
              <a:rPr lang="tr-TR" smtClean="0"/>
              <a:pPr/>
              <a:t>‹#›</a:t>
            </a:fld>
            <a:endParaRPr lang="tr-TR"/>
          </a:p>
        </p:txBody>
      </p:sp>
    </p:spTree>
    <p:extLst>
      <p:ext uri="{BB962C8B-B14F-4D97-AF65-F5344CB8AC3E}">
        <p14:creationId xmlns:p14="http://schemas.microsoft.com/office/powerpoint/2010/main" val="3559608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880AA81B-C7DA-4F3A-9F6B-0A364AE74EA9}" type="slidenum">
              <a:rPr lang="tr-TR" smtClean="0"/>
              <a:pPr/>
              <a:t>3</a:t>
            </a:fld>
            <a:endParaRPr lang="tr-T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6E3E893-A921-435C-B533-B781ED757546}" type="slidenum">
              <a:rPr lang="tr-TR" smtClean="0"/>
              <a:pPr/>
              <a:t>23</a:t>
            </a:fld>
            <a:endParaRPr lang="tr-T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CA70ABF-F003-48D7-A61F-4CAAA1816A8E}" type="slidenum">
              <a:rPr lang="tr-TR" smtClean="0"/>
              <a:pPr/>
              <a:t>25</a:t>
            </a:fld>
            <a:endParaRPr lang="tr-T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0635E550-1347-4666-A88A-3E628B409487}" type="slidenum">
              <a:rPr lang="tr-TR" smtClean="0"/>
              <a:pPr/>
              <a:t>26</a:t>
            </a:fld>
            <a:endParaRPr lang="tr-T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EE3186C-914B-4099-B260-134792792898}" type="slidenum">
              <a:rPr lang="tr-TR" smtClean="0"/>
              <a:pPr/>
              <a:t>27</a:t>
            </a:fld>
            <a:endParaRPr lang="tr-T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1D0418FB-6379-46A6-A89C-201843B26D47}" type="slidenum">
              <a:rPr lang="tr-TR" smtClean="0"/>
              <a:pPr/>
              <a:t>29</a:t>
            </a:fld>
            <a:endParaRPr lang="tr-T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FC85702D-B7B6-4B46-B8B6-5BC108229184}" type="slidenum">
              <a:rPr lang="tr-TR" smtClean="0"/>
              <a:pPr/>
              <a:t>30</a:t>
            </a:fld>
            <a:endParaRPr lang="tr-T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F5A8BFF-1634-42CE-992D-5EECA9400300}" type="slidenum">
              <a:rPr lang="tr-TR" smtClean="0"/>
              <a:pPr/>
              <a:t>7</a:t>
            </a:fld>
            <a:endParaRPr lang="tr-T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AF8193EF-7DA7-4495-A0DB-DCABF6CC4914}" type="slidenum">
              <a:rPr lang="tr-TR" smtClean="0"/>
              <a:pPr/>
              <a:t>9</a:t>
            </a:fld>
            <a:endParaRPr lang="tr-T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0554E6F-27BB-4399-ADC1-9B5C9C262E0D}" type="slidenum">
              <a:rPr lang="tr-TR" smtClean="0"/>
              <a:pPr/>
              <a:t>10</a:t>
            </a:fld>
            <a:endParaRPr lang="tr-T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52BDFF60-8F4E-43D7-9E18-C5151664C207}" type="slidenum">
              <a:rPr lang="tr-TR" smtClean="0"/>
              <a:pPr/>
              <a:t>11</a:t>
            </a:fld>
            <a:endParaRPr lang="tr-T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6F47C75D-BEE2-4D79-8F67-83513D79F120}" type="slidenum">
              <a:rPr lang="tr-TR" smtClean="0"/>
              <a:pPr/>
              <a:t>14</a:t>
            </a:fld>
            <a:endParaRPr lang="tr-T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9B35CFBA-8BD6-4415-B7EC-7EAD6491F467}" type="slidenum">
              <a:rPr lang="tr-TR" smtClean="0"/>
              <a:pPr/>
              <a:t>19</a:t>
            </a:fld>
            <a:endParaRPr lang="tr-T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tr-TR" b="1"/>
              <a:t>Kuponsuz olarak verilen Kur'an-ı Kerim, Sabah gazetesini tirajda zirveye taşıdı</a:t>
            </a:r>
            <a:r>
              <a:rPr lang="tr-TR"/>
              <a:t>   </a:t>
            </a:r>
          </a:p>
          <a:p>
            <a:r>
              <a:rPr lang="tr-TR"/>
              <a:t>25 Ağustos 2009 Salı 10:10   İSTANBUL - - Sabah gazetesi, cumartesi günü 709 bin 307 satarak Türkiye satış liginin tepesine çıktı. Satışı hafta içi 260 bine düşen Sabah'ta bu artışın sebebi, cumartesi günü kuponsuz olarak verilen Kur'an-ı Kerim... Kuran-ı Kerim gazeteye 400 bin tiraj getirdi. Böylece Sabah gazetesi hafta içi satış ortalamasını 403 bine çıkardı. </a:t>
            </a:r>
            <a:br>
              <a:rPr lang="tr-TR"/>
            </a:br>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F724C24-A7A1-43AB-A796-8A3C4DACAEAF}" type="slidenum">
              <a:rPr lang="tr-TR" smtClean="0"/>
              <a:pPr/>
              <a:t>20</a:t>
            </a:fld>
            <a:endParaRPr lang="tr-T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BCF78441-9EFE-40C6-848A-3CC128F42131}" type="slidenum">
              <a:rPr lang="tr-TR" smtClean="0"/>
              <a:pPr/>
              <a:t>21</a:t>
            </a:fld>
            <a:endParaRPr lang="tr-T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r>
              <a:rPr lang="tr-TR"/>
              <a:t>Pazarlama İlkeleri</a:t>
            </a:r>
          </a:p>
        </p:txBody>
      </p:sp>
      <p:sp>
        <p:nvSpPr>
          <p:cNvPr id="5" name="Footer Placeholder 4"/>
          <p:cNvSpPr>
            <a:spLocks noGrp="1"/>
          </p:cNvSpPr>
          <p:nvPr>
            <p:ph type="ftr" sz="quarter" idx="11"/>
          </p:nvPr>
        </p:nvSpPr>
        <p:spPr/>
        <p:txBody>
          <a:bodyPr/>
          <a:lstStyle/>
          <a:p>
            <a:r>
              <a:rPr lang="tr-TR"/>
              <a:t>Pazarlama İletişimi Araçları</a:t>
            </a: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r>
              <a:rPr lang="tr-TR"/>
              <a:t>Pazarlama İlkeleri</a:t>
            </a:r>
          </a:p>
        </p:txBody>
      </p:sp>
      <p:sp>
        <p:nvSpPr>
          <p:cNvPr id="5" name="Footer Placeholder 4"/>
          <p:cNvSpPr>
            <a:spLocks noGrp="1"/>
          </p:cNvSpPr>
          <p:nvPr>
            <p:ph type="ftr" sz="quarter" idx="11"/>
          </p:nvPr>
        </p:nvSpPr>
        <p:spPr/>
        <p:txBody>
          <a:bodyPr/>
          <a:lstStyle/>
          <a:p>
            <a:r>
              <a:rPr lang="tr-TR"/>
              <a:t>Pazarlama İletişimi Araçları</a:t>
            </a: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r>
              <a:rPr lang="tr-TR"/>
              <a:t>Pazarlama İlkeleri</a:t>
            </a:r>
          </a:p>
        </p:txBody>
      </p:sp>
      <p:sp>
        <p:nvSpPr>
          <p:cNvPr id="5" name="Footer Placeholder 4"/>
          <p:cNvSpPr>
            <a:spLocks noGrp="1"/>
          </p:cNvSpPr>
          <p:nvPr>
            <p:ph type="ftr" sz="quarter" idx="11"/>
          </p:nvPr>
        </p:nvSpPr>
        <p:spPr/>
        <p:txBody>
          <a:bodyPr/>
          <a:lstStyle/>
          <a:p>
            <a:r>
              <a:rPr lang="tr-TR"/>
              <a:t>Pazarlama İletişimi Araçları</a:t>
            </a: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a:t>Asıl başlık stili için tıklatın</a:t>
            </a:r>
          </a:p>
        </p:txBody>
      </p:sp>
      <p:sp>
        <p:nvSpPr>
          <p:cNvPr id="3" name="2 Metin Yer Tutucusu"/>
          <p:cNvSpPr>
            <a:spLocks noGrp="1"/>
          </p:cNvSpPr>
          <p:nvPr>
            <p:ph type="body" sz="half" idx="1"/>
          </p:nvPr>
        </p:nvSpPr>
        <p:spPr>
          <a:xfrm>
            <a:off x="685800" y="1981200"/>
            <a:ext cx="3810000" cy="4114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Küçük Resim Yer Tutucusu"/>
          <p:cNvSpPr>
            <a:spLocks noGrp="1"/>
          </p:cNvSpPr>
          <p:nvPr>
            <p:ph type="clipArt" sz="half" idx="2"/>
          </p:nvPr>
        </p:nvSpPr>
        <p:spPr>
          <a:xfrm>
            <a:off x="4648200" y="1981200"/>
            <a:ext cx="3810000" cy="4114800"/>
          </a:xfrm>
        </p:spPr>
        <p:txBody>
          <a:bodyPr/>
          <a:lstStyle/>
          <a:p>
            <a:pPr lvl="0"/>
            <a:endParaRPr lang="tr-TR" noProof="0"/>
          </a:p>
        </p:txBody>
      </p:sp>
      <p:sp>
        <p:nvSpPr>
          <p:cNvPr id="5" name="Rectangle 4"/>
          <p:cNvSpPr>
            <a:spLocks noGrp="1" noChangeArrowheads="1"/>
          </p:cNvSpPr>
          <p:nvPr>
            <p:ph type="dt" sz="half" idx="10"/>
          </p:nvPr>
        </p:nvSpPr>
        <p:spPr>
          <a:ln/>
        </p:spPr>
        <p:txBody>
          <a:bodyPr/>
          <a:lstStyle>
            <a:lvl1pPr>
              <a:defRPr/>
            </a:lvl1pPr>
          </a:lstStyle>
          <a:p>
            <a:pPr>
              <a:defRPr/>
            </a:pPr>
            <a:r>
              <a:rPr lang="tr-TR"/>
              <a:t>Pazarlama İlkeleri</a:t>
            </a:r>
          </a:p>
        </p:txBody>
      </p:sp>
      <p:sp>
        <p:nvSpPr>
          <p:cNvPr id="6" name="Rectangle 5"/>
          <p:cNvSpPr>
            <a:spLocks noGrp="1" noChangeArrowheads="1"/>
          </p:cNvSpPr>
          <p:nvPr>
            <p:ph type="ftr" sz="quarter" idx="11"/>
          </p:nvPr>
        </p:nvSpPr>
        <p:spPr>
          <a:ln/>
        </p:spPr>
        <p:txBody>
          <a:bodyPr/>
          <a:lstStyle>
            <a:lvl1pPr>
              <a:defRPr/>
            </a:lvl1pPr>
          </a:lstStyle>
          <a:p>
            <a:pPr>
              <a:defRPr/>
            </a:pPr>
            <a:r>
              <a:rPr lang="tr-TR"/>
              <a:t>Pazarlama İletişimi Araçları</a:t>
            </a:r>
          </a:p>
        </p:txBody>
      </p:sp>
      <p:sp>
        <p:nvSpPr>
          <p:cNvPr id="7" name="Rectangle 6"/>
          <p:cNvSpPr>
            <a:spLocks noGrp="1" noChangeArrowheads="1"/>
          </p:cNvSpPr>
          <p:nvPr>
            <p:ph type="sldNum" sz="quarter" idx="12"/>
          </p:nvPr>
        </p:nvSpPr>
        <p:spPr>
          <a:ln/>
        </p:spPr>
        <p:txBody>
          <a:bodyPr/>
          <a:lstStyle>
            <a:lvl1pPr>
              <a:defRPr/>
            </a:lvl1pPr>
          </a:lstStyle>
          <a:p>
            <a:pPr>
              <a:defRPr/>
            </a:pPr>
            <a:fld id="{1E8DCCEC-C3CD-43BA-96A3-FD0DCF028B54}"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a:t>Asıl başlık stili için tıklatın</a:t>
            </a:r>
          </a:p>
        </p:txBody>
      </p:sp>
      <p:sp>
        <p:nvSpPr>
          <p:cNvPr id="3" name="2 Küçük Resim Yer Tutucusu"/>
          <p:cNvSpPr>
            <a:spLocks noGrp="1"/>
          </p:cNvSpPr>
          <p:nvPr>
            <p:ph type="clipArt" sz="half" idx="1"/>
          </p:nvPr>
        </p:nvSpPr>
        <p:spPr>
          <a:xfrm>
            <a:off x="685800" y="1981200"/>
            <a:ext cx="3810000" cy="4114800"/>
          </a:xfrm>
        </p:spPr>
        <p:txBody>
          <a:bodyPr/>
          <a:lstStyle/>
          <a:p>
            <a:pPr lvl="0"/>
            <a:endParaRPr lang="tr-TR" noProof="0"/>
          </a:p>
        </p:txBody>
      </p:sp>
      <p:sp>
        <p:nvSpPr>
          <p:cNvPr id="4" name="3 Metin Yer Tutucusu"/>
          <p:cNvSpPr>
            <a:spLocks noGrp="1"/>
          </p:cNvSpPr>
          <p:nvPr>
            <p:ph type="body" sz="half" idx="2"/>
          </p:nvPr>
        </p:nvSpPr>
        <p:spPr>
          <a:xfrm>
            <a:off x="4648200" y="1981200"/>
            <a:ext cx="3810000" cy="4114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r>
              <a:rPr lang="tr-TR"/>
              <a:t>Pazarlama İlkeleri</a:t>
            </a:r>
          </a:p>
        </p:txBody>
      </p:sp>
      <p:sp>
        <p:nvSpPr>
          <p:cNvPr id="6" name="Rectangle 5"/>
          <p:cNvSpPr>
            <a:spLocks noGrp="1" noChangeArrowheads="1"/>
          </p:cNvSpPr>
          <p:nvPr>
            <p:ph type="ftr" sz="quarter" idx="11"/>
          </p:nvPr>
        </p:nvSpPr>
        <p:spPr>
          <a:ln/>
        </p:spPr>
        <p:txBody>
          <a:bodyPr/>
          <a:lstStyle>
            <a:lvl1pPr>
              <a:defRPr/>
            </a:lvl1pPr>
          </a:lstStyle>
          <a:p>
            <a:pPr>
              <a:defRPr/>
            </a:pPr>
            <a:r>
              <a:rPr lang="tr-TR"/>
              <a:t>Pazarlama İletişimi Araçları</a:t>
            </a:r>
          </a:p>
        </p:txBody>
      </p:sp>
      <p:sp>
        <p:nvSpPr>
          <p:cNvPr id="7" name="Rectangle 6"/>
          <p:cNvSpPr>
            <a:spLocks noGrp="1" noChangeArrowheads="1"/>
          </p:cNvSpPr>
          <p:nvPr>
            <p:ph type="sldNum" sz="quarter" idx="12"/>
          </p:nvPr>
        </p:nvSpPr>
        <p:spPr>
          <a:ln/>
        </p:spPr>
        <p:txBody>
          <a:bodyPr/>
          <a:lstStyle>
            <a:lvl1pPr>
              <a:defRPr/>
            </a:lvl1pPr>
          </a:lstStyle>
          <a:p>
            <a:pPr>
              <a:defRPr/>
            </a:pPr>
            <a:fld id="{30E5236E-AD8C-4672-928D-D06FEB987642}"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a:t>Asıl başlık stili için tıklatın</a:t>
            </a:r>
          </a:p>
        </p:txBody>
      </p:sp>
      <p:sp>
        <p:nvSpPr>
          <p:cNvPr id="3" name="2 Metin Yer Tutucusu"/>
          <p:cNvSpPr>
            <a:spLocks noGrp="1"/>
          </p:cNvSpPr>
          <p:nvPr>
            <p:ph type="body" sz="half" idx="1"/>
          </p:nvPr>
        </p:nvSpPr>
        <p:spPr>
          <a:xfrm>
            <a:off x="685800" y="1981200"/>
            <a:ext cx="3810000" cy="4114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981200"/>
            <a:ext cx="3810000" cy="4114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r>
              <a:rPr lang="tr-TR"/>
              <a:t>Pazarlama İlkeleri</a:t>
            </a:r>
          </a:p>
        </p:txBody>
      </p:sp>
      <p:sp>
        <p:nvSpPr>
          <p:cNvPr id="6" name="Rectangle 5"/>
          <p:cNvSpPr>
            <a:spLocks noGrp="1" noChangeArrowheads="1"/>
          </p:cNvSpPr>
          <p:nvPr>
            <p:ph type="ftr" sz="quarter" idx="11"/>
          </p:nvPr>
        </p:nvSpPr>
        <p:spPr>
          <a:ln/>
        </p:spPr>
        <p:txBody>
          <a:bodyPr/>
          <a:lstStyle>
            <a:lvl1pPr>
              <a:defRPr/>
            </a:lvl1pPr>
          </a:lstStyle>
          <a:p>
            <a:pPr>
              <a:defRPr/>
            </a:pPr>
            <a:r>
              <a:rPr lang="tr-TR"/>
              <a:t>Pazarlama İletişimi Araçları</a:t>
            </a:r>
          </a:p>
        </p:txBody>
      </p:sp>
      <p:sp>
        <p:nvSpPr>
          <p:cNvPr id="7" name="Rectangle 6"/>
          <p:cNvSpPr>
            <a:spLocks noGrp="1" noChangeArrowheads="1"/>
          </p:cNvSpPr>
          <p:nvPr>
            <p:ph type="sldNum" sz="quarter" idx="12"/>
          </p:nvPr>
        </p:nvSpPr>
        <p:spPr>
          <a:ln/>
        </p:spPr>
        <p:txBody>
          <a:bodyPr/>
          <a:lstStyle>
            <a:lvl1pPr>
              <a:defRPr/>
            </a:lvl1pPr>
          </a:lstStyle>
          <a:p>
            <a:pPr>
              <a:defRPr/>
            </a:pPr>
            <a:fld id="{02EA82B0-1E30-4218-91C8-5C78FBA9476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r>
              <a:rPr lang="tr-TR"/>
              <a:t>Pazarlama İlkeleri</a:t>
            </a:r>
          </a:p>
        </p:txBody>
      </p:sp>
      <p:sp>
        <p:nvSpPr>
          <p:cNvPr id="5" name="Footer Placeholder 4"/>
          <p:cNvSpPr>
            <a:spLocks noGrp="1"/>
          </p:cNvSpPr>
          <p:nvPr>
            <p:ph type="ftr" sz="quarter" idx="11"/>
          </p:nvPr>
        </p:nvSpPr>
        <p:spPr/>
        <p:txBody>
          <a:bodyPr/>
          <a:lstStyle/>
          <a:p>
            <a:r>
              <a:rPr lang="tr-TR"/>
              <a:t>Pazarlama İletişimi Araçları</a:t>
            </a: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r>
              <a:rPr lang="tr-TR"/>
              <a:t>Pazarlama İlkeleri</a:t>
            </a:r>
          </a:p>
        </p:txBody>
      </p:sp>
      <p:sp>
        <p:nvSpPr>
          <p:cNvPr id="5" name="Footer Placeholder 4"/>
          <p:cNvSpPr>
            <a:spLocks noGrp="1"/>
          </p:cNvSpPr>
          <p:nvPr>
            <p:ph type="ftr" sz="quarter" idx="11"/>
          </p:nvPr>
        </p:nvSpPr>
        <p:spPr/>
        <p:txBody>
          <a:bodyPr/>
          <a:lstStyle/>
          <a:p>
            <a:r>
              <a:rPr lang="tr-TR"/>
              <a:t>Pazarlama İletişimi Araçları</a:t>
            </a: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5" name="Date Placeholder 4"/>
          <p:cNvSpPr>
            <a:spLocks noGrp="1"/>
          </p:cNvSpPr>
          <p:nvPr>
            <p:ph type="dt" sz="half" idx="10"/>
          </p:nvPr>
        </p:nvSpPr>
        <p:spPr/>
        <p:txBody>
          <a:bodyPr/>
          <a:lstStyle/>
          <a:p>
            <a:r>
              <a:rPr lang="tr-TR"/>
              <a:t>Pazarlama İlkeleri</a:t>
            </a:r>
          </a:p>
        </p:txBody>
      </p:sp>
      <p:sp>
        <p:nvSpPr>
          <p:cNvPr id="6" name="Footer Placeholder 5"/>
          <p:cNvSpPr>
            <a:spLocks noGrp="1"/>
          </p:cNvSpPr>
          <p:nvPr>
            <p:ph type="ftr" sz="quarter" idx="11"/>
          </p:nvPr>
        </p:nvSpPr>
        <p:spPr/>
        <p:txBody>
          <a:bodyPr/>
          <a:lstStyle/>
          <a:p>
            <a:r>
              <a:rPr lang="tr-TR"/>
              <a:t>Pazarlama İletişimi Araçları</a:t>
            </a:r>
          </a:p>
        </p:txBody>
      </p:sp>
      <p:sp>
        <p:nvSpPr>
          <p:cNvPr id="7" name="Slide Number Placeholder 6"/>
          <p:cNvSpPr>
            <a:spLocks noGrp="1"/>
          </p:cNvSpPr>
          <p:nvPr>
            <p:ph type="sldNum" sz="quarter" idx="12"/>
          </p:nvPr>
        </p:nvSpPr>
        <p:spPr/>
        <p:txBody>
          <a:bodyPr/>
          <a:lstStyle/>
          <a:p>
            <a:fld id="{281F24FC-F33D-43F2-98E6-17843D19AD2C}"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r>
              <a:rPr lang="tr-TR"/>
              <a:t>Pazarlama İlkeleri</a:t>
            </a:r>
          </a:p>
        </p:txBody>
      </p:sp>
      <p:sp>
        <p:nvSpPr>
          <p:cNvPr id="8" name="Footer Placeholder 7"/>
          <p:cNvSpPr>
            <a:spLocks noGrp="1"/>
          </p:cNvSpPr>
          <p:nvPr>
            <p:ph type="ftr" sz="quarter" idx="11"/>
          </p:nvPr>
        </p:nvSpPr>
        <p:spPr/>
        <p:txBody>
          <a:bodyPr/>
          <a:lstStyle/>
          <a:p>
            <a:r>
              <a:rPr lang="tr-TR"/>
              <a:t>Pazarlama İletişimi Araçları</a:t>
            </a:r>
          </a:p>
        </p:txBody>
      </p:sp>
      <p:sp>
        <p:nvSpPr>
          <p:cNvPr id="9" name="Slide Number Placeholder 8"/>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r>
              <a:rPr lang="tr-TR"/>
              <a:t>Pazarlama İlkeleri</a:t>
            </a:r>
          </a:p>
        </p:txBody>
      </p:sp>
      <p:sp>
        <p:nvSpPr>
          <p:cNvPr id="4" name="Footer Placeholder 3"/>
          <p:cNvSpPr>
            <a:spLocks noGrp="1"/>
          </p:cNvSpPr>
          <p:nvPr>
            <p:ph type="ftr" sz="quarter" idx="11"/>
          </p:nvPr>
        </p:nvSpPr>
        <p:spPr/>
        <p:txBody>
          <a:bodyPr/>
          <a:lstStyle/>
          <a:p>
            <a:r>
              <a:rPr lang="tr-TR"/>
              <a:t>Pazarlama İletişimi Araçları</a:t>
            </a:r>
          </a:p>
        </p:txBody>
      </p:sp>
      <p:sp>
        <p:nvSpPr>
          <p:cNvPr id="5" name="Slide Number Placeholder 4"/>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r>
              <a:rPr lang="tr-TR"/>
              <a:t>Pazarlama İlkeleri</a:t>
            </a:r>
          </a:p>
        </p:txBody>
      </p:sp>
      <p:sp>
        <p:nvSpPr>
          <p:cNvPr id="3" name="Footer Placeholder 2"/>
          <p:cNvSpPr>
            <a:spLocks noGrp="1"/>
          </p:cNvSpPr>
          <p:nvPr>
            <p:ph type="ftr" sz="quarter" idx="11"/>
          </p:nvPr>
        </p:nvSpPr>
        <p:spPr/>
        <p:txBody>
          <a:bodyPr/>
          <a:lstStyle/>
          <a:p>
            <a:r>
              <a:rPr lang="tr-TR"/>
              <a:t>Pazarlama İletişimi Araçları</a:t>
            </a:r>
          </a:p>
        </p:txBody>
      </p:sp>
      <p:sp>
        <p:nvSpPr>
          <p:cNvPr id="4" name="Slide Number Placeholder 3"/>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tr-TR"/>
              <a:t>Pazarlama İlkeleri</a:t>
            </a:r>
          </a:p>
        </p:txBody>
      </p:sp>
      <p:sp>
        <p:nvSpPr>
          <p:cNvPr id="6" name="Footer Placeholder 5"/>
          <p:cNvSpPr>
            <a:spLocks noGrp="1"/>
          </p:cNvSpPr>
          <p:nvPr>
            <p:ph type="ftr" sz="quarter" idx="11"/>
          </p:nvPr>
        </p:nvSpPr>
        <p:spPr/>
        <p:txBody>
          <a:bodyPr/>
          <a:lstStyle/>
          <a:p>
            <a:r>
              <a:rPr lang="tr-TR"/>
              <a:t>Pazarlama İletişimi Araçları</a:t>
            </a:r>
          </a:p>
        </p:txBody>
      </p:sp>
      <p:sp>
        <p:nvSpPr>
          <p:cNvPr id="7" name="Slide Number Placeholder 6"/>
          <p:cNvSpPr>
            <a:spLocks noGrp="1"/>
          </p:cNvSpPr>
          <p:nvPr>
            <p:ph type="sldNum" sz="quarter" idx="12"/>
          </p:nvPr>
        </p:nvSpPr>
        <p:spPr/>
        <p:txBody>
          <a:bodyPr/>
          <a:lstStyle/>
          <a:p>
            <a:fld id="{281F24FC-F33D-43F2-98E6-17843D19AD2C}"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r>
              <a:rPr lang="tr-TR"/>
              <a:t>Pazarlama İlkeleri</a:t>
            </a:r>
          </a:p>
        </p:txBody>
      </p:sp>
      <p:sp>
        <p:nvSpPr>
          <p:cNvPr id="6" name="Footer Placeholder 5"/>
          <p:cNvSpPr>
            <a:spLocks noGrp="1"/>
          </p:cNvSpPr>
          <p:nvPr>
            <p:ph type="ftr" sz="quarter" idx="11"/>
          </p:nvPr>
        </p:nvSpPr>
        <p:spPr/>
        <p:txBody>
          <a:bodyPr/>
          <a:lstStyle/>
          <a:p>
            <a:r>
              <a:rPr lang="tr-TR"/>
              <a:t>Pazarlama İletişimi Araçları</a:t>
            </a:r>
          </a:p>
        </p:txBody>
      </p:sp>
      <p:sp>
        <p:nvSpPr>
          <p:cNvPr id="7" name="Slide Number Placeholder 6"/>
          <p:cNvSpPr>
            <a:spLocks noGrp="1"/>
          </p:cNvSpPr>
          <p:nvPr>
            <p:ph type="sldNum" sz="quarter" idx="12"/>
          </p:nvPr>
        </p:nvSpPr>
        <p:spPr/>
        <p:txBody>
          <a:bodyPr/>
          <a:lstStyle/>
          <a:p>
            <a:fld id="{281F24FC-F33D-43F2-98E6-17843D19AD2C}"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r>
              <a:rPr lang="tr-TR"/>
              <a:t>Pazarlama İlkeleri</a:t>
            </a: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tr-TR"/>
              <a:t>Pazarlama İletişimi Araçları</a:t>
            </a: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81F24FC-F33D-43F2-98E6-17843D19AD2C}"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1" r:id="rId14"/>
  </p:sldLayoutIdLs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0.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56793"/>
            <a:ext cx="7772400" cy="2043658"/>
          </a:xfrm>
        </p:spPr>
        <p:txBody>
          <a:bodyPr>
            <a:normAutofit/>
          </a:bodyPr>
          <a:lstStyle/>
          <a:p>
            <a:r>
              <a:rPr lang="tr-TR" sz="5400" b="1" dirty="0"/>
              <a:t>Pazarlama İletişimi Araçları</a:t>
            </a:r>
            <a:endParaRPr lang="tr-TR" sz="5400"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04800"/>
            <a:ext cx="7772400" cy="838200"/>
          </a:xfrm>
        </p:spPr>
        <p:txBody>
          <a:bodyPr/>
          <a:lstStyle/>
          <a:p>
            <a:r>
              <a:rPr lang="tr-TR">
                <a:latin typeface="Arial" charset="0"/>
              </a:rPr>
              <a:t>Reklam Çeşitleri</a:t>
            </a:r>
          </a:p>
        </p:txBody>
      </p:sp>
      <p:sp>
        <p:nvSpPr>
          <p:cNvPr id="28675" name="Rectangle 3"/>
          <p:cNvSpPr>
            <a:spLocks noGrp="1" noChangeArrowheads="1"/>
          </p:cNvSpPr>
          <p:nvPr>
            <p:ph type="body" sz="half" idx="4294967295"/>
          </p:nvPr>
        </p:nvSpPr>
        <p:spPr>
          <a:xfrm>
            <a:off x="762000" y="1196975"/>
            <a:ext cx="4343400" cy="4365625"/>
          </a:xfrm>
          <a:prstGeom prst="rect">
            <a:avLst/>
          </a:prstGeom>
        </p:spPr>
        <p:txBody>
          <a:bodyPr>
            <a:normAutofit fontScale="92500" lnSpcReduction="10000"/>
          </a:bodyPr>
          <a:lstStyle/>
          <a:p>
            <a:pPr>
              <a:spcBef>
                <a:spcPct val="0"/>
              </a:spcBef>
              <a:buFontTx/>
              <a:buNone/>
            </a:pPr>
            <a:r>
              <a:rPr lang="tr-TR" sz="1600" b="1"/>
              <a:t>Reklamı Yapanlar Açısından</a:t>
            </a:r>
          </a:p>
          <a:p>
            <a:pPr>
              <a:spcBef>
                <a:spcPct val="0"/>
              </a:spcBef>
              <a:buFontTx/>
              <a:buNone/>
            </a:pPr>
            <a:r>
              <a:rPr lang="tr-TR" sz="1600"/>
              <a:t>1- Üretici reklamları</a:t>
            </a:r>
          </a:p>
          <a:p>
            <a:pPr>
              <a:spcBef>
                <a:spcPct val="0"/>
              </a:spcBef>
              <a:buFontTx/>
              <a:buNone/>
            </a:pPr>
            <a:r>
              <a:rPr lang="tr-TR" sz="1600"/>
              <a:t>2- Aracı reklamları</a:t>
            </a:r>
          </a:p>
          <a:p>
            <a:pPr>
              <a:spcBef>
                <a:spcPct val="0"/>
              </a:spcBef>
              <a:buFontTx/>
              <a:buNone/>
            </a:pPr>
            <a:r>
              <a:rPr lang="tr-TR" sz="1600"/>
              <a:t>3- Hizmet işletmesi reklamları</a:t>
            </a:r>
          </a:p>
          <a:p>
            <a:pPr>
              <a:spcBef>
                <a:spcPct val="0"/>
              </a:spcBef>
              <a:buFontTx/>
              <a:buNone/>
            </a:pPr>
            <a:endParaRPr lang="tr-TR" sz="1600" b="1"/>
          </a:p>
          <a:p>
            <a:pPr>
              <a:spcBef>
                <a:spcPct val="0"/>
              </a:spcBef>
              <a:buFontTx/>
              <a:buNone/>
            </a:pPr>
            <a:r>
              <a:rPr lang="tr-TR" sz="1600" b="1"/>
              <a:t>Mesaj Açısından</a:t>
            </a:r>
          </a:p>
          <a:p>
            <a:pPr>
              <a:spcBef>
                <a:spcPct val="0"/>
              </a:spcBef>
              <a:buFontTx/>
              <a:buNone/>
            </a:pPr>
            <a:r>
              <a:rPr lang="tr-TR" sz="1600"/>
              <a:t>1- Mal veya hizmet reklamı</a:t>
            </a:r>
          </a:p>
          <a:p>
            <a:pPr>
              <a:spcBef>
                <a:spcPct val="0"/>
              </a:spcBef>
              <a:buFontTx/>
              <a:buNone/>
            </a:pPr>
            <a:r>
              <a:rPr lang="tr-TR" sz="1600"/>
              <a:t>2- Kurumsal reklam</a:t>
            </a:r>
          </a:p>
          <a:p>
            <a:pPr>
              <a:spcBef>
                <a:spcPct val="0"/>
              </a:spcBef>
              <a:buFontTx/>
              <a:buNone/>
            </a:pPr>
            <a:endParaRPr lang="tr-TR" sz="1600" b="1"/>
          </a:p>
          <a:p>
            <a:pPr>
              <a:spcBef>
                <a:spcPct val="0"/>
              </a:spcBef>
              <a:buFontTx/>
              <a:buNone/>
            </a:pPr>
            <a:r>
              <a:rPr lang="tr-TR" sz="1600" b="1"/>
              <a:t>Hedef Pazar Açısından</a:t>
            </a:r>
          </a:p>
          <a:p>
            <a:pPr>
              <a:spcBef>
                <a:spcPct val="0"/>
              </a:spcBef>
              <a:buFontTx/>
              <a:buNone/>
            </a:pPr>
            <a:r>
              <a:rPr lang="tr-TR" sz="1600"/>
              <a:t>1- Tüketicilere yönelik reklamlar</a:t>
            </a:r>
          </a:p>
          <a:p>
            <a:pPr>
              <a:spcBef>
                <a:spcPct val="0"/>
              </a:spcBef>
              <a:buFontTx/>
              <a:buNone/>
            </a:pPr>
            <a:r>
              <a:rPr lang="tr-TR" sz="1600"/>
              <a:t>2- Aracılara yönelik reklamlar</a:t>
            </a:r>
          </a:p>
          <a:p>
            <a:pPr>
              <a:spcBef>
                <a:spcPct val="0"/>
              </a:spcBef>
              <a:buFontTx/>
              <a:buNone/>
            </a:pPr>
            <a:endParaRPr lang="tr-TR" sz="1600" b="1"/>
          </a:p>
          <a:p>
            <a:pPr>
              <a:spcBef>
                <a:spcPct val="0"/>
              </a:spcBef>
              <a:buFontTx/>
              <a:buNone/>
            </a:pPr>
            <a:r>
              <a:rPr lang="tr-TR" sz="1600" b="1"/>
              <a:t>Amaçlar Açısından</a:t>
            </a:r>
          </a:p>
          <a:p>
            <a:pPr>
              <a:spcBef>
                <a:spcPct val="0"/>
              </a:spcBef>
              <a:buFontTx/>
              <a:buNone/>
            </a:pPr>
            <a:r>
              <a:rPr lang="tr-TR" sz="1600"/>
              <a:t>1- Birincil talep oluşturmak</a:t>
            </a:r>
          </a:p>
          <a:p>
            <a:pPr>
              <a:spcBef>
                <a:spcPct val="0"/>
              </a:spcBef>
              <a:buFontTx/>
              <a:buNone/>
            </a:pPr>
            <a:r>
              <a:rPr lang="tr-TR" sz="1600"/>
              <a:t>2- Seçici talep oluşturmak</a:t>
            </a:r>
          </a:p>
          <a:p>
            <a:pPr>
              <a:spcBef>
                <a:spcPct val="0"/>
              </a:spcBef>
              <a:buFontTx/>
              <a:buNone/>
            </a:pPr>
            <a:endParaRPr lang="tr-TR" sz="1600" b="1"/>
          </a:p>
          <a:p>
            <a:pPr>
              <a:spcBef>
                <a:spcPct val="0"/>
              </a:spcBef>
              <a:buFontTx/>
              <a:buNone/>
            </a:pPr>
            <a:r>
              <a:rPr lang="tr-TR" sz="1600" b="1"/>
              <a:t>İşlenen Konu Açısından</a:t>
            </a:r>
          </a:p>
          <a:p>
            <a:pPr>
              <a:spcBef>
                <a:spcPct val="0"/>
              </a:spcBef>
              <a:buFontTx/>
              <a:buNone/>
            </a:pPr>
            <a:r>
              <a:rPr lang="tr-TR" sz="1600"/>
              <a:t>1- Doğrudan satışa yönelik reklam</a:t>
            </a:r>
          </a:p>
          <a:p>
            <a:pPr>
              <a:spcBef>
                <a:spcPct val="0"/>
              </a:spcBef>
              <a:buFontTx/>
              <a:buNone/>
            </a:pPr>
            <a:r>
              <a:rPr lang="tr-TR" sz="1600"/>
              <a:t>2- Dolaylı olarak satışa yönelik reklam</a:t>
            </a:r>
          </a:p>
        </p:txBody>
      </p:sp>
      <p:sp>
        <p:nvSpPr>
          <p:cNvPr id="8197" name="Rectangle 4"/>
          <p:cNvSpPr>
            <a:spLocks noGrp="1" noChangeArrowheads="1"/>
          </p:cNvSpPr>
          <p:nvPr>
            <p:ph type="body" sz="half" idx="4294967295"/>
          </p:nvPr>
        </p:nvSpPr>
        <p:spPr>
          <a:xfrm>
            <a:off x="4643438" y="1196975"/>
            <a:ext cx="4105275" cy="4824413"/>
          </a:xfrm>
          <a:prstGeom prst="rect">
            <a:avLst/>
          </a:prstGeom>
        </p:spPr>
        <p:txBody>
          <a:bodyPr/>
          <a:lstStyle/>
          <a:p>
            <a:pPr algn="r">
              <a:spcBef>
                <a:spcPts val="0"/>
              </a:spcBef>
              <a:buFontTx/>
              <a:buNone/>
              <a:defRPr/>
            </a:pPr>
            <a:r>
              <a:rPr lang="tr-TR" sz="1600" b="1" dirty="0"/>
              <a:t>Ödeme Açısından</a:t>
            </a:r>
          </a:p>
          <a:p>
            <a:pPr algn="r">
              <a:spcBef>
                <a:spcPts val="0"/>
              </a:spcBef>
              <a:buFontTx/>
              <a:buNone/>
              <a:defRPr/>
            </a:pPr>
            <a:r>
              <a:rPr lang="tr-TR" sz="1600" dirty="0"/>
              <a:t>1- Bireysel reklam</a:t>
            </a:r>
          </a:p>
          <a:p>
            <a:pPr algn="r">
              <a:spcBef>
                <a:spcPts val="0"/>
              </a:spcBef>
              <a:buFontTx/>
              <a:buNone/>
              <a:defRPr/>
            </a:pPr>
            <a:r>
              <a:rPr lang="tr-TR" sz="1600" dirty="0"/>
              <a:t>2- Ortaklaşa reklam</a:t>
            </a:r>
          </a:p>
          <a:p>
            <a:pPr algn="r">
              <a:spcBef>
                <a:spcPts val="0"/>
              </a:spcBef>
              <a:buFontTx/>
              <a:buNone/>
              <a:defRPr/>
            </a:pPr>
            <a:endParaRPr lang="tr-TR" sz="1600" b="1" dirty="0"/>
          </a:p>
          <a:p>
            <a:pPr algn="r">
              <a:spcBef>
                <a:spcPts val="0"/>
              </a:spcBef>
              <a:buFontTx/>
              <a:buNone/>
              <a:defRPr/>
            </a:pPr>
            <a:r>
              <a:rPr lang="tr-TR" sz="1600" b="1" dirty="0"/>
              <a:t>Coğrafi Açıdan</a:t>
            </a:r>
          </a:p>
          <a:p>
            <a:pPr algn="r">
              <a:spcBef>
                <a:spcPts val="0"/>
              </a:spcBef>
              <a:buFontTx/>
              <a:buNone/>
              <a:defRPr/>
            </a:pPr>
            <a:r>
              <a:rPr lang="tr-TR" sz="1600" dirty="0"/>
              <a:t>1- Yerel reklam</a:t>
            </a:r>
          </a:p>
          <a:p>
            <a:pPr algn="r">
              <a:spcBef>
                <a:spcPts val="0"/>
              </a:spcBef>
              <a:buFontTx/>
              <a:buNone/>
              <a:defRPr/>
            </a:pPr>
            <a:r>
              <a:rPr lang="tr-TR" sz="1600" dirty="0"/>
              <a:t>2- Ulusal reklam</a:t>
            </a:r>
          </a:p>
          <a:p>
            <a:pPr algn="r">
              <a:spcBef>
                <a:spcPts val="0"/>
              </a:spcBef>
              <a:buFontTx/>
              <a:buNone/>
              <a:defRPr/>
            </a:pPr>
            <a:r>
              <a:rPr lang="tr-TR" sz="1600" dirty="0"/>
              <a:t>3- Uluslararası reklam</a:t>
            </a:r>
          </a:p>
          <a:p>
            <a:pPr algn="r">
              <a:spcBef>
                <a:spcPts val="0"/>
              </a:spcBef>
              <a:defRPr/>
            </a:pPr>
            <a:endParaRPr lang="tr-TR" sz="1600" b="1" dirty="0"/>
          </a:p>
          <a:p>
            <a:pPr marL="0" indent="0" algn="r">
              <a:spcBef>
                <a:spcPts val="0"/>
              </a:spcBef>
              <a:buFontTx/>
              <a:buNone/>
              <a:defRPr/>
            </a:pPr>
            <a:r>
              <a:rPr lang="tr-TR" sz="1600" b="1" dirty="0"/>
              <a:t>Kullanılan Medya Açısından</a:t>
            </a:r>
          </a:p>
          <a:p>
            <a:pPr marL="0" indent="0" algn="r">
              <a:spcBef>
                <a:spcPts val="0"/>
              </a:spcBef>
              <a:buFontTx/>
              <a:buNone/>
              <a:defRPr/>
            </a:pPr>
            <a:r>
              <a:rPr lang="tr-TR" sz="1600" b="1" dirty="0"/>
              <a:t>(Mecralarına göre reklamlar)</a:t>
            </a:r>
          </a:p>
          <a:p>
            <a:pPr marL="0" indent="0" algn="r">
              <a:spcBef>
                <a:spcPts val="0"/>
              </a:spcBef>
              <a:buFontTx/>
              <a:buNone/>
              <a:defRPr/>
            </a:pPr>
            <a:r>
              <a:rPr lang="tr-TR" sz="1600" dirty="0"/>
              <a:t>1-Televizyon reklamları</a:t>
            </a:r>
          </a:p>
          <a:p>
            <a:pPr marL="0" indent="0" algn="r">
              <a:spcBef>
                <a:spcPts val="0"/>
              </a:spcBef>
              <a:buFontTx/>
              <a:buNone/>
              <a:defRPr/>
            </a:pPr>
            <a:r>
              <a:rPr lang="tr-TR" sz="1600" dirty="0"/>
              <a:t>2-Radyo reklamları</a:t>
            </a:r>
          </a:p>
          <a:p>
            <a:pPr marL="0" indent="0" algn="r">
              <a:spcBef>
                <a:spcPts val="0"/>
              </a:spcBef>
              <a:buFontTx/>
              <a:buNone/>
              <a:defRPr/>
            </a:pPr>
            <a:r>
              <a:rPr lang="tr-TR" sz="1600" dirty="0"/>
              <a:t>3-Gazete </a:t>
            </a:r>
            <a:r>
              <a:rPr lang="tr-TR" sz="1600" dirty="0" err="1"/>
              <a:t>reklemları</a:t>
            </a:r>
            <a:endParaRPr lang="tr-TR" sz="1600" dirty="0"/>
          </a:p>
          <a:p>
            <a:pPr marL="0" indent="0" algn="r">
              <a:spcBef>
                <a:spcPts val="0"/>
              </a:spcBef>
              <a:buFontTx/>
              <a:buNone/>
              <a:defRPr/>
            </a:pPr>
            <a:r>
              <a:rPr lang="tr-TR" sz="1600" dirty="0"/>
              <a:t>4-Dergi reklamları</a:t>
            </a:r>
          </a:p>
          <a:p>
            <a:pPr marL="0" indent="0" algn="r">
              <a:spcBef>
                <a:spcPts val="0"/>
              </a:spcBef>
              <a:buFontTx/>
              <a:buNone/>
              <a:defRPr/>
            </a:pPr>
            <a:r>
              <a:rPr lang="tr-TR" sz="1600" dirty="0"/>
              <a:t>5-Açıkhava reklamları</a:t>
            </a:r>
          </a:p>
          <a:p>
            <a:pPr marL="0" indent="0" algn="r">
              <a:spcBef>
                <a:spcPts val="0"/>
              </a:spcBef>
              <a:buFontTx/>
              <a:buNone/>
              <a:defRPr/>
            </a:pPr>
            <a:r>
              <a:rPr lang="tr-TR" sz="1600" dirty="0"/>
              <a:t>6-İnternet reklamları</a:t>
            </a:r>
          </a:p>
          <a:p>
            <a:pPr marL="0" indent="0" algn="r">
              <a:spcBef>
                <a:spcPts val="0"/>
              </a:spcBef>
              <a:buFontTx/>
              <a:buNone/>
              <a:defRPr/>
            </a:pPr>
            <a:r>
              <a:rPr lang="tr-TR" sz="1600" dirty="0"/>
              <a:t>7-Mobil reklamlar</a:t>
            </a:r>
          </a:p>
          <a:p>
            <a:pPr algn="r">
              <a:spcBef>
                <a:spcPts val="0"/>
              </a:spcBef>
              <a:defRPr/>
            </a:pPr>
            <a:endParaRPr lang="tr-TR" sz="1600" dirty="0"/>
          </a:p>
        </p:txBody>
      </p:sp>
      <p:pic>
        <p:nvPicPr>
          <p:cNvPr id="28677" name="Picture 7"/>
          <p:cNvPicPr>
            <a:picLocks noChangeAspect="1" noChangeArrowheads="1"/>
          </p:cNvPicPr>
          <p:nvPr/>
        </p:nvPicPr>
        <p:blipFill>
          <a:blip r:embed="rId3" cstate="print"/>
          <a:srcRect/>
          <a:stretch>
            <a:fillRect/>
          </a:stretch>
        </p:blipFill>
        <p:spPr bwMode="auto">
          <a:xfrm>
            <a:off x="3419475" y="3644900"/>
            <a:ext cx="3225800" cy="2016125"/>
          </a:xfrm>
          <a:prstGeom prst="rect">
            <a:avLst/>
          </a:prstGeom>
          <a:noFill/>
          <a:ln w="12700">
            <a:noFill/>
            <a:miter lim="800000"/>
            <a:headEnd/>
            <a:tailEnd/>
          </a:ln>
        </p:spPr>
      </p:pic>
      <p:sp>
        <p:nvSpPr>
          <p:cNvPr id="6" name="5 Veri Yer Tutucusu"/>
          <p:cNvSpPr>
            <a:spLocks noGrp="1"/>
          </p:cNvSpPr>
          <p:nvPr>
            <p:ph type="dt" sz="half" idx="10"/>
          </p:nvPr>
        </p:nvSpPr>
        <p:spPr/>
        <p:txBody>
          <a:bodyPr/>
          <a:lstStyle/>
          <a:p>
            <a:r>
              <a:rPr lang="tr-TR"/>
              <a:t>Pazarlama İlkeleri</a:t>
            </a:r>
          </a:p>
        </p:txBody>
      </p:sp>
      <p:sp>
        <p:nvSpPr>
          <p:cNvPr id="7" name="6 Slayt Numarası Yer Tutucusu"/>
          <p:cNvSpPr>
            <a:spLocks noGrp="1"/>
          </p:cNvSpPr>
          <p:nvPr>
            <p:ph type="sldNum" sz="quarter" idx="12"/>
          </p:nvPr>
        </p:nvSpPr>
        <p:spPr/>
        <p:txBody>
          <a:bodyPr/>
          <a:lstStyle/>
          <a:p>
            <a:fld id="{281F24FC-F33D-43F2-98E6-17843D19AD2C}" type="slidenum">
              <a:rPr lang="tr-TR" smtClean="0"/>
              <a:pPr/>
              <a:t>10</a:t>
            </a:fld>
            <a:endParaRPr lang="tr-TR"/>
          </a:p>
        </p:txBody>
      </p:sp>
      <p:sp>
        <p:nvSpPr>
          <p:cNvPr id="8" name="7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026"/>
          <p:cNvSpPr>
            <a:spLocks noGrp="1" noChangeArrowheads="1"/>
          </p:cNvSpPr>
          <p:nvPr>
            <p:ph type="title"/>
          </p:nvPr>
        </p:nvSpPr>
        <p:spPr>
          <a:xfrm>
            <a:off x="611560" y="404664"/>
            <a:ext cx="7772400" cy="457200"/>
          </a:xfrm>
        </p:spPr>
        <p:txBody>
          <a:bodyPr>
            <a:normAutofit fontScale="90000"/>
          </a:bodyPr>
          <a:lstStyle/>
          <a:p>
            <a:r>
              <a:rPr lang="tr-TR" sz="3200" b="1" dirty="0"/>
              <a:t>Reklam Kampanyası Süreci</a:t>
            </a:r>
            <a:endParaRPr lang="tr-TR" sz="3600" b="1" dirty="0"/>
          </a:p>
        </p:txBody>
      </p:sp>
      <p:sp>
        <p:nvSpPr>
          <p:cNvPr id="184351" name="Rectangle 3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588"/>
          <p:cNvSpPr>
            <a:spLocks noChangeArrowheads="1"/>
          </p:cNvSpPr>
          <p:nvPr/>
        </p:nvSpPr>
        <p:spPr bwMode="auto">
          <a:xfrm>
            <a:off x="3385666" y="1402161"/>
            <a:ext cx="2734951" cy="444043"/>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Pazarlama Probleminin </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Tanımlanması</a:t>
            </a:r>
          </a:p>
        </p:txBody>
      </p:sp>
      <p:sp>
        <p:nvSpPr>
          <p:cNvPr id="21" name="Rectangle 589"/>
          <p:cNvSpPr>
            <a:spLocks noChangeArrowheads="1"/>
          </p:cNvSpPr>
          <p:nvPr/>
        </p:nvSpPr>
        <p:spPr bwMode="auto">
          <a:xfrm>
            <a:off x="3385666" y="2045535"/>
            <a:ext cx="2734951" cy="520160"/>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İşletmenin Pazarlama Hedef ve Stratejilerinin Gözden Geçirilmesi</a:t>
            </a:r>
          </a:p>
        </p:txBody>
      </p:sp>
      <p:sp>
        <p:nvSpPr>
          <p:cNvPr id="22" name="Rectangle 590"/>
          <p:cNvSpPr>
            <a:spLocks noChangeArrowheads="1"/>
          </p:cNvSpPr>
          <p:nvPr/>
        </p:nvSpPr>
        <p:spPr bwMode="auto">
          <a:xfrm>
            <a:off x="3385666" y="2723999"/>
            <a:ext cx="2734951" cy="831096"/>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Pazarlama Problemine ve </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Pazarlama Hedeflerine Uygun Tutundurma Bileşenlerinin </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Planlanması</a:t>
            </a:r>
          </a:p>
        </p:txBody>
      </p:sp>
      <p:sp>
        <p:nvSpPr>
          <p:cNvPr id="23" name="Rectangle 591"/>
          <p:cNvSpPr>
            <a:spLocks noChangeArrowheads="1"/>
          </p:cNvSpPr>
          <p:nvPr/>
        </p:nvSpPr>
        <p:spPr bwMode="auto">
          <a:xfrm>
            <a:off x="3385666" y="3844923"/>
            <a:ext cx="2734951" cy="1743190"/>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lang="tr-TR" sz="1200"/>
              <a:t>Reklam Planlaması</a:t>
            </a: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lang="tr-TR" sz="1200"/>
              <a:t>1. Reklam hedeflerinin belirlenmesi</a:t>
            </a: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lang="tr-TR" sz="1200"/>
              <a:t>2. Reklam bütçesinin oluşturulması</a:t>
            </a: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lang="tr-TR" sz="1200"/>
              <a:t>3. Reklam mesajının ve yaratıcı çalışmalarının tamamlanması</a:t>
            </a: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lang="tr-TR" sz="1200"/>
              <a:t>4. Reklam ortam ve araçlarının seçimi ve reklam bütçesinin dağıtımı</a:t>
            </a: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lang="tr-TR" sz="1200"/>
              <a:t>5. Reklam kampanyasının test edilmesi ve değerlendirilmesi</a:t>
            </a:r>
          </a:p>
        </p:txBody>
      </p:sp>
      <p:sp>
        <p:nvSpPr>
          <p:cNvPr id="24" name="Rectangle 592"/>
          <p:cNvSpPr>
            <a:spLocks noChangeArrowheads="1"/>
          </p:cNvSpPr>
          <p:nvPr/>
        </p:nvSpPr>
        <p:spPr bwMode="auto">
          <a:xfrm>
            <a:off x="3516796" y="5746417"/>
            <a:ext cx="2472690" cy="361856"/>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Reklam Etkinliğinin Ölçülmesi</a:t>
            </a:r>
          </a:p>
        </p:txBody>
      </p:sp>
      <p:sp>
        <p:nvSpPr>
          <p:cNvPr id="25" name="Rectangle 593"/>
          <p:cNvSpPr>
            <a:spLocks noChangeArrowheads="1"/>
          </p:cNvSpPr>
          <p:nvPr/>
        </p:nvSpPr>
        <p:spPr bwMode="auto">
          <a:xfrm>
            <a:off x="6511162" y="4240287"/>
            <a:ext cx="1040646" cy="965786"/>
          </a:xfrm>
          <a:prstGeom prst="rect">
            <a:avLst/>
          </a:prstGeom>
          <a:solidFill>
            <a:srgbClr val="FFFFFF"/>
          </a:solidFill>
          <a:ln w="9525">
            <a:solidFill>
              <a:srgbClr val="000000"/>
            </a:solidFill>
            <a:miter lim="800000"/>
            <a:headEnd/>
            <a:tailEnd/>
          </a:ln>
          <a:effectLst>
            <a:prstShdw prst="shdw13" dist="53882" dir="13500000">
              <a:srgbClr val="808080"/>
            </a:prst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Reklam</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Ajansı</a:t>
            </a:r>
          </a:p>
        </p:txBody>
      </p:sp>
      <p:sp>
        <p:nvSpPr>
          <p:cNvPr id="26" name="Rectangle 594"/>
          <p:cNvSpPr>
            <a:spLocks noChangeArrowheads="1"/>
          </p:cNvSpPr>
          <p:nvPr/>
        </p:nvSpPr>
        <p:spPr bwMode="auto">
          <a:xfrm>
            <a:off x="1449031" y="2277582"/>
            <a:ext cx="1040646" cy="2895907"/>
          </a:xfrm>
          <a:prstGeom prst="rect">
            <a:avLst/>
          </a:prstGeom>
          <a:solidFill>
            <a:srgbClr val="FFFFFF"/>
          </a:solidFill>
          <a:ln w="9525">
            <a:solidFill>
              <a:srgbClr val="000000"/>
            </a:solidFill>
            <a:miter lim="800000"/>
            <a:headEnd/>
            <a:tailEnd/>
          </a:ln>
          <a:effectLst>
            <a:prstShdw prst="shdw13" dist="53882" dir="13500000">
              <a:srgbClr val="808080"/>
            </a:prst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Pazarlama</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Bilgi </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Sistemi</a:t>
            </a:r>
          </a:p>
        </p:txBody>
      </p:sp>
      <p:sp>
        <p:nvSpPr>
          <p:cNvPr id="27" name="Line 595"/>
          <p:cNvSpPr>
            <a:spLocks noChangeShapeType="1"/>
          </p:cNvSpPr>
          <p:nvPr/>
        </p:nvSpPr>
        <p:spPr bwMode="auto">
          <a:xfrm flipH="1">
            <a:off x="2995121" y="5287336"/>
            <a:ext cx="390545"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28" name="Line 596"/>
          <p:cNvSpPr>
            <a:spLocks noChangeShapeType="1"/>
          </p:cNvSpPr>
          <p:nvPr/>
        </p:nvSpPr>
        <p:spPr bwMode="auto">
          <a:xfrm flipV="1">
            <a:off x="2980598" y="4178285"/>
            <a:ext cx="14523" cy="110905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29" name="Line 597"/>
          <p:cNvSpPr>
            <a:spLocks noChangeShapeType="1"/>
          </p:cNvSpPr>
          <p:nvPr/>
        </p:nvSpPr>
        <p:spPr bwMode="auto">
          <a:xfrm>
            <a:off x="2995121" y="4178285"/>
            <a:ext cx="390545" cy="0"/>
          </a:xfrm>
          <a:prstGeom prst="line">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30" name="Line 598"/>
          <p:cNvSpPr>
            <a:spLocks noChangeShapeType="1"/>
          </p:cNvSpPr>
          <p:nvPr/>
        </p:nvSpPr>
        <p:spPr bwMode="auto">
          <a:xfrm flipV="1">
            <a:off x="7031983" y="3682398"/>
            <a:ext cx="0" cy="483355"/>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31" name="Line 599"/>
          <p:cNvSpPr>
            <a:spLocks noChangeShapeType="1"/>
          </p:cNvSpPr>
          <p:nvPr/>
        </p:nvSpPr>
        <p:spPr bwMode="auto">
          <a:xfrm flipH="1">
            <a:off x="4818707" y="3682398"/>
            <a:ext cx="2213276" cy="0"/>
          </a:xfrm>
          <a:prstGeom prst="line">
            <a:avLst/>
          </a:prstGeom>
          <a:noFill/>
          <a:ln w="9525">
            <a:solidFill>
              <a:srgbClr val="00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68" name="Line 600"/>
          <p:cNvSpPr>
            <a:spLocks noChangeShapeType="1"/>
          </p:cNvSpPr>
          <p:nvPr/>
        </p:nvSpPr>
        <p:spPr bwMode="auto">
          <a:xfrm>
            <a:off x="4763464" y="1878788"/>
            <a:ext cx="8258" cy="9049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69" name="Line 601"/>
          <p:cNvSpPr>
            <a:spLocks noChangeShapeType="1"/>
          </p:cNvSpPr>
          <p:nvPr/>
        </p:nvSpPr>
        <p:spPr bwMode="auto">
          <a:xfrm>
            <a:off x="4763464" y="2573215"/>
            <a:ext cx="8258" cy="15078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70" name="Line 602"/>
          <p:cNvSpPr>
            <a:spLocks noChangeShapeType="1"/>
          </p:cNvSpPr>
          <p:nvPr/>
        </p:nvSpPr>
        <p:spPr bwMode="auto">
          <a:xfrm>
            <a:off x="4777132" y="3587679"/>
            <a:ext cx="0" cy="24128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71" name="Line 603"/>
          <p:cNvSpPr>
            <a:spLocks noChangeShapeType="1"/>
          </p:cNvSpPr>
          <p:nvPr/>
        </p:nvSpPr>
        <p:spPr bwMode="auto">
          <a:xfrm flipH="1">
            <a:off x="4771722" y="5588113"/>
            <a:ext cx="0" cy="15078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72" name="Line 604"/>
          <p:cNvSpPr>
            <a:spLocks noChangeShapeType="1"/>
          </p:cNvSpPr>
          <p:nvPr/>
        </p:nvSpPr>
        <p:spPr bwMode="auto">
          <a:xfrm>
            <a:off x="2980598" y="5763171"/>
            <a:ext cx="391541"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773" name="Line 605"/>
          <p:cNvSpPr>
            <a:spLocks noChangeShapeType="1"/>
          </p:cNvSpPr>
          <p:nvPr/>
        </p:nvSpPr>
        <p:spPr bwMode="auto">
          <a:xfrm>
            <a:off x="2984300" y="6019491"/>
            <a:ext cx="390545"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774" name="Line 606"/>
          <p:cNvSpPr>
            <a:spLocks noChangeShapeType="1"/>
          </p:cNvSpPr>
          <p:nvPr/>
        </p:nvSpPr>
        <p:spPr bwMode="auto">
          <a:xfrm>
            <a:off x="1953621" y="6309320"/>
            <a:ext cx="5078362"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775" name="Line 607"/>
          <p:cNvSpPr>
            <a:spLocks noChangeShapeType="1"/>
          </p:cNvSpPr>
          <p:nvPr/>
        </p:nvSpPr>
        <p:spPr bwMode="auto">
          <a:xfrm flipV="1">
            <a:off x="7031983" y="5222827"/>
            <a:ext cx="0" cy="1086493"/>
          </a:xfrm>
          <a:prstGeom prst="line">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76" name="Line 608"/>
          <p:cNvSpPr>
            <a:spLocks noChangeShapeType="1"/>
          </p:cNvSpPr>
          <p:nvPr/>
        </p:nvSpPr>
        <p:spPr bwMode="auto">
          <a:xfrm flipV="1">
            <a:off x="1953621" y="5222827"/>
            <a:ext cx="0" cy="1086493"/>
          </a:xfrm>
          <a:prstGeom prst="line">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77" name="Line 609"/>
          <p:cNvSpPr>
            <a:spLocks noChangeShapeType="1"/>
          </p:cNvSpPr>
          <p:nvPr/>
        </p:nvSpPr>
        <p:spPr bwMode="auto">
          <a:xfrm flipH="1">
            <a:off x="4763464" y="6192043"/>
            <a:ext cx="8258" cy="117277"/>
          </a:xfrm>
          <a:prstGeom prst="line">
            <a:avLst/>
          </a:prstGeom>
          <a:noFill/>
          <a:ln w="9525">
            <a:solidFill>
              <a:srgbClr val="00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78" name="Line 610"/>
          <p:cNvSpPr>
            <a:spLocks noChangeShapeType="1"/>
          </p:cNvSpPr>
          <p:nvPr/>
        </p:nvSpPr>
        <p:spPr bwMode="auto">
          <a:xfrm flipV="1">
            <a:off x="1953621" y="1603999"/>
            <a:ext cx="0" cy="604061"/>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tr-TR" sz="1200"/>
          </a:p>
        </p:txBody>
      </p:sp>
      <p:sp>
        <p:nvSpPr>
          <p:cNvPr id="779" name="Line 611"/>
          <p:cNvSpPr>
            <a:spLocks noChangeShapeType="1"/>
          </p:cNvSpPr>
          <p:nvPr/>
        </p:nvSpPr>
        <p:spPr bwMode="auto">
          <a:xfrm>
            <a:off x="1953621" y="1617454"/>
            <a:ext cx="1432044" cy="0"/>
          </a:xfrm>
          <a:prstGeom prst="line">
            <a:avLst/>
          </a:prstGeom>
          <a:noFill/>
          <a:ln w="9525">
            <a:solidFill>
              <a:srgbClr val="00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tr-TR" sz="1200"/>
          </a:p>
        </p:txBody>
      </p:sp>
      <p:sp>
        <p:nvSpPr>
          <p:cNvPr id="781" name="Rectangle 613"/>
          <p:cNvSpPr>
            <a:spLocks noChangeArrowheads="1"/>
          </p:cNvSpPr>
          <p:nvPr/>
        </p:nvSpPr>
        <p:spPr bwMode="auto">
          <a:xfrm>
            <a:off x="1691360" y="5517800"/>
            <a:ext cx="1569582" cy="7136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a:t>Karar akışı</a:t>
            </a:r>
          </a:p>
          <a:p>
            <a:pPr marL="0" marR="0" lvl="0" indent="0" algn="ctr" defTabSz="914400" rtl="0" eaLnBrk="0" fontAlgn="base" latinLnBrk="0" hangingPunct="0">
              <a:lnSpc>
                <a:spcPct val="100000"/>
              </a:lnSpc>
              <a:spcBef>
                <a:spcPct val="0"/>
              </a:spcBef>
              <a:spcAft>
                <a:spcPct val="0"/>
              </a:spcAft>
              <a:buClrTx/>
              <a:buSzTx/>
              <a:buFontTx/>
              <a:buNone/>
              <a:tabLst/>
            </a:pPr>
            <a:r>
              <a:rPr lang="tr-TR" sz="1200"/>
              <a:t>Geri bildirim</a:t>
            </a:r>
          </a:p>
          <a:p>
            <a:pPr marL="0" marR="0" lvl="0" indent="0" algn="l" defTabSz="914400" rtl="0" eaLnBrk="0" fontAlgn="base" latinLnBrk="0" hangingPunct="0">
              <a:lnSpc>
                <a:spcPct val="100000"/>
              </a:lnSpc>
              <a:spcBef>
                <a:spcPct val="0"/>
              </a:spcBef>
              <a:spcAft>
                <a:spcPct val="0"/>
              </a:spcAft>
              <a:buClrTx/>
              <a:buSzTx/>
              <a:buFontTx/>
              <a:buNone/>
              <a:tabLst/>
            </a:pPr>
            <a:endParaRPr lang="tr-TR" sz="1200"/>
          </a:p>
        </p:txBody>
      </p:sp>
      <p:sp>
        <p:nvSpPr>
          <p:cNvPr id="32" name="31 Veri Yer Tutucusu"/>
          <p:cNvSpPr>
            <a:spLocks noGrp="1"/>
          </p:cNvSpPr>
          <p:nvPr>
            <p:ph type="dt" sz="half" idx="10"/>
          </p:nvPr>
        </p:nvSpPr>
        <p:spPr/>
        <p:txBody>
          <a:bodyPr/>
          <a:lstStyle/>
          <a:p>
            <a:r>
              <a:rPr lang="tr-TR"/>
              <a:t>Pazarlama İlkeleri</a:t>
            </a:r>
          </a:p>
        </p:txBody>
      </p:sp>
      <p:sp>
        <p:nvSpPr>
          <p:cNvPr id="33" name="32 Slayt Numarası Yer Tutucusu"/>
          <p:cNvSpPr>
            <a:spLocks noGrp="1"/>
          </p:cNvSpPr>
          <p:nvPr>
            <p:ph type="sldNum" sz="quarter" idx="12"/>
          </p:nvPr>
        </p:nvSpPr>
        <p:spPr/>
        <p:txBody>
          <a:bodyPr/>
          <a:lstStyle/>
          <a:p>
            <a:fld id="{281F24FC-F33D-43F2-98E6-17843D19AD2C}" type="slidenum">
              <a:rPr lang="tr-TR" smtClean="0"/>
              <a:pPr/>
              <a:t>11</a:t>
            </a:fld>
            <a:endParaRPr lang="tr-TR"/>
          </a:p>
        </p:txBody>
      </p:sp>
      <p:sp>
        <p:nvSpPr>
          <p:cNvPr id="34" name="33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4 Başlık"/>
          <p:cNvSpPr>
            <a:spLocks noGrp="1"/>
          </p:cNvSpPr>
          <p:nvPr>
            <p:ph type="ctrTitle"/>
          </p:nvPr>
        </p:nvSpPr>
        <p:spPr/>
        <p:txBody>
          <a:bodyPr/>
          <a:lstStyle/>
          <a:p>
            <a:r>
              <a:rPr lang="tr-TR"/>
              <a:t>Kişisel Satış </a:t>
            </a:r>
          </a:p>
        </p:txBody>
      </p:sp>
      <p:sp>
        <p:nvSpPr>
          <p:cNvPr id="43011" name="5 Alt Başlık"/>
          <p:cNvSpPr>
            <a:spLocks noGrp="1"/>
          </p:cNvSpPr>
          <p:nvPr>
            <p:ph type="subTitle" idx="1"/>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3 Başlık"/>
          <p:cNvSpPr>
            <a:spLocks noGrp="1"/>
          </p:cNvSpPr>
          <p:nvPr>
            <p:ph type="title"/>
          </p:nvPr>
        </p:nvSpPr>
        <p:spPr/>
        <p:txBody>
          <a:bodyPr/>
          <a:lstStyle/>
          <a:p>
            <a:endParaRPr lang="tr-TR"/>
          </a:p>
        </p:txBody>
      </p:sp>
      <p:sp>
        <p:nvSpPr>
          <p:cNvPr id="44035" name="4 İçerik Yer Tutucusu"/>
          <p:cNvSpPr>
            <a:spLocks noGrp="1"/>
          </p:cNvSpPr>
          <p:nvPr>
            <p:ph sz="half" idx="4294967295"/>
          </p:nvPr>
        </p:nvSpPr>
        <p:spPr>
          <a:xfrm>
            <a:off x="685800" y="1981200"/>
            <a:ext cx="3810000" cy="4114800"/>
          </a:xfrm>
          <a:prstGeom prst="rect">
            <a:avLst/>
          </a:prstGeom>
        </p:spPr>
        <p:txBody>
          <a:bodyPr/>
          <a:lstStyle/>
          <a:p>
            <a:r>
              <a:rPr lang="tr-TR"/>
              <a:t>Yüz yüze</a:t>
            </a:r>
          </a:p>
          <a:p>
            <a:r>
              <a:rPr lang="tr-TR"/>
              <a:t>Medya kullanılmadan</a:t>
            </a:r>
          </a:p>
        </p:txBody>
      </p:sp>
      <p:sp>
        <p:nvSpPr>
          <p:cNvPr id="44036" name="5 İçerik Yer Tutucusu"/>
          <p:cNvSpPr>
            <a:spLocks noGrp="1"/>
          </p:cNvSpPr>
          <p:nvPr>
            <p:ph sz="half" idx="4294967295"/>
          </p:nvPr>
        </p:nvSpPr>
        <p:spPr>
          <a:xfrm>
            <a:off x="4648200" y="1981200"/>
            <a:ext cx="3810000" cy="4114800"/>
          </a:xfrm>
          <a:prstGeom prst="rect">
            <a:avLst/>
          </a:prstGeom>
        </p:spPr>
        <p:txBody>
          <a:bodyPr/>
          <a:lstStyle/>
          <a:p>
            <a:r>
              <a:rPr lang="tr-TR"/>
              <a:t>Satış elemanı</a:t>
            </a:r>
          </a:p>
          <a:p>
            <a:r>
              <a:rPr lang="tr-TR"/>
              <a:t>Satış temsilcisi</a:t>
            </a:r>
          </a:p>
          <a:p>
            <a:r>
              <a:rPr lang="tr-TR"/>
              <a:t>Satış görevlisi</a:t>
            </a:r>
          </a:p>
          <a:p>
            <a:r>
              <a:rPr lang="tr-TR"/>
              <a:t>…</a:t>
            </a:r>
          </a:p>
          <a:p>
            <a:endParaRPr lang="tr-TR"/>
          </a:p>
        </p:txBody>
      </p:sp>
      <p:sp>
        <p:nvSpPr>
          <p:cNvPr id="5" name="4 Veri Yer Tutucusu"/>
          <p:cNvSpPr>
            <a:spLocks noGrp="1"/>
          </p:cNvSpPr>
          <p:nvPr>
            <p:ph type="dt" sz="half" idx="10"/>
          </p:nvPr>
        </p:nvSpPr>
        <p:spPr/>
        <p:txBody>
          <a:bodyPr/>
          <a:lstStyle/>
          <a:p>
            <a:r>
              <a:rPr lang="tr-TR"/>
              <a:t>Pazarlama İlkeleri</a:t>
            </a:r>
          </a:p>
        </p:txBody>
      </p:sp>
      <p:sp>
        <p:nvSpPr>
          <p:cNvPr id="6" name="5 Slayt Numarası Yer Tutucusu"/>
          <p:cNvSpPr>
            <a:spLocks noGrp="1"/>
          </p:cNvSpPr>
          <p:nvPr>
            <p:ph type="sldNum" sz="quarter" idx="12"/>
          </p:nvPr>
        </p:nvSpPr>
        <p:spPr/>
        <p:txBody>
          <a:bodyPr/>
          <a:lstStyle/>
          <a:p>
            <a:fld id="{281F24FC-F33D-43F2-98E6-17843D19AD2C}" type="slidenum">
              <a:rPr lang="tr-TR" smtClean="0"/>
              <a:pPr/>
              <a:t>13</a:t>
            </a:fld>
            <a:endParaRPr lang="tr-TR"/>
          </a:p>
        </p:txBody>
      </p:sp>
      <p:sp>
        <p:nvSpPr>
          <p:cNvPr id="7" name="6 Altbilgi Yer Tutucusu"/>
          <p:cNvSpPr>
            <a:spLocks noGrp="1"/>
          </p:cNvSpPr>
          <p:nvPr>
            <p:ph type="ftr" sz="quarter" idx="11"/>
          </p:nvPr>
        </p:nvSpPr>
        <p:spPr/>
        <p:txBody>
          <a:bodyPr/>
          <a:lstStyle/>
          <a:p>
            <a:r>
              <a:rPr lang="tr-TR"/>
              <a:t>Pazarlama İletişimi Araçları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tr-TR">
                <a:latin typeface="Arial" charset="0"/>
              </a:rPr>
              <a:t>Kişisel Satış</a:t>
            </a:r>
            <a:endParaRPr lang="tr-TR"/>
          </a:p>
        </p:txBody>
      </p:sp>
      <p:sp>
        <p:nvSpPr>
          <p:cNvPr id="9220" name="Rectangle 3"/>
          <p:cNvSpPr>
            <a:spLocks noGrp="1" noChangeArrowheads="1"/>
          </p:cNvSpPr>
          <p:nvPr>
            <p:ph type="body" idx="1"/>
          </p:nvPr>
        </p:nvSpPr>
        <p:spPr>
          <a:prstGeom prst="rect">
            <a:avLst/>
          </a:prstGeom>
        </p:spPr>
        <p:txBody>
          <a:bodyPr>
            <a:normAutofit/>
          </a:bodyPr>
          <a:lstStyle/>
          <a:p>
            <a:r>
              <a:rPr lang="tr-TR" sz="1600" b="1" dirty="0">
                <a:latin typeface="Arial" charset="0"/>
              </a:rPr>
              <a:t>Özellikleri</a:t>
            </a:r>
            <a:endParaRPr lang="tr-TR" sz="1600" dirty="0">
              <a:latin typeface="Arial" charset="0"/>
            </a:endParaRPr>
          </a:p>
        </p:txBody>
      </p:sp>
      <p:sp>
        <p:nvSpPr>
          <p:cNvPr id="6" name="5 İçerik Yer Tutucusu"/>
          <p:cNvSpPr>
            <a:spLocks noGrp="1"/>
          </p:cNvSpPr>
          <p:nvPr>
            <p:ph sz="half" idx="2"/>
          </p:nvPr>
        </p:nvSpPr>
        <p:spPr/>
        <p:txBody>
          <a:bodyPr/>
          <a:lstStyle/>
          <a:p>
            <a:r>
              <a:rPr lang="tr-TR" dirty="0">
                <a:latin typeface="Arial" charset="0"/>
              </a:rPr>
              <a:t>Doğrudan ve canlı ilişki</a:t>
            </a:r>
          </a:p>
          <a:p>
            <a:r>
              <a:rPr lang="tr-TR" dirty="0">
                <a:latin typeface="Arial" charset="0"/>
              </a:rPr>
              <a:t>Dostluk ilişkileri geliştirme</a:t>
            </a:r>
          </a:p>
          <a:p>
            <a:r>
              <a:rPr lang="tr-TR" dirty="0">
                <a:latin typeface="Arial" charset="0"/>
              </a:rPr>
              <a:t>Çift yönlü iletişim</a:t>
            </a:r>
          </a:p>
          <a:p>
            <a:r>
              <a:rPr lang="tr-TR" dirty="0">
                <a:latin typeface="Arial" charset="0"/>
              </a:rPr>
              <a:t>Birinci elden geribildirim</a:t>
            </a:r>
          </a:p>
          <a:p>
            <a:pPr>
              <a:buFontTx/>
              <a:buNone/>
            </a:pPr>
            <a:endParaRPr lang="tr-TR" dirty="0"/>
          </a:p>
          <a:p>
            <a:endParaRPr lang="tr-TR" dirty="0"/>
          </a:p>
        </p:txBody>
      </p:sp>
      <p:sp>
        <p:nvSpPr>
          <p:cNvPr id="9221" name="Rectangle 5"/>
          <p:cNvSpPr>
            <a:spLocks noGrp="1" noChangeArrowheads="1"/>
          </p:cNvSpPr>
          <p:nvPr>
            <p:ph type="body" sz="quarter" idx="3"/>
          </p:nvPr>
        </p:nvSpPr>
        <p:spPr>
          <a:prstGeom prst="rect">
            <a:avLst/>
          </a:prstGeom>
        </p:spPr>
        <p:txBody>
          <a:bodyPr>
            <a:normAutofit/>
          </a:bodyPr>
          <a:lstStyle/>
          <a:p>
            <a:r>
              <a:rPr lang="tr-TR" sz="1800" b="1" dirty="0">
                <a:latin typeface="Arial" charset="0"/>
              </a:rPr>
              <a:t>Hedefleri</a:t>
            </a:r>
          </a:p>
        </p:txBody>
      </p:sp>
      <p:sp>
        <p:nvSpPr>
          <p:cNvPr id="7" name="6 İçerik Yer Tutucusu"/>
          <p:cNvSpPr>
            <a:spLocks noGrp="1"/>
          </p:cNvSpPr>
          <p:nvPr>
            <p:ph sz="quarter" idx="4"/>
          </p:nvPr>
        </p:nvSpPr>
        <p:spPr/>
        <p:txBody>
          <a:bodyPr>
            <a:normAutofit/>
          </a:bodyPr>
          <a:lstStyle/>
          <a:p>
            <a:r>
              <a:rPr lang="tr-TR" dirty="0">
                <a:latin typeface="Arial" charset="0"/>
              </a:rPr>
              <a:t>İşletmeyi, ürünlerini ve hizmetlerini tanıtmak</a:t>
            </a:r>
          </a:p>
          <a:p>
            <a:r>
              <a:rPr lang="tr-TR" dirty="0">
                <a:latin typeface="Arial" charset="0"/>
              </a:rPr>
              <a:t>Satış yapmak</a:t>
            </a:r>
          </a:p>
          <a:p>
            <a:r>
              <a:rPr lang="tr-TR" dirty="0">
                <a:latin typeface="Arial" charset="0"/>
              </a:rPr>
              <a:t>Yeni müşteriler bulmak</a:t>
            </a:r>
          </a:p>
          <a:p>
            <a:r>
              <a:rPr lang="tr-TR" dirty="0">
                <a:latin typeface="Arial" charset="0"/>
              </a:rPr>
              <a:t>Bilgi toplamak, yönetime iletmek ve müşterileri bilgilendirmek</a:t>
            </a:r>
          </a:p>
          <a:p>
            <a:endParaRPr lang="tr-TR" dirty="0"/>
          </a:p>
        </p:txBody>
      </p:sp>
      <p:sp>
        <p:nvSpPr>
          <p:cNvPr id="8" name="7 Veri Yer Tutucusu"/>
          <p:cNvSpPr>
            <a:spLocks noGrp="1"/>
          </p:cNvSpPr>
          <p:nvPr>
            <p:ph type="dt" sz="half" idx="10"/>
          </p:nvPr>
        </p:nvSpPr>
        <p:spPr/>
        <p:txBody>
          <a:bodyPr/>
          <a:lstStyle/>
          <a:p>
            <a:r>
              <a:rPr lang="tr-TR"/>
              <a:t>Pazarlama İlkeleri</a:t>
            </a:r>
          </a:p>
        </p:txBody>
      </p:sp>
      <p:sp>
        <p:nvSpPr>
          <p:cNvPr id="9" name="8 Slayt Numarası Yer Tutucusu"/>
          <p:cNvSpPr>
            <a:spLocks noGrp="1"/>
          </p:cNvSpPr>
          <p:nvPr>
            <p:ph type="sldNum" sz="quarter" idx="12"/>
          </p:nvPr>
        </p:nvSpPr>
        <p:spPr/>
        <p:txBody>
          <a:bodyPr/>
          <a:lstStyle/>
          <a:p>
            <a:fld id="{281F24FC-F33D-43F2-98E6-17843D19AD2C}" type="slidenum">
              <a:rPr lang="tr-TR" smtClean="0"/>
              <a:pPr/>
              <a:t>14</a:t>
            </a:fld>
            <a:endParaRPr lang="tr-TR"/>
          </a:p>
        </p:txBody>
      </p:sp>
      <p:sp>
        <p:nvSpPr>
          <p:cNvPr id="10" name="9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İçerik Yer Tutucusu"/>
          <p:cNvSpPr>
            <a:spLocks noGrp="1"/>
          </p:cNvSpPr>
          <p:nvPr>
            <p:ph idx="1"/>
          </p:nvPr>
        </p:nvSpPr>
        <p:spPr/>
        <p:txBody>
          <a:bodyPr/>
          <a:lstStyle/>
          <a:p>
            <a:r>
              <a:rPr lang="tr-TR" b="1" i="1" dirty="0"/>
              <a:t>Üretici temsilcileri</a:t>
            </a:r>
            <a:r>
              <a:rPr lang="tr-TR" b="1" dirty="0"/>
              <a:t> </a:t>
            </a:r>
          </a:p>
          <a:p>
            <a:r>
              <a:rPr lang="tr-TR" b="1" i="1" dirty="0"/>
              <a:t>Toptancı temsilcileri</a:t>
            </a:r>
            <a:endParaRPr lang="tr-TR" b="1" dirty="0"/>
          </a:p>
          <a:p>
            <a:r>
              <a:rPr lang="tr-TR" b="1" i="1" dirty="0"/>
              <a:t>Perakendeci satış personeli</a:t>
            </a:r>
            <a:endParaRPr lang="tr-TR" b="1" dirty="0"/>
          </a:p>
          <a:p>
            <a:endParaRPr lang="tr-TR" b="1" dirty="0"/>
          </a:p>
        </p:txBody>
      </p:sp>
      <p:sp>
        <p:nvSpPr>
          <p:cNvPr id="3" name="2 Veri Yer Tutucusu"/>
          <p:cNvSpPr>
            <a:spLocks noGrp="1"/>
          </p:cNvSpPr>
          <p:nvPr>
            <p:ph type="dt" sz="half" idx="10"/>
          </p:nvPr>
        </p:nvSpPr>
        <p:spPr/>
        <p:txBody>
          <a:bodyPr/>
          <a:lstStyle/>
          <a:p>
            <a:r>
              <a:rPr lang="tr-TR"/>
              <a:t>Pazarlama İlkeleri</a:t>
            </a:r>
          </a:p>
        </p:txBody>
      </p:sp>
      <p:sp>
        <p:nvSpPr>
          <p:cNvPr id="4" name="3 Altbilgi Yer Tutucusu"/>
          <p:cNvSpPr>
            <a:spLocks noGrp="1"/>
          </p:cNvSpPr>
          <p:nvPr>
            <p:ph type="ftr" sz="quarter" idx="11"/>
          </p:nvPr>
        </p:nvSpPr>
        <p:spPr/>
        <p:txBody>
          <a:bodyPr/>
          <a:lstStyle/>
          <a:p>
            <a:r>
              <a:rPr lang="tr-TR"/>
              <a:t>Pazarlama İletişimi Araçları</a:t>
            </a:r>
          </a:p>
        </p:txBody>
      </p:sp>
      <p:sp>
        <p:nvSpPr>
          <p:cNvPr id="5" name="4 Slayt Numarası Yer Tutucusu"/>
          <p:cNvSpPr>
            <a:spLocks noGrp="1"/>
          </p:cNvSpPr>
          <p:nvPr>
            <p:ph type="sldNum" sz="quarter" idx="12"/>
          </p:nvPr>
        </p:nvSpPr>
        <p:spPr/>
        <p:txBody>
          <a:bodyPr/>
          <a:lstStyle/>
          <a:p>
            <a:fld id="{281F24FC-F33D-43F2-98E6-17843D19AD2C}" type="slidenum">
              <a:rPr lang="tr-TR" smtClean="0"/>
              <a:pPr/>
              <a:t>15</a:t>
            </a:fld>
            <a:endParaRPr lang="tr-TR"/>
          </a:p>
        </p:txBody>
      </p:sp>
      <p:sp>
        <p:nvSpPr>
          <p:cNvPr id="8" name="7 Başlık"/>
          <p:cNvSpPr>
            <a:spLocks noGrp="1"/>
          </p:cNvSpPr>
          <p:nvPr>
            <p:ph type="title"/>
          </p:nvPr>
        </p:nvSpPr>
        <p:spPr/>
        <p:txBody>
          <a:bodyPr>
            <a:normAutofit/>
          </a:bodyPr>
          <a:lstStyle/>
          <a:p>
            <a:r>
              <a:rPr lang="tr-TR" b="1" dirty="0"/>
              <a:t>Kişisel Satış Türleri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i="1" dirty="0"/>
              <a:t>İlk izlenim</a:t>
            </a:r>
            <a:r>
              <a:rPr lang="tr-TR" dirty="0"/>
              <a:t> </a:t>
            </a:r>
          </a:p>
          <a:p>
            <a:r>
              <a:rPr lang="tr-TR" i="1" dirty="0"/>
              <a:t>Konuşma</a:t>
            </a:r>
            <a:endParaRPr lang="tr-TR" dirty="0"/>
          </a:p>
          <a:p>
            <a:r>
              <a:rPr lang="tr-TR" i="1" dirty="0"/>
              <a:t>Dinleme</a:t>
            </a:r>
          </a:p>
          <a:p>
            <a:r>
              <a:rPr lang="tr-TR" i="1" dirty="0"/>
              <a:t>Beden dili</a:t>
            </a:r>
            <a:endParaRPr lang="tr-TR" dirty="0"/>
          </a:p>
          <a:p>
            <a:r>
              <a:rPr lang="tr-TR" i="1" dirty="0"/>
              <a:t>Sunuş</a:t>
            </a:r>
            <a:r>
              <a:rPr lang="tr-TR" dirty="0"/>
              <a:t> </a:t>
            </a:r>
          </a:p>
          <a:p>
            <a:r>
              <a:rPr lang="tr-TR" i="1" dirty="0"/>
              <a:t>İkna</a:t>
            </a:r>
            <a:endParaRPr lang="tr-TR" dirty="0"/>
          </a:p>
          <a:p>
            <a:r>
              <a:rPr lang="tr-TR" i="1"/>
              <a:t>Satış kapatma</a:t>
            </a:r>
            <a:endParaRPr lang="tr-TR" dirty="0"/>
          </a:p>
          <a:p>
            <a:endParaRPr lang="tr-TR" dirty="0"/>
          </a:p>
        </p:txBody>
      </p:sp>
      <p:sp>
        <p:nvSpPr>
          <p:cNvPr id="3" name="2 Veri Yer Tutucusu"/>
          <p:cNvSpPr>
            <a:spLocks noGrp="1"/>
          </p:cNvSpPr>
          <p:nvPr>
            <p:ph type="dt" sz="half" idx="10"/>
          </p:nvPr>
        </p:nvSpPr>
        <p:spPr/>
        <p:txBody>
          <a:bodyPr/>
          <a:lstStyle/>
          <a:p>
            <a:r>
              <a:rPr lang="tr-TR"/>
              <a:t>Pazarlama İlkeleri</a:t>
            </a:r>
          </a:p>
        </p:txBody>
      </p:sp>
      <p:sp>
        <p:nvSpPr>
          <p:cNvPr id="4" name="3 Altbilgi Yer Tutucusu"/>
          <p:cNvSpPr>
            <a:spLocks noGrp="1"/>
          </p:cNvSpPr>
          <p:nvPr>
            <p:ph type="ftr" sz="quarter" idx="11"/>
          </p:nvPr>
        </p:nvSpPr>
        <p:spPr/>
        <p:txBody>
          <a:bodyPr/>
          <a:lstStyle/>
          <a:p>
            <a:r>
              <a:rPr lang="tr-TR"/>
              <a:t>Pazarlama İletişimi Araçları</a:t>
            </a:r>
          </a:p>
        </p:txBody>
      </p:sp>
      <p:sp>
        <p:nvSpPr>
          <p:cNvPr id="5" name="4 Slayt Numarası Yer Tutucusu"/>
          <p:cNvSpPr>
            <a:spLocks noGrp="1"/>
          </p:cNvSpPr>
          <p:nvPr>
            <p:ph type="sldNum" sz="quarter" idx="12"/>
          </p:nvPr>
        </p:nvSpPr>
        <p:spPr/>
        <p:txBody>
          <a:bodyPr/>
          <a:lstStyle/>
          <a:p>
            <a:fld id="{281F24FC-F33D-43F2-98E6-17843D19AD2C}" type="slidenum">
              <a:rPr lang="tr-TR" smtClean="0"/>
              <a:pPr/>
              <a:t>16</a:t>
            </a:fld>
            <a:endParaRPr lang="tr-TR"/>
          </a:p>
        </p:txBody>
      </p:sp>
      <p:sp>
        <p:nvSpPr>
          <p:cNvPr id="6" name="5 Başlık"/>
          <p:cNvSpPr>
            <a:spLocks noGrp="1"/>
          </p:cNvSpPr>
          <p:nvPr>
            <p:ph type="title"/>
          </p:nvPr>
        </p:nvSpPr>
        <p:spPr/>
        <p:txBody>
          <a:bodyPr>
            <a:normAutofit/>
          </a:bodyPr>
          <a:lstStyle/>
          <a:p>
            <a:r>
              <a:rPr lang="tr-TR" b="1" dirty="0"/>
              <a:t>Kişisel Satış Süreci</a:t>
            </a:r>
            <a:br>
              <a:rPr lang="tr-TR" b="1" dirty="0"/>
            </a:br>
            <a:r>
              <a:rPr lang="tr-TR" sz="2000" b="1" dirty="0"/>
              <a:t>Asıl kazanç bir kereliğine satış yapmak değil, müşteriyi kazanmak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a:t>Satış yönetimi, esas işi satış yapmak olan satış elemanlarından oluşan örgütün yön</a:t>
            </a:r>
          </a:p>
          <a:p>
            <a:r>
              <a:rPr lang="tr-TR" b="1" i="1" dirty="0"/>
              <a:t>Satış Elemanlarının Seçilmesi</a:t>
            </a:r>
          </a:p>
          <a:p>
            <a:r>
              <a:rPr lang="tr-TR" b="1" i="1" dirty="0"/>
              <a:t>Satış Elemanlarının Eğitimi</a:t>
            </a:r>
          </a:p>
          <a:p>
            <a:r>
              <a:rPr lang="tr-TR" b="1" i="1" dirty="0"/>
              <a:t>Satış Elemanlarının Motivasyonu</a:t>
            </a:r>
          </a:p>
          <a:p>
            <a:r>
              <a:rPr lang="tr-TR" b="1" i="1" dirty="0"/>
              <a:t>Satış Elemanlarının Ücretlendirilmesi</a:t>
            </a:r>
          </a:p>
          <a:p>
            <a:r>
              <a:rPr lang="tr-TR" b="1" i="1" dirty="0"/>
              <a:t>Başarı Değerleme</a:t>
            </a:r>
          </a:p>
        </p:txBody>
      </p:sp>
      <p:sp>
        <p:nvSpPr>
          <p:cNvPr id="3" name="2 Veri Yer Tutucusu"/>
          <p:cNvSpPr>
            <a:spLocks noGrp="1"/>
          </p:cNvSpPr>
          <p:nvPr>
            <p:ph type="dt" sz="half" idx="10"/>
          </p:nvPr>
        </p:nvSpPr>
        <p:spPr/>
        <p:txBody>
          <a:bodyPr/>
          <a:lstStyle/>
          <a:p>
            <a:r>
              <a:rPr lang="tr-TR"/>
              <a:t>Pazarlama İlkeleri</a:t>
            </a:r>
          </a:p>
        </p:txBody>
      </p:sp>
      <p:sp>
        <p:nvSpPr>
          <p:cNvPr id="4" name="3 Altbilgi Yer Tutucusu"/>
          <p:cNvSpPr>
            <a:spLocks noGrp="1"/>
          </p:cNvSpPr>
          <p:nvPr>
            <p:ph type="ftr" sz="quarter" idx="11"/>
          </p:nvPr>
        </p:nvSpPr>
        <p:spPr/>
        <p:txBody>
          <a:bodyPr/>
          <a:lstStyle/>
          <a:p>
            <a:r>
              <a:rPr lang="tr-TR"/>
              <a:t>Pazarlama İletişimi Araçları</a:t>
            </a:r>
            <a:endParaRPr lang="tr-TR" dirty="0"/>
          </a:p>
        </p:txBody>
      </p:sp>
      <p:sp>
        <p:nvSpPr>
          <p:cNvPr id="5" name="4 Slayt Numarası Yer Tutucusu"/>
          <p:cNvSpPr>
            <a:spLocks noGrp="1"/>
          </p:cNvSpPr>
          <p:nvPr>
            <p:ph type="sldNum" sz="quarter" idx="12"/>
          </p:nvPr>
        </p:nvSpPr>
        <p:spPr/>
        <p:txBody>
          <a:bodyPr/>
          <a:lstStyle/>
          <a:p>
            <a:fld id="{281F24FC-F33D-43F2-98E6-17843D19AD2C}" type="slidenum">
              <a:rPr lang="tr-TR" smtClean="0"/>
              <a:pPr/>
              <a:t>17</a:t>
            </a:fld>
            <a:endParaRPr lang="tr-TR"/>
          </a:p>
        </p:txBody>
      </p:sp>
      <p:sp>
        <p:nvSpPr>
          <p:cNvPr id="6" name="5 Başlık"/>
          <p:cNvSpPr>
            <a:spLocks noGrp="1"/>
          </p:cNvSpPr>
          <p:nvPr>
            <p:ph type="title"/>
          </p:nvPr>
        </p:nvSpPr>
        <p:spPr/>
        <p:txBody>
          <a:bodyPr>
            <a:normAutofit/>
          </a:bodyPr>
          <a:lstStyle/>
          <a:p>
            <a:r>
              <a:rPr lang="tr-TR" b="1" dirty="0"/>
              <a:t>Satış Yönetimi</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Başlık"/>
          <p:cNvSpPr>
            <a:spLocks noGrp="1"/>
          </p:cNvSpPr>
          <p:nvPr>
            <p:ph type="ctrTitle"/>
          </p:nvPr>
        </p:nvSpPr>
        <p:spPr/>
        <p:txBody>
          <a:bodyPr/>
          <a:lstStyle/>
          <a:p>
            <a:r>
              <a:rPr lang="tr-TR" b="1" dirty="0"/>
              <a:t>SATIŞ ÖZENDİRME (PROMOSYON)</a:t>
            </a:r>
          </a:p>
        </p:txBody>
      </p:sp>
      <p:sp>
        <p:nvSpPr>
          <p:cNvPr id="31747" name="3 Alt Başlık"/>
          <p:cNvSpPr>
            <a:spLocks noGrp="1"/>
          </p:cNvSpPr>
          <p:nvPr>
            <p:ph type="subTitle" idx="1"/>
          </p:nvPr>
        </p:nvSpPr>
        <p:spPr/>
        <p:txBody>
          <a:bodyPr/>
          <a:lstStyle/>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p:txBody>
          <a:bodyPr/>
          <a:lstStyle/>
          <a:p>
            <a:r>
              <a:rPr lang="tr-TR" sz="3600" b="1" dirty="0"/>
              <a:t>Satış Özendirme </a:t>
            </a:r>
          </a:p>
        </p:txBody>
      </p:sp>
      <p:sp>
        <p:nvSpPr>
          <p:cNvPr id="32771" name="Rectangle 1027"/>
          <p:cNvSpPr>
            <a:spLocks noGrp="1" noChangeArrowheads="1"/>
          </p:cNvSpPr>
          <p:nvPr>
            <p:ph type="body" sz="half" idx="1"/>
          </p:nvPr>
        </p:nvSpPr>
        <p:spPr/>
        <p:txBody>
          <a:bodyPr/>
          <a:lstStyle/>
          <a:p>
            <a:endParaRPr lang="tr-TR" sz="2000"/>
          </a:p>
          <a:p>
            <a:r>
              <a:rPr lang="tr-TR" sz="2000"/>
              <a:t>Tüketiciler, aracı kurumlar (toptancı ve perakendeciler)  ya da satış elemanlarını daha hızlı ve daha fazla miktarda satın almaya ve satmaya yönlendirecek dürtüleri harekete geçirmeye çalışan, sürekli olmayan ve rutin dışı araçlardan oluşan tutundurma çabalarıdır.</a:t>
            </a:r>
          </a:p>
        </p:txBody>
      </p:sp>
      <p:pic>
        <p:nvPicPr>
          <p:cNvPr id="32772" name="Picture 1031" descr="balik[1]"/>
          <p:cNvPicPr>
            <a:picLocks noGrp="1" noChangeAspect="1" noChangeArrowheads="1"/>
          </p:cNvPicPr>
          <p:nvPr>
            <p:ph sz="half" idx="2"/>
          </p:nvPr>
        </p:nvPicPr>
        <p:blipFill>
          <a:blip r:embed="rId3" cstate="print"/>
          <a:srcRect/>
          <a:stretch>
            <a:fillRect/>
          </a:stretch>
        </p:blipFill>
        <p:spPr>
          <a:xfrm>
            <a:off x="4648200" y="2505075"/>
            <a:ext cx="4244975" cy="2781300"/>
          </a:xfrm>
          <a:noFill/>
        </p:spPr>
      </p:pic>
      <p:sp>
        <p:nvSpPr>
          <p:cNvPr id="5" name="4 Veri Yer Tutucusu"/>
          <p:cNvSpPr>
            <a:spLocks noGrp="1"/>
          </p:cNvSpPr>
          <p:nvPr>
            <p:ph type="dt" sz="half" idx="10"/>
          </p:nvPr>
        </p:nvSpPr>
        <p:spPr/>
        <p:txBody>
          <a:bodyPr/>
          <a:lstStyle/>
          <a:p>
            <a:pPr>
              <a:defRPr/>
            </a:pPr>
            <a:r>
              <a:rPr lang="tr-TR"/>
              <a:t>Pazarlama İlkeleri</a:t>
            </a:r>
          </a:p>
        </p:txBody>
      </p:sp>
      <p:sp>
        <p:nvSpPr>
          <p:cNvPr id="6" name="5 Slayt Numarası Yer Tutucusu"/>
          <p:cNvSpPr>
            <a:spLocks noGrp="1"/>
          </p:cNvSpPr>
          <p:nvPr>
            <p:ph type="sldNum" sz="quarter" idx="12"/>
          </p:nvPr>
        </p:nvSpPr>
        <p:spPr/>
        <p:txBody>
          <a:bodyPr/>
          <a:lstStyle/>
          <a:p>
            <a:pPr>
              <a:defRPr/>
            </a:pPr>
            <a:fld id="{02EA82B0-1E30-4218-91C8-5C78FBA94766}" type="slidenum">
              <a:rPr lang="tr-TR" smtClean="0"/>
              <a:pPr>
                <a:defRPr/>
              </a:pPr>
              <a:t>19</a:t>
            </a:fld>
            <a:endParaRPr lang="tr-TR"/>
          </a:p>
        </p:txBody>
      </p:sp>
      <p:sp>
        <p:nvSpPr>
          <p:cNvPr id="7" name="6 Altbilgi Yer Tutucusu"/>
          <p:cNvSpPr>
            <a:spLocks noGrp="1"/>
          </p:cNvSpPr>
          <p:nvPr>
            <p:ph type="ftr" sz="quarter" idx="11"/>
          </p:nvPr>
        </p:nvSpPr>
        <p:spPr/>
        <p:txBody>
          <a:bodyPr/>
          <a:lstStyle/>
          <a:p>
            <a:pPr>
              <a:defRPr/>
            </a:pPr>
            <a:r>
              <a:rPr lang="tr-TR"/>
              <a:t>Pazarlama İletişimi Araçları</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8"/>
          <p:cNvSpPr>
            <a:spLocks noChangeArrowheads="1"/>
          </p:cNvSpPr>
          <p:nvPr/>
        </p:nvSpPr>
        <p:spPr bwMode="auto">
          <a:xfrm>
            <a:off x="0" y="0"/>
            <a:ext cx="9144000" cy="0"/>
          </a:xfrm>
          <a:prstGeom prst="rect">
            <a:avLst/>
          </a:prstGeom>
          <a:noFill/>
          <a:ln w="12700">
            <a:noFill/>
            <a:miter lim="800000"/>
            <a:headEnd/>
            <a:tailEnd/>
          </a:ln>
        </p:spPr>
        <p:txBody>
          <a:bodyPr wrap="none" lIns="92075" tIns="46038" rIns="92075" bIns="46038" anchor="ctr">
            <a:spAutoFit/>
          </a:bodyPr>
          <a:lstStyle/>
          <a:p>
            <a:endParaRPr lang="tr-TR"/>
          </a:p>
        </p:txBody>
      </p:sp>
      <p:grpSp>
        <p:nvGrpSpPr>
          <p:cNvPr id="2" name="Group 1"/>
          <p:cNvGrpSpPr>
            <a:grpSpLocks noChangeAspect="1"/>
          </p:cNvGrpSpPr>
          <p:nvPr/>
        </p:nvGrpSpPr>
        <p:grpSpPr bwMode="auto">
          <a:xfrm>
            <a:off x="500063" y="1000125"/>
            <a:ext cx="8429625" cy="5576888"/>
            <a:chOff x="2406" y="6592"/>
            <a:chExt cx="8820" cy="6913"/>
          </a:xfrm>
        </p:grpSpPr>
        <p:sp>
          <p:nvSpPr>
            <p:cNvPr id="25606" name="AutoShape 57"/>
            <p:cNvSpPr>
              <a:spLocks noChangeAspect="1" noChangeArrowheads="1" noTextEdit="1"/>
            </p:cNvSpPr>
            <p:nvPr/>
          </p:nvSpPr>
          <p:spPr bwMode="auto">
            <a:xfrm>
              <a:off x="2406" y="6592"/>
              <a:ext cx="8820" cy="6913"/>
            </a:xfrm>
            <a:prstGeom prst="rect">
              <a:avLst/>
            </a:prstGeom>
            <a:noFill/>
            <a:ln w="9525">
              <a:noFill/>
              <a:miter lim="800000"/>
              <a:headEnd/>
              <a:tailEnd/>
            </a:ln>
          </p:spPr>
          <p:txBody>
            <a:bodyPr/>
            <a:lstStyle/>
            <a:p>
              <a:endParaRPr lang="tr-TR"/>
            </a:p>
          </p:txBody>
        </p:sp>
        <p:pic>
          <p:nvPicPr>
            <p:cNvPr id="25607" name="Picture 56"/>
            <p:cNvPicPr>
              <a:picLocks noChangeAspect="1" noChangeArrowheads="1"/>
            </p:cNvPicPr>
            <p:nvPr/>
          </p:nvPicPr>
          <p:blipFill>
            <a:blip r:embed="rId2" cstate="print"/>
            <a:srcRect/>
            <a:stretch>
              <a:fillRect/>
            </a:stretch>
          </p:blipFill>
          <p:spPr bwMode="auto">
            <a:xfrm>
              <a:off x="2932" y="9993"/>
              <a:ext cx="1150" cy="1087"/>
            </a:xfrm>
            <a:prstGeom prst="rect">
              <a:avLst/>
            </a:prstGeom>
            <a:noFill/>
            <a:ln w="9525">
              <a:noFill/>
              <a:miter lim="800000"/>
              <a:headEnd/>
              <a:tailEnd/>
            </a:ln>
          </p:spPr>
        </p:pic>
        <p:pic>
          <p:nvPicPr>
            <p:cNvPr id="25608" name="Picture 55"/>
            <p:cNvPicPr>
              <a:picLocks noChangeAspect="1" noChangeArrowheads="1"/>
            </p:cNvPicPr>
            <p:nvPr/>
          </p:nvPicPr>
          <p:blipFill>
            <a:blip r:embed="rId3" cstate="print"/>
            <a:srcRect/>
            <a:stretch>
              <a:fillRect/>
            </a:stretch>
          </p:blipFill>
          <p:spPr bwMode="auto">
            <a:xfrm>
              <a:off x="8547" y="6593"/>
              <a:ext cx="780" cy="874"/>
            </a:xfrm>
            <a:prstGeom prst="rect">
              <a:avLst/>
            </a:prstGeom>
            <a:noFill/>
            <a:ln w="9525">
              <a:noFill/>
              <a:miter lim="800000"/>
              <a:headEnd/>
              <a:tailEnd/>
            </a:ln>
          </p:spPr>
        </p:pic>
        <p:pic>
          <p:nvPicPr>
            <p:cNvPr id="25609" name="Picture 54"/>
            <p:cNvPicPr>
              <a:picLocks noChangeAspect="1" noChangeArrowheads="1"/>
            </p:cNvPicPr>
            <p:nvPr/>
          </p:nvPicPr>
          <p:blipFill>
            <a:blip r:embed="rId3" cstate="print"/>
            <a:srcRect/>
            <a:stretch>
              <a:fillRect/>
            </a:stretch>
          </p:blipFill>
          <p:spPr bwMode="auto">
            <a:xfrm>
              <a:off x="5727" y="6592"/>
              <a:ext cx="780" cy="874"/>
            </a:xfrm>
            <a:prstGeom prst="rect">
              <a:avLst/>
            </a:prstGeom>
            <a:noFill/>
            <a:ln w="9525">
              <a:noFill/>
              <a:miter lim="800000"/>
              <a:headEnd/>
              <a:tailEnd/>
            </a:ln>
          </p:spPr>
        </p:pic>
        <p:cxnSp>
          <p:nvCxnSpPr>
            <p:cNvPr id="25610" name="AutoShape 53"/>
            <p:cNvCxnSpPr>
              <a:cxnSpLocks noChangeShapeType="1"/>
            </p:cNvCxnSpPr>
            <p:nvPr/>
          </p:nvCxnSpPr>
          <p:spPr bwMode="auto">
            <a:xfrm flipV="1">
              <a:off x="4082" y="7029"/>
              <a:ext cx="1645" cy="3508"/>
            </a:xfrm>
            <a:prstGeom prst="straightConnector1">
              <a:avLst/>
            </a:prstGeom>
            <a:noFill/>
            <a:ln w="9525">
              <a:solidFill>
                <a:srgbClr val="000000"/>
              </a:solidFill>
              <a:round/>
              <a:headEnd/>
              <a:tailEnd type="triangle" w="med" len="med"/>
            </a:ln>
          </p:spPr>
        </p:cxnSp>
        <p:cxnSp>
          <p:nvCxnSpPr>
            <p:cNvPr id="25611" name="AutoShape 52"/>
            <p:cNvCxnSpPr>
              <a:cxnSpLocks noChangeShapeType="1"/>
            </p:cNvCxnSpPr>
            <p:nvPr/>
          </p:nvCxnSpPr>
          <p:spPr bwMode="auto">
            <a:xfrm>
              <a:off x="6507" y="7029"/>
              <a:ext cx="2040" cy="1"/>
            </a:xfrm>
            <a:prstGeom prst="straightConnector1">
              <a:avLst/>
            </a:prstGeom>
            <a:noFill/>
            <a:ln w="9525">
              <a:solidFill>
                <a:srgbClr val="000000"/>
              </a:solidFill>
              <a:round/>
              <a:headEnd/>
              <a:tailEnd type="triangle" w="med" len="med"/>
            </a:ln>
          </p:spPr>
        </p:cxnSp>
        <p:grpSp>
          <p:nvGrpSpPr>
            <p:cNvPr id="3" name="Group 44"/>
            <p:cNvGrpSpPr>
              <a:grpSpLocks/>
            </p:cNvGrpSpPr>
            <p:nvPr/>
          </p:nvGrpSpPr>
          <p:grpSpPr bwMode="auto">
            <a:xfrm>
              <a:off x="8590" y="7467"/>
              <a:ext cx="2328" cy="1834"/>
              <a:chOff x="8445" y="7466"/>
              <a:chExt cx="2328" cy="1834"/>
            </a:xfrm>
          </p:grpSpPr>
          <p:pic>
            <p:nvPicPr>
              <p:cNvPr id="25654" name="Picture 51"/>
              <p:cNvPicPr>
                <a:picLocks noChangeAspect="1" noChangeArrowheads="1"/>
              </p:cNvPicPr>
              <p:nvPr/>
            </p:nvPicPr>
            <p:blipFill>
              <a:blip r:embed="rId3" cstate="print"/>
              <a:srcRect/>
              <a:stretch>
                <a:fillRect/>
              </a:stretch>
            </p:blipFill>
            <p:spPr bwMode="auto">
              <a:xfrm>
                <a:off x="8709" y="8032"/>
                <a:ext cx="780" cy="874"/>
              </a:xfrm>
              <a:prstGeom prst="rect">
                <a:avLst/>
              </a:prstGeom>
              <a:noFill/>
              <a:ln w="9525">
                <a:noFill/>
                <a:miter lim="800000"/>
                <a:headEnd/>
                <a:tailEnd/>
              </a:ln>
            </p:spPr>
          </p:pic>
          <p:pic>
            <p:nvPicPr>
              <p:cNvPr id="25655" name="Picture 50"/>
              <p:cNvPicPr>
                <a:picLocks noChangeAspect="1" noChangeArrowheads="1"/>
              </p:cNvPicPr>
              <p:nvPr/>
            </p:nvPicPr>
            <p:blipFill>
              <a:blip r:embed="rId3" cstate="print"/>
              <a:srcRect/>
              <a:stretch>
                <a:fillRect/>
              </a:stretch>
            </p:blipFill>
            <p:spPr bwMode="auto">
              <a:xfrm>
                <a:off x="8445" y="7903"/>
                <a:ext cx="780" cy="874"/>
              </a:xfrm>
              <a:prstGeom prst="rect">
                <a:avLst/>
              </a:prstGeom>
              <a:noFill/>
              <a:ln w="9525">
                <a:noFill/>
                <a:miter lim="800000"/>
                <a:headEnd/>
                <a:tailEnd/>
              </a:ln>
            </p:spPr>
          </p:pic>
          <p:pic>
            <p:nvPicPr>
              <p:cNvPr id="25656" name="Picture 49"/>
              <p:cNvPicPr>
                <a:picLocks noChangeAspect="1" noChangeArrowheads="1"/>
              </p:cNvPicPr>
              <p:nvPr/>
            </p:nvPicPr>
            <p:blipFill>
              <a:blip r:embed="rId3" cstate="print"/>
              <a:srcRect/>
              <a:stretch>
                <a:fillRect/>
              </a:stretch>
            </p:blipFill>
            <p:spPr bwMode="auto">
              <a:xfrm>
                <a:off x="8991" y="8426"/>
                <a:ext cx="780" cy="874"/>
              </a:xfrm>
              <a:prstGeom prst="rect">
                <a:avLst/>
              </a:prstGeom>
              <a:noFill/>
              <a:ln w="9525">
                <a:noFill/>
                <a:miter lim="800000"/>
                <a:headEnd/>
                <a:tailEnd/>
              </a:ln>
            </p:spPr>
          </p:pic>
          <p:pic>
            <p:nvPicPr>
              <p:cNvPr id="25657" name="Picture 48"/>
              <p:cNvPicPr>
                <a:picLocks noChangeAspect="1" noChangeArrowheads="1"/>
              </p:cNvPicPr>
              <p:nvPr/>
            </p:nvPicPr>
            <p:blipFill>
              <a:blip r:embed="rId3" cstate="print"/>
              <a:srcRect/>
              <a:stretch>
                <a:fillRect/>
              </a:stretch>
            </p:blipFill>
            <p:spPr bwMode="auto">
              <a:xfrm>
                <a:off x="9475" y="7706"/>
                <a:ext cx="780" cy="874"/>
              </a:xfrm>
              <a:prstGeom prst="rect">
                <a:avLst/>
              </a:prstGeom>
              <a:noFill/>
              <a:ln w="9525">
                <a:noFill/>
                <a:miter lim="800000"/>
                <a:headEnd/>
                <a:tailEnd/>
              </a:ln>
            </p:spPr>
          </p:pic>
          <p:pic>
            <p:nvPicPr>
              <p:cNvPr id="25658" name="Picture 47"/>
              <p:cNvPicPr>
                <a:picLocks noChangeAspect="1" noChangeArrowheads="1"/>
              </p:cNvPicPr>
              <p:nvPr/>
            </p:nvPicPr>
            <p:blipFill>
              <a:blip r:embed="rId3" cstate="print"/>
              <a:srcRect/>
              <a:stretch>
                <a:fillRect/>
              </a:stretch>
            </p:blipFill>
            <p:spPr bwMode="auto">
              <a:xfrm>
                <a:off x="9475" y="8426"/>
                <a:ext cx="780" cy="874"/>
              </a:xfrm>
              <a:prstGeom prst="rect">
                <a:avLst/>
              </a:prstGeom>
              <a:noFill/>
              <a:ln w="9525">
                <a:noFill/>
                <a:miter lim="800000"/>
                <a:headEnd/>
                <a:tailEnd/>
              </a:ln>
            </p:spPr>
          </p:pic>
          <p:pic>
            <p:nvPicPr>
              <p:cNvPr id="25659" name="Picture 46"/>
              <p:cNvPicPr>
                <a:picLocks noChangeAspect="1" noChangeArrowheads="1"/>
              </p:cNvPicPr>
              <p:nvPr/>
            </p:nvPicPr>
            <p:blipFill>
              <a:blip r:embed="rId3" cstate="print"/>
              <a:srcRect/>
              <a:stretch>
                <a:fillRect/>
              </a:stretch>
            </p:blipFill>
            <p:spPr bwMode="auto">
              <a:xfrm>
                <a:off x="8991" y="7466"/>
                <a:ext cx="780" cy="874"/>
              </a:xfrm>
              <a:prstGeom prst="rect">
                <a:avLst/>
              </a:prstGeom>
              <a:noFill/>
              <a:ln w="9525">
                <a:noFill/>
                <a:miter lim="800000"/>
                <a:headEnd/>
                <a:tailEnd/>
              </a:ln>
            </p:spPr>
          </p:pic>
          <p:pic>
            <p:nvPicPr>
              <p:cNvPr id="25660" name="Picture 45"/>
              <p:cNvPicPr>
                <a:picLocks noChangeAspect="1" noChangeArrowheads="1"/>
              </p:cNvPicPr>
              <p:nvPr/>
            </p:nvPicPr>
            <p:blipFill>
              <a:blip r:embed="rId3" cstate="print"/>
              <a:srcRect/>
              <a:stretch>
                <a:fillRect/>
              </a:stretch>
            </p:blipFill>
            <p:spPr bwMode="auto">
              <a:xfrm>
                <a:off x="9993" y="8186"/>
                <a:ext cx="780" cy="874"/>
              </a:xfrm>
              <a:prstGeom prst="rect">
                <a:avLst/>
              </a:prstGeom>
              <a:noFill/>
              <a:ln w="9525">
                <a:noFill/>
                <a:miter lim="800000"/>
                <a:headEnd/>
                <a:tailEnd/>
              </a:ln>
            </p:spPr>
          </p:pic>
        </p:grpSp>
        <p:sp>
          <p:nvSpPr>
            <p:cNvPr id="25613" name="Text Box 43"/>
            <p:cNvSpPr txBox="1">
              <a:spLocks noChangeArrowheads="1"/>
            </p:cNvSpPr>
            <p:nvPr/>
          </p:nvSpPr>
          <p:spPr bwMode="auto">
            <a:xfrm>
              <a:off x="6511" y="6658"/>
              <a:ext cx="1232" cy="592"/>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Kişisel Satış</a:t>
              </a:r>
              <a:endParaRPr lang="tr-TR">
                <a:solidFill>
                  <a:schemeClr val="tx1"/>
                </a:solidFill>
              </a:endParaRPr>
            </a:p>
          </p:txBody>
        </p:sp>
        <p:pic>
          <p:nvPicPr>
            <p:cNvPr id="25614" name="Picture 42"/>
            <p:cNvPicPr>
              <a:picLocks noChangeAspect="1" noChangeArrowheads="1"/>
            </p:cNvPicPr>
            <p:nvPr/>
          </p:nvPicPr>
          <p:blipFill>
            <a:blip r:embed="rId3" cstate="print"/>
            <a:srcRect/>
            <a:stretch>
              <a:fillRect/>
            </a:stretch>
          </p:blipFill>
          <p:spPr bwMode="auto">
            <a:xfrm>
              <a:off x="8991" y="9605"/>
              <a:ext cx="780" cy="874"/>
            </a:xfrm>
            <a:prstGeom prst="rect">
              <a:avLst/>
            </a:prstGeom>
            <a:noFill/>
            <a:ln w="9525">
              <a:noFill/>
              <a:miter lim="800000"/>
              <a:headEnd/>
              <a:tailEnd/>
            </a:ln>
          </p:spPr>
        </p:pic>
        <p:sp>
          <p:nvSpPr>
            <p:cNvPr id="25615" name="Text Box 41"/>
            <p:cNvSpPr txBox="1">
              <a:spLocks noChangeArrowheads="1"/>
            </p:cNvSpPr>
            <p:nvPr/>
          </p:nvSpPr>
          <p:spPr bwMode="auto">
            <a:xfrm>
              <a:off x="6195" y="8791"/>
              <a:ext cx="1531" cy="378"/>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Halkla İlişkiler</a:t>
              </a:r>
              <a:endParaRPr lang="tr-TR">
                <a:solidFill>
                  <a:schemeClr val="tx1"/>
                </a:solidFill>
              </a:endParaRPr>
            </a:p>
          </p:txBody>
        </p:sp>
        <p:cxnSp>
          <p:nvCxnSpPr>
            <p:cNvPr id="25616" name="AutoShape 40"/>
            <p:cNvCxnSpPr>
              <a:cxnSpLocks noChangeShapeType="1"/>
            </p:cNvCxnSpPr>
            <p:nvPr/>
          </p:nvCxnSpPr>
          <p:spPr bwMode="auto">
            <a:xfrm flipV="1">
              <a:off x="4082" y="8106"/>
              <a:ext cx="1645" cy="2431"/>
            </a:xfrm>
            <a:prstGeom prst="straightConnector1">
              <a:avLst/>
            </a:prstGeom>
            <a:noFill/>
            <a:ln w="9525">
              <a:solidFill>
                <a:srgbClr val="000000"/>
              </a:solidFill>
              <a:round/>
              <a:headEnd/>
              <a:tailEnd type="triangle" w="med" len="med"/>
            </a:ln>
          </p:spPr>
        </p:cxnSp>
        <p:cxnSp>
          <p:nvCxnSpPr>
            <p:cNvPr id="25617" name="AutoShape 39"/>
            <p:cNvCxnSpPr>
              <a:cxnSpLocks noChangeShapeType="1"/>
            </p:cNvCxnSpPr>
            <p:nvPr/>
          </p:nvCxnSpPr>
          <p:spPr bwMode="auto">
            <a:xfrm>
              <a:off x="6915" y="8106"/>
              <a:ext cx="1675" cy="235"/>
            </a:xfrm>
            <a:prstGeom prst="straightConnector1">
              <a:avLst/>
            </a:prstGeom>
            <a:noFill/>
            <a:ln w="9525">
              <a:solidFill>
                <a:srgbClr val="000000"/>
              </a:solidFill>
              <a:round/>
              <a:headEnd/>
              <a:tailEnd type="triangle" w="med" len="med"/>
            </a:ln>
          </p:spPr>
        </p:cxnSp>
        <p:cxnSp>
          <p:nvCxnSpPr>
            <p:cNvPr id="25618" name="AutoShape 38"/>
            <p:cNvCxnSpPr>
              <a:cxnSpLocks noChangeShapeType="1"/>
            </p:cNvCxnSpPr>
            <p:nvPr/>
          </p:nvCxnSpPr>
          <p:spPr bwMode="auto">
            <a:xfrm flipV="1">
              <a:off x="4082" y="8341"/>
              <a:ext cx="4508" cy="2196"/>
            </a:xfrm>
            <a:prstGeom prst="straightConnector1">
              <a:avLst/>
            </a:prstGeom>
            <a:noFill/>
            <a:ln w="9525">
              <a:solidFill>
                <a:srgbClr val="000000"/>
              </a:solidFill>
              <a:round/>
              <a:headEnd/>
              <a:tailEnd type="triangle" w="med" len="med"/>
            </a:ln>
          </p:spPr>
        </p:cxnSp>
        <p:cxnSp>
          <p:nvCxnSpPr>
            <p:cNvPr id="25619" name="AutoShape 37"/>
            <p:cNvCxnSpPr>
              <a:cxnSpLocks noChangeShapeType="1"/>
            </p:cNvCxnSpPr>
            <p:nvPr/>
          </p:nvCxnSpPr>
          <p:spPr bwMode="auto">
            <a:xfrm flipV="1">
              <a:off x="6915" y="7030"/>
              <a:ext cx="1632" cy="1076"/>
            </a:xfrm>
            <a:prstGeom prst="straightConnector1">
              <a:avLst/>
            </a:prstGeom>
            <a:noFill/>
            <a:ln w="9525">
              <a:solidFill>
                <a:srgbClr val="000000"/>
              </a:solidFill>
              <a:round/>
              <a:headEnd/>
              <a:tailEnd type="triangle" w="med" len="med"/>
            </a:ln>
          </p:spPr>
        </p:cxnSp>
        <p:sp>
          <p:nvSpPr>
            <p:cNvPr id="25620" name="Text Box 36"/>
            <p:cNvSpPr txBox="1">
              <a:spLocks noChangeArrowheads="1"/>
            </p:cNvSpPr>
            <p:nvPr/>
          </p:nvSpPr>
          <p:spPr bwMode="auto">
            <a:xfrm>
              <a:off x="6673" y="7476"/>
              <a:ext cx="1422" cy="241"/>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CRM – Doğrudan satış</a:t>
              </a:r>
              <a:endParaRPr lang="tr-TR">
                <a:solidFill>
                  <a:schemeClr val="tx1"/>
                </a:solidFill>
              </a:endParaRPr>
            </a:p>
          </p:txBody>
        </p:sp>
        <p:cxnSp>
          <p:nvCxnSpPr>
            <p:cNvPr id="25621" name="AutoShape 35"/>
            <p:cNvCxnSpPr>
              <a:cxnSpLocks noChangeShapeType="1"/>
            </p:cNvCxnSpPr>
            <p:nvPr/>
          </p:nvCxnSpPr>
          <p:spPr bwMode="auto">
            <a:xfrm flipV="1">
              <a:off x="4082" y="10117"/>
              <a:ext cx="1943" cy="420"/>
            </a:xfrm>
            <a:prstGeom prst="straightConnector1">
              <a:avLst/>
            </a:prstGeom>
            <a:noFill/>
            <a:ln w="9525">
              <a:solidFill>
                <a:srgbClr val="000000"/>
              </a:solidFill>
              <a:round/>
              <a:headEnd/>
              <a:tailEnd type="triangle" w="med" len="med"/>
            </a:ln>
          </p:spPr>
        </p:cxnSp>
        <p:cxnSp>
          <p:nvCxnSpPr>
            <p:cNvPr id="25622" name="AutoShape 34"/>
            <p:cNvCxnSpPr>
              <a:cxnSpLocks noChangeShapeType="1"/>
            </p:cNvCxnSpPr>
            <p:nvPr/>
          </p:nvCxnSpPr>
          <p:spPr bwMode="auto">
            <a:xfrm flipV="1">
              <a:off x="6926" y="10042"/>
              <a:ext cx="2065" cy="75"/>
            </a:xfrm>
            <a:prstGeom prst="straightConnector1">
              <a:avLst/>
            </a:prstGeom>
            <a:noFill/>
            <a:ln w="9525">
              <a:solidFill>
                <a:srgbClr val="000000"/>
              </a:solidFill>
              <a:round/>
              <a:headEnd/>
              <a:tailEnd type="triangle" w="med" len="med"/>
            </a:ln>
          </p:spPr>
        </p:cxnSp>
        <p:sp>
          <p:nvSpPr>
            <p:cNvPr id="25623" name="Text Box 32"/>
            <p:cNvSpPr txBox="1">
              <a:spLocks noChangeArrowheads="1"/>
            </p:cNvSpPr>
            <p:nvPr/>
          </p:nvSpPr>
          <p:spPr bwMode="auto">
            <a:xfrm>
              <a:off x="7485" y="9675"/>
              <a:ext cx="1531" cy="378"/>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Satış geliştirme-Satış Özendirme-Promosyon</a:t>
              </a:r>
              <a:endParaRPr lang="tr-TR">
                <a:solidFill>
                  <a:schemeClr val="tx1"/>
                </a:solidFill>
              </a:endParaRPr>
            </a:p>
          </p:txBody>
        </p:sp>
        <p:grpSp>
          <p:nvGrpSpPr>
            <p:cNvPr id="4" name="Group 29"/>
            <p:cNvGrpSpPr>
              <a:grpSpLocks/>
            </p:cNvGrpSpPr>
            <p:nvPr/>
          </p:nvGrpSpPr>
          <p:grpSpPr bwMode="auto">
            <a:xfrm>
              <a:off x="5727" y="7713"/>
              <a:ext cx="1373" cy="785"/>
              <a:chOff x="5727" y="7713"/>
              <a:chExt cx="1373" cy="785"/>
            </a:xfrm>
          </p:grpSpPr>
          <p:pic>
            <p:nvPicPr>
              <p:cNvPr id="25652" name="Picture 31"/>
              <p:cNvPicPr>
                <a:picLocks noChangeAspect="1" noChangeArrowheads="1"/>
              </p:cNvPicPr>
              <p:nvPr/>
            </p:nvPicPr>
            <p:blipFill>
              <a:blip r:embed="rId4" cstate="print"/>
              <a:srcRect/>
              <a:stretch>
                <a:fillRect/>
              </a:stretch>
            </p:blipFill>
            <p:spPr bwMode="auto">
              <a:xfrm>
                <a:off x="5727" y="7713"/>
                <a:ext cx="1188" cy="785"/>
              </a:xfrm>
              <a:prstGeom prst="rect">
                <a:avLst/>
              </a:prstGeom>
              <a:noFill/>
              <a:ln w="9525">
                <a:noFill/>
                <a:miter lim="800000"/>
                <a:headEnd/>
                <a:tailEnd/>
              </a:ln>
            </p:spPr>
          </p:pic>
          <p:sp>
            <p:nvSpPr>
              <p:cNvPr id="25653" name="Text Box 30"/>
              <p:cNvSpPr txBox="1">
                <a:spLocks noChangeArrowheads="1"/>
              </p:cNvSpPr>
              <p:nvPr/>
            </p:nvSpPr>
            <p:spPr bwMode="auto">
              <a:xfrm>
                <a:off x="6014" y="7877"/>
                <a:ext cx="1086" cy="383"/>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Medya</a:t>
                </a:r>
                <a:endParaRPr lang="tr-TR">
                  <a:solidFill>
                    <a:schemeClr val="tx1"/>
                  </a:solidFill>
                </a:endParaRPr>
              </a:p>
            </p:txBody>
          </p:sp>
        </p:grpSp>
        <p:grpSp>
          <p:nvGrpSpPr>
            <p:cNvPr id="5" name="Group 26"/>
            <p:cNvGrpSpPr>
              <a:grpSpLocks/>
            </p:cNvGrpSpPr>
            <p:nvPr/>
          </p:nvGrpSpPr>
          <p:grpSpPr bwMode="auto">
            <a:xfrm>
              <a:off x="6025" y="9755"/>
              <a:ext cx="1075" cy="724"/>
              <a:chOff x="6014" y="10327"/>
              <a:chExt cx="1075" cy="724"/>
            </a:xfrm>
          </p:grpSpPr>
          <p:pic>
            <p:nvPicPr>
              <p:cNvPr id="25650" name="Picture 28" descr="ürün"/>
              <p:cNvPicPr>
                <a:picLocks noChangeAspect="1" noChangeArrowheads="1"/>
              </p:cNvPicPr>
              <p:nvPr/>
            </p:nvPicPr>
            <p:blipFill>
              <a:blip r:embed="rId5" cstate="print"/>
              <a:srcRect/>
              <a:stretch>
                <a:fillRect/>
              </a:stretch>
            </p:blipFill>
            <p:spPr bwMode="auto">
              <a:xfrm>
                <a:off x="6014" y="10327"/>
                <a:ext cx="901" cy="724"/>
              </a:xfrm>
              <a:prstGeom prst="rect">
                <a:avLst/>
              </a:prstGeom>
              <a:noFill/>
              <a:ln w="9525">
                <a:noFill/>
                <a:miter lim="800000"/>
                <a:headEnd/>
                <a:tailEnd/>
              </a:ln>
            </p:spPr>
          </p:pic>
          <p:sp>
            <p:nvSpPr>
              <p:cNvPr id="25651" name="Text Box 27"/>
              <p:cNvSpPr txBox="1">
                <a:spLocks noChangeArrowheads="1"/>
              </p:cNvSpPr>
              <p:nvPr/>
            </p:nvSpPr>
            <p:spPr bwMode="auto">
              <a:xfrm>
                <a:off x="6318" y="10507"/>
                <a:ext cx="771" cy="378"/>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Ürün</a:t>
                </a:r>
                <a:endParaRPr lang="tr-TR">
                  <a:solidFill>
                    <a:schemeClr val="tx1"/>
                  </a:solidFill>
                </a:endParaRPr>
              </a:p>
            </p:txBody>
          </p:sp>
        </p:grpSp>
        <p:cxnSp>
          <p:nvCxnSpPr>
            <p:cNvPr id="25626" name="AutoShape 25"/>
            <p:cNvCxnSpPr>
              <a:cxnSpLocks noChangeShapeType="1"/>
            </p:cNvCxnSpPr>
            <p:nvPr/>
          </p:nvCxnSpPr>
          <p:spPr bwMode="auto">
            <a:xfrm>
              <a:off x="4082" y="10537"/>
              <a:ext cx="3378" cy="1394"/>
            </a:xfrm>
            <a:prstGeom prst="straightConnector1">
              <a:avLst/>
            </a:prstGeom>
            <a:noFill/>
            <a:ln w="9525">
              <a:solidFill>
                <a:srgbClr val="000000"/>
              </a:solidFill>
              <a:round/>
              <a:headEnd/>
              <a:tailEnd type="triangle" w="med" len="med"/>
            </a:ln>
          </p:spPr>
        </p:cxnSp>
        <p:pic>
          <p:nvPicPr>
            <p:cNvPr id="25627" name="Picture 24"/>
            <p:cNvPicPr>
              <a:picLocks noChangeAspect="1" noChangeArrowheads="1"/>
            </p:cNvPicPr>
            <p:nvPr/>
          </p:nvPicPr>
          <p:blipFill>
            <a:blip r:embed="rId3" cstate="print"/>
            <a:srcRect/>
            <a:stretch>
              <a:fillRect/>
            </a:stretch>
          </p:blipFill>
          <p:spPr bwMode="auto">
            <a:xfrm>
              <a:off x="6545" y="11931"/>
              <a:ext cx="780" cy="874"/>
            </a:xfrm>
            <a:prstGeom prst="rect">
              <a:avLst/>
            </a:prstGeom>
            <a:noFill/>
            <a:ln w="9525">
              <a:noFill/>
              <a:miter lim="800000"/>
              <a:headEnd/>
              <a:tailEnd/>
            </a:ln>
          </p:spPr>
        </p:pic>
        <p:pic>
          <p:nvPicPr>
            <p:cNvPr id="25628" name="Picture 23"/>
            <p:cNvPicPr>
              <a:picLocks noChangeAspect="1" noChangeArrowheads="1"/>
            </p:cNvPicPr>
            <p:nvPr/>
          </p:nvPicPr>
          <p:blipFill>
            <a:blip r:embed="rId3" cstate="print"/>
            <a:srcRect/>
            <a:stretch>
              <a:fillRect/>
            </a:stretch>
          </p:blipFill>
          <p:spPr bwMode="auto">
            <a:xfrm>
              <a:off x="7273" y="12494"/>
              <a:ext cx="780" cy="874"/>
            </a:xfrm>
            <a:prstGeom prst="rect">
              <a:avLst/>
            </a:prstGeom>
            <a:noFill/>
            <a:ln w="9525">
              <a:noFill/>
              <a:miter lim="800000"/>
              <a:headEnd/>
              <a:tailEnd/>
            </a:ln>
          </p:spPr>
        </p:pic>
        <p:pic>
          <p:nvPicPr>
            <p:cNvPr id="25629" name="Picture 22"/>
            <p:cNvPicPr>
              <a:picLocks noChangeAspect="1" noChangeArrowheads="1"/>
            </p:cNvPicPr>
            <p:nvPr/>
          </p:nvPicPr>
          <p:blipFill>
            <a:blip r:embed="rId3" cstate="print"/>
            <a:srcRect/>
            <a:stretch>
              <a:fillRect/>
            </a:stretch>
          </p:blipFill>
          <p:spPr bwMode="auto">
            <a:xfrm>
              <a:off x="8078" y="10429"/>
              <a:ext cx="780" cy="874"/>
            </a:xfrm>
            <a:prstGeom prst="rect">
              <a:avLst/>
            </a:prstGeom>
            <a:noFill/>
            <a:ln w="9525">
              <a:noFill/>
              <a:miter lim="800000"/>
              <a:headEnd/>
              <a:tailEnd/>
            </a:ln>
          </p:spPr>
        </p:pic>
        <p:pic>
          <p:nvPicPr>
            <p:cNvPr id="25630" name="Picture 21"/>
            <p:cNvPicPr>
              <a:picLocks noChangeAspect="1" noChangeArrowheads="1"/>
            </p:cNvPicPr>
            <p:nvPr/>
          </p:nvPicPr>
          <p:blipFill>
            <a:blip r:embed="rId3" cstate="print"/>
            <a:srcRect/>
            <a:stretch>
              <a:fillRect/>
            </a:stretch>
          </p:blipFill>
          <p:spPr bwMode="auto">
            <a:xfrm>
              <a:off x="8432" y="12412"/>
              <a:ext cx="780" cy="874"/>
            </a:xfrm>
            <a:prstGeom prst="rect">
              <a:avLst/>
            </a:prstGeom>
            <a:noFill/>
            <a:ln w="9525">
              <a:noFill/>
              <a:miter lim="800000"/>
              <a:headEnd/>
              <a:tailEnd/>
            </a:ln>
          </p:spPr>
        </p:pic>
        <p:pic>
          <p:nvPicPr>
            <p:cNvPr id="25631" name="Picture 20"/>
            <p:cNvPicPr>
              <a:picLocks noChangeAspect="1" noChangeArrowheads="1"/>
            </p:cNvPicPr>
            <p:nvPr/>
          </p:nvPicPr>
          <p:blipFill>
            <a:blip r:embed="rId3" cstate="print"/>
            <a:srcRect/>
            <a:stretch>
              <a:fillRect/>
            </a:stretch>
          </p:blipFill>
          <p:spPr bwMode="auto">
            <a:xfrm>
              <a:off x="7273" y="10429"/>
              <a:ext cx="780" cy="874"/>
            </a:xfrm>
            <a:prstGeom prst="rect">
              <a:avLst/>
            </a:prstGeom>
            <a:noFill/>
            <a:ln w="9525">
              <a:noFill/>
              <a:miter lim="800000"/>
              <a:headEnd/>
              <a:tailEnd/>
            </a:ln>
          </p:spPr>
        </p:pic>
        <p:pic>
          <p:nvPicPr>
            <p:cNvPr id="25632" name="Picture 19"/>
            <p:cNvPicPr>
              <a:picLocks noChangeAspect="1" noChangeArrowheads="1"/>
            </p:cNvPicPr>
            <p:nvPr/>
          </p:nvPicPr>
          <p:blipFill>
            <a:blip r:embed="rId3" cstate="print"/>
            <a:srcRect/>
            <a:stretch>
              <a:fillRect/>
            </a:stretch>
          </p:blipFill>
          <p:spPr bwMode="auto">
            <a:xfrm>
              <a:off x="9101" y="11449"/>
              <a:ext cx="780" cy="874"/>
            </a:xfrm>
            <a:prstGeom prst="rect">
              <a:avLst/>
            </a:prstGeom>
            <a:noFill/>
            <a:ln w="9525">
              <a:noFill/>
              <a:miter lim="800000"/>
              <a:headEnd/>
              <a:tailEnd/>
            </a:ln>
          </p:spPr>
        </p:pic>
        <p:grpSp>
          <p:nvGrpSpPr>
            <p:cNvPr id="6" name="Group 16"/>
            <p:cNvGrpSpPr>
              <a:grpSpLocks/>
            </p:cNvGrpSpPr>
            <p:nvPr/>
          </p:nvGrpSpPr>
          <p:grpSpPr bwMode="auto">
            <a:xfrm>
              <a:off x="7460" y="11538"/>
              <a:ext cx="1188" cy="785"/>
              <a:chOff x="8398" y="12042"/>
              <a:chExt cx="1188" cy="785"/>
            </a:xfrm>
          </p:grpSpPr>
          <p:pic>
            <p:nvPicPr>
              <p:cNvPr id="25648" name="Picture 18"/>
              <p:cNvPicPr>
                <a:picLocks noChangeAspect="1" noChangeArrowheads="1"/>
              </p:cNvPicPr>
              <p:nvPr/>
            </p:nvPicPr>
            <p:blipFill>
              <a:blip r:embed="rId4" cstate="print"/>
              <a:srcRect/>
              <a:stretch>
                <a:fillRect/>
              </a:stretch>
            </p:blipFill>
            <p:spPr bwMode="auto">
              <a:xfrm>
                <a:off x="8398" y="12042"/>
                <a:ext cx="1188" cy="785"/>
              </a:xfrm>
              <a:prstGeom prst="rect">
                <a:avLst/>
              </a:prstGeom>
              <a:noFill/>
              <a:ln w="9525">
                <a:noFill/>
                <a:miter lim="800000"/>
                <a:headEnd/>
                <a:tailEnd/>
              </a:ln>
            </p:spPr>
          </p:pic>
          <p:sp>
            <p:nvSpPr>
              <p:cNvPr id="25649" name="Text Box 17"/>
              <p:cNvSpPr txBox="1">
                <a:spLocks noChangeArrowheads="1"/>
              </p:cNvSpPr>
              <p:nvPr/>
            </p:nvSpPr>
            <p:spPr bwMode="auto">
              <a:xfrm>
                <a:off x="8685" y="12206"/>
                <a:ext cx="833" cy="383"/>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Medya</a:t>
                </a:r>
                <a:endParaRPr lang="tr-TR">
                  <a:solidFill>
                    <a:schemeClr val="tx1"/>
                  </a:solidFill>
                </a:endParaRPr>
              </a:p>
            </p:txBody>
          </p:sp>
        </p:grpSp>
        <p:cxnSp>
          <p:nvCxnSpPr>
            <p:cNvPr id="25634" name="AutoShape 15"/>
            <p:cNvCxnSpPr>
              <a:cxnSpLocks noChangeShapeType="1"/>
            </p:cNvCxnSpPr>
            <p:nvPr/>
          </p:nvCxnSpPr>
          <p:spPr bwMode="auto">
            <a:xfrm>
              <a:off x="7663" y="11303"/>
              <a:ext cx="391" cy="235"/>
            </a:xfrm>
            <a:prstGeom prst="straightConnector1">
              <a:avLst/>
            </a:prstGeom>
            <a:noFill/>
            <a:ln w="9525">
              <a:solidFill>
                <a:srgbClr val="000000"/>
              </a:solidFill>
              <a:round/>
              <a:headEnd type="triangle" w="med" len="med"/>
              <a:tailEnd type="triangle" w="med" len="med"/>
            </a:ln>
          </p:spPr>
        </p:cxnSp>
        <p:cxnSp>
          <p:nvCxnSpPr>
            <p:cNvPr id="25635" name="AutoShape 14"/>
            <p:cNvCxnSpPr>
              <a:cxnSpLocks noChangeShapeType="1"/>
            </p:cNvCxnSpPr>
            <p:nvPr/>
          </p:nvCxnSpPr>
          <p:spPr bwMode="auto">
            <a:xfrm flipH="1">
              <a:off x="8054" y="11303"/>
              <a:ext cx="414" cy="235"/>
            </a:xfrm>
            <a:prstGeom prst="straightConnector1">
              <a:avLst/>
            </a:prstGeom>
            <a:noFill/>
            <a:ln w="9525">
              <a:solidFill>
                <a:srgbClr val="000000"/>
              </a:solidFill>
              <a:round/>
              <a:headEnd type="triangle" w="med" len="med"/>
              <a:tailEnd type="triangle" w="med" len="med"/>
            </a:ln>
          </p:spPr>
        </p:cxnSp>
        <p:cxnSp>
          <p:nvCxnSpPr>
            <p:cNvPr id="25636" name="AutoShape 13"/>
            <p:cNvCxnSpPr>
              <a:cxnSpLocks noChangeShapeType="1"/>
            </p:cNvCxnSpPr>
            <p:nvPr/>
          </p:nvCxnSpPr>
          <p:spPr bwMode="auto">
            <a:xfrm flipV="1">
              <a:off x="8580" y="11886"/>
              <a:ext cx="521" cy="8"/>
            </a:xfrm>
            <a:prstGeom prst="straightConnector1">
              <a:avLst/>
            </a:prstGeom>
            <a:noFill/>
            <a:ln w="9525">
              <a:solidFill>
                <a:srgbClr val="000000"/>
              </a:solidFill>
              <a:round/>
              <a:headEnd type="triangle" w="med" len="med"/>
              <a:tailEnd type="triangle" w="med" len="med"/>
            </a:ln>
          </p:spPr>
        </p:cxnSp>
        <p:cxnSp>
          <p:nvCxnSpPr>
            <p:cNvPr id="25637" name="AutoShape 12"/>
            <p:cNvCxnSpPr>
              <a:cxnSpLocks noChangeShapeType="1"/>
            </p:cNvCxnSpPr>
            <p:nvPr/>
          </p:nvCxnSpPr>
          <p:spPr bwMode="auto">
            <a:xfrm>
              <a:off x="8054" y="12323"/>
              <a:ext cx="768" cy="89"/>
            </a:xfrm>
            <a:prstGeom prst="straightConnector1">
              <a:avLst/>
            </a:prstGeom>
            <a:noFill/>
            <a:ln w="9525">
              <a:solidFill>
                <a:srgbClr val="000000"/>
              </a:solidFill>
              <a:round/>
              <a:headEnd type="triangle" w="med" len="med"/>
              <a:tailEnd type="triangle" w="med" len="med"/>
            </a:ln>
          </p:spPr>
        </p:cxnSp>
        <p:cxnSp>
          <p:nvCxnSpPr>
            <p:cNvPr id="25638" name="AutoShape 11"/>
            <p:cNvCxnSpPr>
              <a:cxnSpLocks noChangeShapeType="1"/>
            </p:cNvCxnSpPr>
            <p:nvPr/>
          </p:nvCxnSpPr>
          <p:spPr bwMode="auto">
            <a:xfrm flipH="1">
              <a:off x="7663" y="12323"/>
              <a:ext cx="391" cy="171"/>
            </a:xfrm>
            <a:prstGeom prst="straightConnector1">
              <a:avLst/>
            </a:prstGeom>
            <a:noFill/>
            <a:ln w="9525">
              <a:solidFill>
                <a:srgbClr val="000000"/>
              </a:solidFill>
              <a:round/>
              <a:headEnd type="triangle" w="med" len="med"/>
              <a:tailEnd type="triangle" w="med" len="med"/>
            </a:ln>
          </p:spPr>
        </p:cxnSp>
        <p:cxnSp>
          <p:nvCxnSpPr>
            <p:cNvPr id="25639" name="AutoShape 10"/>
            <p:cNvCxnSpPr>
              <a:cxnSpLocks noChangeShapeType="1"/>
            </p:cNvCxnSpPr>
            <p:nvPr/>
          </p:nvCxnSpPr>
          <p:spPr bwMode="auto">
            <a:xfrm>
              <a:off x="6935" y="11931"/>
              <a:ext cx="525" cy="1"/>
            </a:xfrm>
            <a:prstGeom prst="straightConnector1">
              <a:avLst/>
            </a:prstGeom>
            <a:noFill/>
            <a:ln w="9525">
              <a:solidFill>
                <a:srgbClr val="000000"/>
              </a:solidFill>
              <a:round/>
              <a:headEnd type="triangle" w="med" len="med"/>
              <a:tailEnd type="triangle" w="med" len="med"/>
            </a:ln>
          </p:spPr>
        </p:cxnSp>
        <p:cxnSp>
          <p:nvCxnSpPr>
            <p:cNvPr id="25640" name="AutoShape 9"/>
            <p:cNvCxnSpPr>
              <a:cxnSpLocks noChangeShapeType="1"/>
            </p:cNvCxnSpPr>
            <p:nvPr/>
          </p:nvCxnSpPr>
          <p:spPr bwMode="auto">
            <a:xfrm flipH="1">
              <a:off x="9212" y="12323"/>
              <a:ext cx="279" cy="526"/>
            </a:xfrm>
            <a:prstGeom prst="straightConnector1">
              <a:avLst/>
            </a:prstGeom>
            <a:noFill/>
            <a:ln w="9525">
              <a:solidFill>
                <a:srgbClr val="000000"/>
              </a:solidFill>
              <a:round/>
              <a:headEnd type="triangle" w="med" len="med"/>
              <a:tailEnd type="triangle" w="med" len="med"/>
            </a:ln>
          </p:spPr>
        </p:cxnSp>
        <p:cxnSp>
          <p:nvCxnSpPr>
            <p:cNvPr id="25641" name="AutoShape 8"/>
            <p:cNvCxnSpPr>
              <a:cxnSpLocks noChangeShapeType="1"/>
            </p:cNvCxnSpPr>
            <p:nvPr/>
          </p:nvCxnSpPr>
          <p:spPr bwMode="auto">
            <a:xfrm flipV="1">
              <a:off x="8053" y="12849"/>
              <a:ext cx="379" cy="82"/>
            </a:xfrm>
            <a:prstGeom prst="straightConnector1">
              <a:avLst/>
            </a:prstGeom>
            <a:noFill/>
            <a:ln w="9525">
              <a:solidFill>
                <a:srgbClr val="000000"/>
              </a:solidFill>
              <a:round/>
              <a:headEnd type="triangle" w="med" len="med"/>
              <a:tailEnd type="triangle" w="med" len="med"/>
            </a:ln>
          </p:spPr>
        </p:cxnSp>
        <p:cxnSp>
          <p:nvCxnSpPr>
            <p:cNvPr id="25642" name="AutoShape 7"/>
            <p:cNvCxnSpPr>
              <a:cxnSpLocks noChangeShapeType="1"/>
            </p:cNvCxnSpPr>
            <p:nvPr/>
          </p:nvCxnSpPr>
          <p:spPr bwMode="auto">
            <a:xfrm>
              <a:off x="6935" y="12805"/>
              <a:ext cx="338" cy="126"/>
            </a:xfrm>
            <a:prstGeom prst="straightConnector1">
              <a:avLst/>
            </a:prstGeom>
            <a:noFill/>
            <a:ln w="9525">
              <a:solidFill>
                <a:srgbClr val="000000"/>
              </a:solidFill>
              <a:round/>
              <a:headEnd type="triangle" w="med" len="med"/>
              <a:tailEnd type="triangle" w="med" len="med"/>
            </a:ln>
          </p:spPr>
        </p:cxnSp>
        <p:cxnSp>
          <p:nvCxnSpPr>
            <p:cNvPr id="25643" name="AutoShape 6"/>
            <p:cNvCxnSpPr>
              <a:cxnSpLocks noChangeShapeType="1"/>
            </p:cNvCxnSpPr>
            <p:nvPr/>
          </p:nvCxnSpPr>
          <p:spPr bwMode="auto">
            <a:xfrm>
              <a:off x="8858" y="10866"/>
              <a:ext cx="633" cy="583"/>
            </a:xfrm>
            <a:prstGeom prst="straightConnector1">
              <a:avLst/>
            </a:prstGeom>
            <a:noFill/>
            <a:ln w="9525">
              <a:solidFill>
                <a:srgbClr val="000000"/>
              </a:solidFill>
              <a:round/>
              <a:headEnd type="triangle" w="med" len="med"/>
              <a:tailEnd type="triangle" w="med" len="med"/>
            </a:ln>
          </p:spPr>
        </p:cxnSp>
        <p:cxnSp>
          <p:nvCxnSpPr>
            <p:cNvPr id="25644" name="AutoShape 5"/>
            <p:cNvCxnSpPr>
              <a:cxnSpLocks noChangeShapeType="1"/>
            </p:cNvCxnSpPr>
            <p:nvPr/>
          </p:nvCxnSpPr>
          <p:spPr bwMode="auto">
            <a:xfrm flipH="1">
              <a:off x="6935" y="10866"/>
              <a:ext cx="338" cy="1065"/>
            </a:xfrm>
            <a:prstGeom prst="straightConnector1">
              <a:avLst/>
            </a:prstGeom>
            <a:noFill/>
            <a:ln w="9525">
              <a:solidFill>
                <a:srgbClr val="000000"/>
              </a:solidFill>
              <a:round/>
              <a:headEnd type="triangle" w="med" len="med"/>
              <a:tailEnd type="triangle" w="med" len="med"/>
            </a:ln>
          </p:spPr>
        </p:cxnSp>
        <p:sp>
          <p:nvSpPr>
            <p:cNvPr id="25645" name="Text Box 4"/>
            <p:cNvSpPr txBox="1">
              <a:spLocks noChangeArrowheads="1"/>
            </p:cNvSpPr>
            <p:nvPr/>
          </p:nvSpPr>
          <p:spPr bwMode="auto">
            <a:xfrm>
              <a:off x="9212" y="12490"/>
              <a:ext cx="1790" cy="655"/>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 WOM- Word of Mouth</a:t>
              </a:r>
            </a:p>
            <a:p>
              <a:r>
                <a:rPr lang="tr-TR" sz="900">
                  <a:solidFill>
                    <a:schemeClr val="tx1"/>
                  </a:solidFill>
                </a:rPr>
                <a:t>Ağızdan Ağıza iletişim</a:t>
              </a:r>
              <a:endParaRPr lang="tr-TR">
                <a:solidFill>
                  <a:schemeClr val="tx1"/>
                </a:solidFill>
              </a:endParaRPr>
            </a:p>
          </p:txBody>
        </p:sp>
        <p:sp>
          <p:nvSpPr>
            <p:cNvPr id="25646" name="Text Box 3"/>
            <p:cNvSpPr txBox="1">
              <a:spLocks noChangeArrowheads="1"/>
            </p:cNvSpPr>
            <p:nvPr/>
          </p:nvSpPr>
          <p:spPr bwMode="auto">
            <a:xfrm>
              <a:off x="9016" y="10988"/>
              <a:ext cx="803" cy="315"/>
            </a:xfrm>
            <a:prstGeom prst="rect">
              <a:avLst/>
            </a:prstGeom>
            <a:solidFill>
              <a:srgbClr val="FFFFFF">
                <a:alpha val="0"/>
              </a:srgbClr>
            </a:solidFill>
            <a:ln w="9525">
              <a:noFill/>
              <a:miter lim="800000"/>
              <a:headEnd/>
              <a:tailEnd/>
            </a:ln>
          </p:spPr>
          <p:txBody>
            <a:bodyPr/>
            <a:lstStyle/>
            <a:p>
              <a:r>
                <a:rPr lang="tr-TR" sz="900">
                  <a:solidFill>
                    <a:schemeClr val="tx1"/>
                  </a:solidFill>
                  <a:cs typeface="Times New Roman" pitchFamily="18" charset="0"/>
                </a:rPr>
                <a:t> WOM</a:t>
              </a:r>
              <a:endParaRPr lang="tr-TR">
                <a:solidFill>
                  <a:schemeClr val="tx1"/>
                </a:solidFill>
              </a:endParaRPr>
            </a:p>
          </p:txBody>
        </p:sp>
        <p:cxnSp>
          <p:nvCxnSpPr>
            <p:cNvPr id="25647" name="AutoShape 2"/>
            <p:cNvCxnSpPr>
              <a:cxnSpLocks noChangeShapeType="1"/>
            </p:cNvCxnSpPr>
            <p:nvPr/>
          </p:nvCxnSpPr>
          <p:spPr bwMode="auto">
            <a:xfrm flipV="1">
              <a:off x="7829" y="10513"/>
              <a:ext cx="379" cy="82"/>
            </a:xfrm>
            <a:prstGeom prst="straightConnector1">
              <a:avLst/>
            </a:prstGeom>
            <a:noFill/>
            <a:ln w="9525">
              <a:solidFill>
                <a:srgbClr val="000000"/>
              </a:solidFill>
              <a:round/>
              <a:headEnd type="triangle" w="med" len="med"/>
              <a:tailEnd type="triangle" w="med" len="med"/>
            </a:ln>
          </p:spPr>
        </p:cxnSp>
      </p:grpSp>
      <p:sp>
        <p:nvSpPr>
          <p:cNvPr id="25604" name="Text Box 41"/>
          <p:cNvSpPr txBox="1">
            <a:spLocks noChangeArrowheads="1"/>
          </p:cNvSpPr>
          <p:nvPr/>
        </p:nvSpPr>
        <p:spPr bwMode="auto">
          <a:xfrm>
            <a:off x="4929188" y="2071688"/>
            <a:ext cx="1460500" cy="336550"/>
          </a:xfrm>
          <a:prstGeom prst="rect">
            <a:avLst/>
          </a:prstGeom>
          <a:solidFill>
            <a:srgbClr val="FFFFFF">
              <a:alpha val="0"/>
            </a:srgbClr>
          </a:solidFill>
          <a:ln w="9525">
            <a:noFill/>
            <a:miter lim="800000"/>
            <a:headEnd/>
            <a:tailEnd/>
          </a:ln>
        </p:spPr>
        <p:txBody>
          <a:bodyPr/>
          <a:lstStyle/>
          <a:p>
            <a:r>
              <a:rPr lang="tr-TR" sz="900">
                <a:solidFill>
                  <a:schemeClr val="tx1"/>
                </a:solidFill>
              </a:rPr>
              <a:t>Reklam</a:t>
            </a:r>
            <a:endParaRPr lang="tr-TR">
              <a:solidFill>
                <a:schemeClr val="tx1"/>
              </a:solidFill>
            </a:endParaRPr>
          </a:p>
        </p:txBody>
      </p:sp>
      <p:sp>
        <p:nvSpPr>
          <p:cNvPr id="25605" name="122 Başlık"/>
          <p:cNvSpPr>
            <a:spLocks noGrp="1"/>
          </p:cNvSpPr>
          <p:nvPr>
            <p:ph type="title"/>
          </p:nvPr>
        </p:nvSpPr>
        <p:spPr>
          <a:xfrm>
            <a:off x="714375" y="285750"/>
            <a:ext cx="7772400" cy="461963"/>
          </a:xfrm>
        </p:spPr>
        <p:txBody>
          <a:bodyPr>
            <a:normAutofit fontScale="90000"/>
          </a:bodyPr>
          <a:lstStyle/>
          <a:p>
            <a:r>
              <a:rPr lang="tr-TR" sz="3200"/>
              <a:t>Tutundurma Yöntemleri</a:t>
            </a:r>
          </a:p>
        </p:txBody>
      </p:sp>
      <p:sp>
        <p:nvSpPr>
          <p:cNvPr id="61" name="60 Veri Yer Tutucusu"/>
          <p:cNvSpPr>
            <a:spLocks noGrp="1"/>
          </p:cNvSpPr>
          <p:nvPr>
            <p:ph type="dt" sz="half" idx="10"/>
          </p:nvPr>
        </p:nvSpPr>
        <p:spPr/>
        <p:txBody>
          <a:bodyPr/>
          <a:lstStyle/>
          <a:p>
            <a:r>
              <a:rPr lang="tr-TR"/>
              <a:t>Pazarlama İlkeleri</a:t>
            </a:r>
          </a:p>
        </p:txBody>
      </p:sp>
      <p:sp>
        <p:nvSpPr>
          <p:cNvPr id="62" name="61 Slayt Numarası Yer Tutucusu"/>
          <p:cNvSpPr>
            <a:spLocks noGrp="1"/>
          </p:cNvSpPr>
          <p:nvPr>
            <p:ph type="sldNum" sz="quarter" idx="12"/>
          </p:nvPr>
        </p:nvSpPr>
        <p:spPr/>
        <p:txBody>
          <a:bodyPr/>
          <a:lstStyle/>
          <a:p>
            <a:fld id="{281F24FC-F33D-43F2-98E6-17843D19AD2C}" type="slidenum">
              <a:rPr lang="tr-TR" smtClean="0"/>
              <a:pPr/>
              <a:t>2</a:t>
            </a:fld>
            <a:endParaRPr lang="tr-TR"/>
          </a:p>
        </p:txBody>
      </p:sp>
      <p:sp>
        <p:nvSpPr>
          <p:cNvPr id="63" name="62 Altbilgi Yer Tutucusu"/>
          <p:cNvSpPr>
            <a:spLocks noGrp="1"/>
          </p:cNvSpPr>
          <p:nvPr>
            <p:ph type="ftr" sz="quarter" idx="11"/>
          </p:nvPr>
        </p:nvSpPr>
        <p:spPr/>
        <p:txBody>
          <a:bodyPr/>
          <a:lstStyle/>
          <a:p>
            <a:r>
              <a:rPr lang="tr-TR"/>
              <a:t>Pazarlama İletişimi Araçları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26"/>
          <p:cNvSpPr>
            <a:spLocks noGrp="1" noChangeArrowheads="1"/>
          </p:cNvSpPr>
          <p:nvPr>
            <p:ph type="title"/>
          </p:nvPr>
        </p:nvSpPr>
        <p:spPr/>
        <p:txBody>
          <a:bodyPr>
            <a:normAutofit/>
          </a:bodyPr>
          <a:lstStyle/>
          <a:p>
            <a:r>
              <a:rPr lang="tr-TR" b="1" dirty="0"/>
              <a:t>Satış Özendirmenin Amaçları -1-</a:t>
            </a:r>
          </a:p>
        </p:txBody>
      </p:sp>
      <p:sp>
        <p:nvSpPr>
          <p:cNvPr id="35843" name="Rectangle 1027"/>
          <p:cNvSpPr>
            <a:spLocks noGrp="1" noChangeArrowheads="1"/>
          </p:cNvSpPr>
          <p:nvPr>
            <p:ph type="body" sz="half" idx="1"/>
          </p:nvPr>
        </p:nvSpPr>
        <p:spPr>
          <a:xfrm>
            <a:off x="685800" y="1981200"/>
            <a:ext cx="7342584" cy="4114800"/>
          </a:xfrm>
        </p:spPr>
        <p:txBody>
          <a:bodyPr/>
          <a:lstStyle/>
          <a:p>
            <a:r>
              <a:rPr lang="tr-TR" sz="2000" dirty="0">
                <a:cs typeface="Times New Roman" pitchFamily="18" charset="0"/>
              </a:rPr>
              <a:t>Planlanmamış, anında güdülenmiş satın almaları artırmak.</a:t>
            </a:r>
            <a:endParaRPr lang="tr-TR" sz="2000" dirty="0"/>
          </a:p>
          <a:p>
            <a:r>
              <a:rPr lang="tr-TR" sz="2000" dirty="0">
                <a:cs typeface="Times New Roman" pitchFamily="18" charset="0"/>
              </a:rPr>
              <a:t>Müşterilere veya tüketicilere bir değer (kıymet) aktarmak, vermek.</a:t>
            </a:r>
            <a:endParaRPr lang="tr-TR" sz="2000" dirty="0"/>
          </a:p>
          <a:p>
            <a:r>
              <a:rPr lang="tr-TR" sz="2000" dirty="0">
                <a:cs typeface="Times New Roman" pitchFamily="18" charset="0"/>
              </a:rPr>
              <a:t>Müşteriler, tüketiciler, kanal üyeleri, firma satış elemanları ve diğer gruplarda coşku sağlamak, onları motive etmek.</a:t>
            </a:r>
            <a:endParaRPr lang="tr-TR" sz="2000" dirty="0"/>
          </a:p>
          <a:p>
            <a:r>
              <a:rPr lang="tr-TR" sz="2000" dirty="0">
                <a:cs typeface="Times New Roman" pitchFamily="18" charset="0"/>
              </a:rPr>
              <a:t>Satış sıkıntısını geçici olarak gidermek.</a:t>
            </a:r>
            <a:endParaRPr lang="tr-TR" sz="2000" dirty="0"/>
          </a:p>
          <a:p>
            <a:r>
              <a:rPr lang="tr-TR" sz="2000" dirty="0">
                <a:cs typeface="Times New Roman" pitchFamily="18" charset="0"/>
              </a:rPr>
              <a:t>Bir süre için rekabeti karşılamak, geciktirmek.</a:t>
            </a:r>
            <a:endParaRPr lang="tr-TR" sz="2000" dirty="0"/>
          </a:p>
          <a:p>
            <a:r>
              <a:rPr lang="tr-TR" sz="2000" dirty="0">
                <a:cs typeface="Times New Roman" pitchFamily="18" charset="0"/>
              </a:rPr>
              <a:t>Tüketiciyi denemeye çekmek.</a:t>
            </a:r>
            <a:r>
              <a:rPr lang="tr-TR" sz="2000" dirty="0"/>
              <a:t> </a:t>
            </a:r>
          </a:p>
        </p:txBody>
      </p:sp>
      <p:sp>
        <p:nvSpPr>
          <p:cNvPr id="4" name="3 Veri Yer Tutucusu"/>
          <p:cNvSpPr>
            <a:spLocks noGrp="1"/>
          </p:cNvSpPr>
          <p:nvPr>
            <p:ph type="dt" sz="half" idx="10"/>
          </p:nvPr>
        </p:nvSpPr>
        <p:spPr/>
        <p:txBody>
          <a:bodyPr/>
          <a:lstStyle/>
          <a:p>
            <a:pPr>
              <a:defRPr/>
            </a:pPr>
            <a:r>
              <a:rPr lang="tr-TR"/>
              <a:t>Pazarlama İlkeleri</a:t>
            </a:r>
          </a:p>
        </p:txBody>
      </p:sp>
      <p:sp>
        <p:nvSpPr>
          <p:cNvPr id="5" name="4 Slayt Numarası Yer Tutucusu"/>
          <p:cNvSpPr>
            <a:spLocks noGrp="1"/>
          </p:cNvSpPr>
          <p:nvPr>
            <p:ph type="sldNum" sz="quarter" idx="12"/>
          </p:nvPr>
        </p:nvSpPr>
        <p:spPr/>
        <p:txBody>
          <a:bodyPr/>
          <a:lstStyle/>
          <a:p>
            <a:pPr>
              <a:defRPr/>
            </a:pPr>
            <a:fld id="{1E8DCCEC-C3CD-43BA-96A3-FD0DCF028B54}" type="slidenum">
              <a:rPr lang="tr-TR" smtClean="0"/>
              <a:pPr>
                <a:defRPr/>
              </a:pPr>
              <a:t>20</a:t>
            </a:fld>
            <a:endParaRPr lang="tr-TR"/>
          </a:p>
        </p:txBody>
      </p:sp>
      <p:sp>
        <p:nvSpPr>
          <p:cNvPr id="6" name="5 Altbilgi Yer Tutucusu"/>
          <p:cNvSpPr>
            <a:spLocks noGrp="1"/>
          </p:cNvSpPr>
          <p:nvPr>
            <p:ph type="ftr" sz="quarter" idx="11"/>
          </p:nvPr>
        </p:nvSpPr>
        <p:spPr/>
        <p:txBody>
          <a:bodyPr/>
          <a:lstStyle/>
          <a:p>
            <a:pPr>
              <a:defRPr/>
            </a:pPr>
            <a:r>
              <a:rPr lang="tr-TR"/>
              <a:t>Pazarlama İletişimi Araçları</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r-TR" b="1" dirty="0"/>
              <a:t>Satış Özendirmenin Amaçları -2-</a:t>
            </a:r>
          </a:p>
        </p:txBody>
      </p:sp>
      <p:sp>
        <p:nvSpPr>
          <p:cNvPr id="34819" name="Rectangle 3"/>
          <p:cNvSpPr>
            <a:spLocks noGrp="1" noChangeArrowheads="1"/>
          </p:cNvSpPr>
          <p:nvPr>
            <p:ph type="body" sz="half" idx="1"/>
          </p:nvPr>
        </p:nvSpPr>
        <p:spPr>
          <a:xfrm>
            <a:off x="685800" y="1981200"/>
            <a:ext cx="5038725" cy="4114800"/>
          </a:xfrm>
        </p:spPr>
        <p:txBody>
          <a:bodyPr>
            <a:normAutofit lnSpcReduction="10000"/>
          </a:bodyPr>
          <a:lstStyle/>
          <a:p>
            <a:r>
              <a:rPr lang="tr-TR" sz="2000">
                <a:cs typeface="Times New Roman" pitchFamily="18" charset="0"/>
              </a:rPr>
              <a:t>Öteki pazarlama bileşenlerinin etkinliğini artırmak, ilave katkılarda bulunmak.</a:t>
            </a:r>
          </a:p>
          <a:p>
            <a:r>
              <a:rPr lang="tr-TR" sz="2000">
                <a:cs typeface="Times New Roman" pitchFamily="18" charset="0"/>
              </a:rPr>
              <a:t>Reklam ve kişisel satış çabalarına destek olmak ve onların etkinliğini artırmak.</a:t>
            </a:r>
          </a:p>
          <a:p>
            <a:r>
              <a:rPr lang="tr-TR" sz="2000">
                <a:cs typeface="Times New Roman" pitchFamily="18" charset="0"/>
              </a:rPr>
              <a:t>Satışları kısa dönem için veya hemen artırmak.</a:t>
            </a:r>
            <a:endParaRPr lang="tr-TR" sz="2000"/>
          </a:p>
          <a:p>
            <a:r>
              <a:rPr lang="tr-TR" sz="2000">
                <a:cs typeface="Times New Roman" pitchFamily="18" charset="0"/>
              </a:rPr>
              <a:t> Müşteri ve/veya mağaza trafiğini artırmak.</a:t>
            </a:r>
            <a:endParaRPr lang="tr-TR" sz="2000"/>
          </a:p>
          <a:p>
            <a:r>
              <a:rPr lang="tr-TR" sz="2000">
                <a:cs typeface="Times New Roman" pitchFamily="18" charset="0"/>
              </a:rPr>
              <a:t>Tüketicinin veya müşterinin marka ve/veya mağaza bağlılığını korumak, sürdürmek veya artırmak.</a:t>
            </a:r>
            <a:endParaRPr lang="tr-TR" sz="2000"/>
          </a:p>
          <a:p>
            <a:r>
              <a:rPr lang="tr-TR" sz="2000">
                <a:cs typeface="Times New Roman" pitchFamily="18" charset="0"/>
              </a:rPr>
              <a:t>Ürün ya da diğer pazarlama bileşenlerinde yapılan yeniliği vurgulamak, güçlendirmek, bütünlemek.</a:t>
            </a:r>
            <a:r>
              <a:rPr lang="tr-TR" sz="2000"/>
              <a:t> </a:t>
            </a:r>
          </a:p>
        </p:txBody>
      </p:sp>
      <p:pic>
        <p:nvPicPr>
          <p:cNvPr id="34820" name="Picture 7" descr="hamsi[1]"/>
          <p:cNvPicPr>
            <a:picLocks noGrp="1" noChangeAspect="1" noChangeArrowheads="1"/>
          </p:cNvPicPr>
          <p:nvPr>
            <p:ph sz="half" idx="2"/>
          </p:nvPr>
        </p:nvPicPr>
        <p:blipFill>
          <a:blip r:embed="rId3" cstate="print"/>
          <a:srcRect/>
          <a:stretch>
            <a:fillRect/>
          </a:stretch>
        </p:blipFill>
        <p:spPr>
          <a:xfrm>
            <a:off x="5795963" y="1844675"/>
            <a:ext cx="2771775" cy="3816350"/>
          </a:xfrm>
          <a:noFill/>
        </p:spPr>
      </p:pic>
      <p:sp>
        <p:nvSpPr>
          <p:cNvPr id="5" name="4 Veri Yer Tutucusu"/>
          <p:cNvSpPr>
            <a:spLocks noGrp="1"/>
          </p:cNvSpPr>
          <p:nvPr>
            <p:ph type="dt" sz="half" idx="10"/>
          </p:nvPr>
        </p:nvSpPr>
        <p:spPr/>
        <p:txBody>
          <a:bodyPr/>
          <a:lstStyle/>
          <a:p>
            <a:pPr>
              <a:defRPr/>
            </a:pPr>
            <a:r>
              <a:rPr lang="tr-TR"/>
              <a:t>Pazarlama İlkeleri</a:t>
            </a:r>
          </a:p>
        </p:txBody>
      </p:sp>
      <p:sp>
        <p:nvSpPr>
          <p:cNvPr id="6" name="5 Slayt Numarası Yer Tutucusu"/>
          <p:cNvSpPr>
            <a:spLocks noGrp="1"/>
          </p:cNvSpPr>
          <p:nvPr>
            <p:ph type="sldNum" sz="quarter" idx="12"/>
          </p:nvPr>
        </p:nvSpPr>
        <p:spPr/>
        <p:txBody>
          <a:bodyPr/>
          <a:lstStyle/>
          <a:p>
            <a:pPr>
              <a:defRPr/>
            </a:pPr>
            <a:fld id="{02EA82B0-1E30-4218-91C8-5C78FBA94766}" type="slidenum">
              <a:rPr lang="tr-TR" smtClean="0"/>
              <a:pPr>
                <a:defRPr/>
              </a:pPr>
              <a:t>21</a:t>
            </a:fld>
            <a:endParaRPr lang="tr-TR"/>
          </a:p>
        </p:txBody>
      </p:sp>
      <p:sp>
        <p:nvSpPr>
          <p:cNvPr id="7" name="6 Altbilgi Yer Tutucusu"/>
          <p:cNvSpPr>
            <a:spLocks noGrp="1"/>
          </p:cNvSpPr>
          <p:nvPr>
            <p:ph type="ftr" sz="quarter" idx="11"/>
          </p:nvPr>
        </p:nvSpPr>
        <p:spPr/>
        <p:txBody>
          <a:bodyPr/>
          <a:lstStyle/>
          <a:p>
            <a:pPr>
              <a:defRPr/>
            </a:pPr>
            <a:r>
              <a:rPr lang="tr-TR"/>
              <a:t>Pazarlama İletişimi Araçları</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p:txBody>
          <a:bodyPr/>
          <a:lstStyle/>
          <a:p>
            <a:r>
              <a:rPr lang="tr-TR"/>
              <a:t>Satış teşvik çeşitleri</a:t>
            </a:r>
          </a:p>
        </p:txBody>
      </p:sp>
      <p:sp>
        <p:nvSpPr>
          <p:cNvPr id="33795" name="2 İçerik Yer Tutucusu"/>
          <p:cNvSpPr>
            <a:spLocks noGrp="1"/>
          </p:cNvSpPr>
          <p:nvPr>
            <p:ph sz="half" idx="4294967295"/>
          </p:nvPr>
        </p:nvSpPr>
        <p:spPr>
          <a:xfrm>
            <a:off x="685800" y="1981200"/>
            <a:ext cx="3810000" cy="4114800"/>
          </a:xfrm>
          <a:prstGeom prst="rect">
            <a:avLst/>
          </a:prstGeom>
        </p:spPr>
        <p:txBody>
          <a:bodyPr/>
          <a:lstStyle/>
          <a:p>
            <a:r>
              <a:rPr lang="tr-TR" sz="2400">
                <a:latin typeface="Arial" charset="0"/>
              </a:rPr>
              <a:t>Promosyonlar</a:t>
            </a:r>
          </a:p>
          <a:p>
            <a:r>
              <a:rPr lang="tr-TR" sz="2400">
                <a:latin typeface="Arial" charset="0"/>
              </a:rPr>
              <a:t>Kuponlar</a:t>
            </a:r>
          </a:p>
          <a:p>
            <a:r>
              <a:rPr lang="tr-TR" sz="2400">
                <a:latin typeface="Arial" charset="0"/>
              </a:rPr>
              <a:t>Hediyeler</a:t>
            </a:r>
          </a:p>
          <a:p>
            <a:r>
              <a:rPr lang="tr-TR" sz="2400">
                <a:latin typeface="Arial" charset="0"/>
              </a:rPr>
              <a:t>Gösteriler, özel olaylar, fuar ve sergiler</a:t>
            </a:r>
          </a:p>
          <a:p>
            <a:r>
              <a:rPr lang="tr-TR" sz="2400">
                <a:latin typeface="Arial" charset="0"/>
              </a:rPr>
              <a:t>Örnek ürün dağıtımları</a:t>
            </a:r>
          </a:p>
          <a:p>
            <a:r>
              <a:rPr lang="tr-TR" sz="2400">
                <a:latin typeface="Arial" charset="0"/>
              </a:rPr>
              <a:t>Yarışma ve çekilişler</a:t>
            </a:r>
          </a:p>
          <a:p>
            <a:r>
              <a:rPr lang="tr-TR" sz="2400">
                <a:latin typeface="Arial" charset="0"/>
              </a:rPr>
              <a:t>Seyahatler</a:t>
            </a:r>
          </a:p>
          <a:p>
            <a:r>
              <a:rPr lang="tr-TR" sz="2400">
                <a:latin typeface="Arial" charset="0"/>
              </a:rPr>
              <a:t>Vitrin düzenleme</a:t>
            </a:r>
            <a:endParaRPr lang="tr-TR">
              <a:latin typeface="Arial" charset="0"/>
            </a:endParaRPr>
          </a:p>
          <a:p>
            <a:endParaRPr lang="tr-TR" sz="2400"/>
          </a:p>
        </p:txBody>
      </p:sp>
      <p:sp>
        <p:nvSpPr>
          <p:cNvPr id="33796" name="3 İçerik Yer Tutucusu"/>
          <p:cNvSpPr>
            <a:spLocks noGrp="1"/>
          </p:cNvSpPr>
          <p:nvPr>
            <p:ph sz="half" idx="4294967295"/>
          </p:nvPr>
        </p:nvSpPr>
        <p:spPr>
          <a:xfrm>
            <a:off x="4648200" y="1981200"/>
            <a:ext cx="3810000" cy="4114800"/>
          </a:xfrm>
          <a:prstGeom prst="rect">
            <a:avLst/>
          </a:prstGeom>
        </p:spPr>
        <p:txBody>
          <a:bodyPr/>
          <a:lstStyle/>
          <a:p>
            <a:endParaRPr lang="tr-TR"/>
          </a:p>
        </p:txBody>
      </p:sp>
      <p:sp>
        <p:nvSpPr>
          <p:cNvPr id="5" name="4 Veri Yer Tutucusu"/>
          <p:cNvSpPr>
            <a:spLocks noGrp="1"/>
          </p:cNvSpPr>
          <p:nvPr>
            <p:ph type="dt" sz="half" idx="10"/>
          </p:nvPr>
        </p:nvSpPr>
        <p:spPr/>
        <p:txBody>
          <a:bodyPr/>
          <a:lstStyle/>
          <a:p>
            <a:r>
              <a:rPr lang="tr-TR"/>
              <a:t>Pazarlama İlkeleri</a:t>
            </a:r>
          </a:p>
        </p:txBody>
      </p:sp>
      <p:sp>
        <p:nvSpPr>
          <p:cNvPr id="6" name="5 Slayt Numarası Yer Tutucusu"/>
          <p:cNvSpPr>
            <a:spLocks noGrp="1"/>
          </p:cNvSpPr>
          <p:nvPr>
            <p:ph type="sldNum" sz="quarter" idx="12"/>
          </p:nvPr>
        </p:nvSpPr>
        <p:spPr/>
        <p:txBody>
          <a:bodyPr/>
          <a:lstStyle/>
          <a:p>
            <a:fld id="{281F24FC-F33D-43F2-98E6-17843D19AD2C}" type="slidenum">
              <a:rPr lang="tr-TR" smtClean="0"/>
              <a:pPr/>
              <a:t>22</a:t>
            </a:fld>
            <a:endParaRPr lang="tr-TR"/>
          </a:p>
        </p:txBody>
      </p:sp>
      <p:sp>
        <p:nvSpPr>
          <p:cNvPr id="7" name="6 Altbilgi Yer Tutucusu"/>
          <p:cNvSpPr>
            <a:spLocks noGrp="1"/>
          </p:cNvSpPr>
          <p:nvPr>
            <p:ph type="ftr" sz="quarter" idx="11"/>
          </p:nvPr>
        </p:nvSpPr>
        <p:spPr/>
        <p:txBody>
          <a:bodyPr/>
          <a:lstStyle/>
          <a:p>
            <a:r>
              <a:rPr lang="tr-TR"/>
              <a:t>Pazarlama İletişimi Araçları</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928688" y="609600"/>
            <a:ext cx="7529512" cy="1143000"/>
          </a:xfrm>
        </p:spPr>
        <p:txBody>
          <a:bodyPr/>
          <a:lstStyle/>
          <a:p>
            <a:r>
              <a:rPr lang="tr-TR" dirty="0">
                <a:latin typeface="Arial" charset="0"/>
              </a:rPr>
              <a:t>Satış Özendirme Özellikleri</a:t>
            </a:r>
            <a:endParaRPr lang="tr-TR" dirty="0"/>
          </a:p>
        </p:txBody>
      </p:sp>
      <p:sp>
        <p:nvSpPr>
          <p:cNvPr id="7172" name="Rectangle 3"/>
          <p:cNvSpPr>
            <a:spLocks noGrp="1" noChangeArrowheads="1"/>
          </p:cNvSpPr>
          <p:nvPr>
            <p:ph type="body" sz="half" idx="4294967295"/>
          </p:nvPr>
        </p:nvSpPr>
        <p:spPr>
          <a:xfrm>
            <a:off x="381000" y="2214563"/>
            <a:ext cx="4953000" cy="3652837"/>
          </a:xfrm>
          <a:prstGeom prst="rect">
            <a:avLst/>
          </a:prstGeom>
        </p:spPr>
        <p:txBody>
          <a:bodyPr/>
          <a:lstStyle/>
          <a:p>
            <a:pPr algn="ctr">
              <a:buFontTx/>
              <a:buNone/>
            </a:pPr>
            <a:r>
              <a:rPr lang="tr-TR" sz="2000" b="1" u="sng">
                <a:latin typeface="Arial" charset="0"/>
              </a:rPr>
              <a:t>Özellikleri</a:t>
            </a:r>
            <a:endParaRPr lang="tr-TR" sz="2000" b="1">
              <a:latin typeface="Arial" charset="0"/>
            </a:endParaRPr>
          </a:p>
          <a:p>
            <a:r>
              <a:rPr lang="tr-TR" sz="1800">
                <a:latin typeface="Arial" charset="0"/>
              </a:rPr>
              <a:t>Dikkat çekici ve etkili olması</a:t>
            </a:r>
          </a:p>
          <a:p>
            <a:r>
              <a:rPr lang="tr-TR" sz="1800">
                <a:latin typeface="Arial" charset="0"/>
              </a:rPr>
              <a:t>Uygulama ve denetleme kolaylığı</a:t>
            </a:r>
          </a:p>
          <a:p>
            <a:r>
              <a:rPr lang="tr-TR" sz="1800">
                <a:latin typeface="Arial" charset="0"/>
              </a:rPr>
              <a:t>Eski ve yeni müşterileri mevcut ve yeni ürünlere özendirmesi</a:t>
            </a:r>
          </a:p>
          <a:p>
            <a:r>
              <a:rPr lang="tr-TR" sz="1800">
                <a:latin typeface="Arial" charset="0"/>
              </a:rPr>
              <a:t>Satış noktasına daha çok müşteri çekmesi</a:t>
            </a:r>
          </a:p>
          <a:p>
            <a:r>
              <a:rPr lang="tr-TR" sz="1800">
                <a:latin typeface="Arial" charset="0"/>
              </a:rPr>
              <a:t>Rekabeti kırması</a:t>
            </a:r>
          </a:p>
          <a:p>
            <a:r>
              <a:rPr lang="tr-TR" sz="1800">
                <a:latin typeface="Arial" charset="0"/>
              </a:rPr>
              <a:t>Satış noktalarında daha çok yer edinilmesi</a:t>
            </a:r>
          </a:p>
        </p:txBody>
      </p:sp>
      <p:sp>
        <p:nvSpPr>
          <p:cNvPr id="7173" name="Rectangle 5"/>
          <p:cNvSpPr>
            <a:spLocks noGrp="1" noChangeArrowheads="1"/>
          </p:cNvSpPr>
          <p:nvPr>
            <p:ph type="body" sz="half" idx="4294967295"/>
          </p:nvPr>
        </p:nvSpPr>
        <p:spPr>
          <a:xfrm>
            <a:off x="5334000" y="1981200"/>
            <a:ext cx="3810000" cy="3048000"/>
          </a:xfrm>
          <a:prstGeom prst="rect">
            <a:avLst/>
          </a:prstGeom>
        </p:spPr>
        <p:txBody>
          <a:bodyPr/>
          <a:lstStyle/>
          <a:p>
            <a:endParaRPr lang="tr-TR" sz="2000"/>
          </a:p>
        </p:txBody>
      </p:sp>
      <p:graphicFrame>
        <p:nvGraphicFramePr>
          <p:cNvPr id="7170" name="Object 0"/>
          <p:cNvGraphicFramePr>
            <a:graphicFrameLocks noChangeAspect="1"/>
          </p:cNvGraphicFramePr>
          <p:nvPr/>
        </p:nvGraphicFramePr>
        <p:xfrm>
          <a:off x="5500688" y="2928938"/>
          <a:ext cx="2743200" cy="2390775"/>
        </p:xfrm>
        <a:graphic>
          <a:graphicData uri="http://schemas.openxmlformats.org/presentationml/2006/ole">
            <mc:AlternateContent xmlns:mc="http://schemas.openxmlformats.org/markup-compatibility/2006">
              <mc:Choice xmlns:v="urn:schemas-microsoft-com:vml" Requires="v">
                <p:oleObj spid="_x0000_s185346" name="Klip" r:id="rId3" imgW="4579545" imgH="3992578" progId="">
                  <p:embed/>
                </p:oleObj>
              </mc:Choice>
              <mc:Fallback>
                <p:oleObj name="Klip" r:id="rId3" imgW="4579545" imgH="3992578" progId="">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0688" y="2928938"/>
                        <a:ext cx="2743200" cy="2390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5 Veri Yer Tutucusu"/>
          <p:cNvSpPr>
            <a:spLocks noGrp="1"/>
          </p:cNvSpPr>
          <p:nvPr>
            <p:ph type="dt" sz="half" idx="10"/>
          </p:nvPr>
        </p:nvSpPr>
        <p:spPr/>
        <p:txBody>
          <a:bodyPr/>
          <a:lstStyle/>
          <a:p>
            <a:r>
              <a:rPr lang="tr-TR"/>
              <a:t>Pazarlama İlkeleri</a:t>
            </a:r>
          </a:p>
        </p:txBody>
      </p:sp>
      <p:sp>
        <p:nvSpPr>
          <p:cNvPr id="7" name="6 Slayt Numarası Yer Tutucusu"/>
          <p:cNvSpPr>
            <a:spLocks noGrp="1"/>
          </p:cNvSpPr>
          <p:nvPr>
            <p:ph type="sldNum" sz="quarter" idx="12"/>
          </p:nvPr>
        </p:nvSpPr>
        <p:spPr/>
        <p:txBody>
          <a:bodyPr/>
          <a:lstStyle/>
          <a:p>
            <a:fld id="{281F24FC-F33D-43F2-98E6-17843D19AD2C}" type="slidenum">
              <a:rPr lang="tr-TR" smtClean="0"/>
              <a:pPr/>
              <a:t>23</a:t>
            </a:fld>
            <a:endParaRPr lang="tr-TR"/>
          </a:p>
        </p:txBody>
      </p:sp>
      <p:sp>
        <p:nvSpPr>
          <p:cNvPr id="8" name="7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4 Başlık"/>
          <p:cNvSpPr>
            <a:spLocks noGrp="1"/>
          </p:cNvSpPr>
          <p:nvPr>
            <p:ph type="ctrTitle"/>
          </p:nvPr>
        </p:nvSpPr>
        <p:spPr/>
        <p:txBody>
          <a:bodyPr/>
          <a:lstStyle/>
          <a:p>
            <a:r>
              <a:rPr lang="tr-TR"/>
              <a:t>Halkla İlişkiler</a:t>
            </a:r>
          </a:p>
        </p:txBody>
      </p:sp>
      <p:sp>
        <p:nvSpPr>
          <p:cNvPr id="36867" name="5 Alt Başlık"/>
          <p:cNvSpPr>
            <a:spLocks noGrp="1"/>
          </p:cNvSpPr>
          <p:nvPr>
            <p:ph type="subTitle" idx="1"/>
          </p:nvPr>
        </p:nvSpPr>
        <p:spPr/>
        <p:txBody>
          <a:bodyPr/>
          <a:lstStyle/>
          <a:p>
            <a:r>
              <a:rPr lang="tr-TR"/>
              <a:t>PR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228600"/>
            <a:ext cx="7772400" cy="762000"/>
          </a:xfrm>
        </p:spPr>
        <p:txBody>
          <a:bodyPr/>
          <a:lstStyle/>
          <a:p>
            <a:r>
              <a:rPr lang="tr-TR" sz="3600" b="1"/>
              <a:t>Halkla İlişkiler ve Duyurum</a:t>
            </a:r>
          </a:p>
        </p:txBody>
      </p:sp>
      <p:sp>
        <p:nvSpPr>
          <p:cNvPr id="37891" name="Rectangle 3"/>
          <p:cNvSpPr>
            <a:spLocks noGrp="1" noChangeArrowheads="1"/>
          </p:cNvSpPr>
          <p:nvPr>
            <p:ph type="body" sz="half" idx="4294967295"/>
          </p:nvPr>
        </p:nvSpPr>
        <p:spPr>
          <a:xfrm>
            <a:off x="685800" y="1295400"/>
            <a:ext cx="3810000" cy="4800600"/>
          </a:xfrm>
          <a:prstGeom prst="rect">
            <a:avLst/>
          </a:prstGeom>
        </p:spPr>
        <p:txBody>
          <a:bodyPr/>
          <a:lstStyle/>
          <a:p>
            <a:r>
              <a:rPr lang="tr-TR" sz="2000" b="1"/>
              <a:t>Halkla ilişkiler</a:t>
            </a:r>
          </a:p>
          <a:p>
            <a:pPr>
              <a:buFontTx/>
              <a:buNone/>
            </a:pPr>
            <a:r>
              <a:rPr lang="tr-TR" sz="2000" b="1"/>
              <a:t>    </a:t>
            </a:r>
            <a:r>
              <a:rPr lang="tr-TR" sz="2000"/>
              <a:t>bir kişi veya örgüte karşı kamuoyunun (hedef kitlenin) tavrını  değerleyip, organizasyonun kamuoyu nezdinde saygınlık ve itibar kazanabileceği strateji ve politikaların izlenmesidir</a:t>
            </a:r>
          </a:p>
        </p:txBody>
      </p:sp>
      <p:sp>
        <p:nvSpPr>
          <p:cNvPr id="37892" name="Rectangle 4"/>
          <p:cNvSpPr>
            <a:spLocks noGrp="1" noChangeArrowheads="1"/>
          </p:cNvSpPr>
          <p:nvPr>
            <p:ph type="body" sz="half" idx="4294967295"/>
          </p:nvPr>
        </p:nvSpPr>
        <p:spPr>
          <a:xfrm>
            <a:off x="4648200" y="1295400"/>
            <a:ext cx="3810000" cy="4800600"/>
          </a:xfrm>
          <a:prstGeom prst="rect">
            <a:avLst/>
          </a:prstGeom>
        </p:spPr>
        <p:txBody>
          <a:bodyPr/>
          <a:lstStyle/>
          <a:p>
            <a:r>
              <a:rPr lang="tr-TR" sz="2000" b="1"/>
              <a:t>Duyurum (publicity); </a:t>
            </a:r>
            <a:r>
              <a:rPr lang="tr-TR" sz="2000"/>
              <a:t>işletme ürün ya da faaliyetleri hakkında kitle iletişim araçlarıyla hedef kitlelere ulaştırılan haber biçimine yakın mesajlardır.</a:t>
            </a:r>
          </a:p>
        </p:txBody>
      </p:sp>
      <p:sp>
        <p:nvSpPr>
          <p:cNvPr id="37893" name="Text Box 5"/>
          <p:cNvSpPr txBox="1">
            <a:spLocks noChangeArrowheads="1"/>
          </p:cNvSpPr>
          <p:nvPr/>
        </p:nvSpPr>
        <p:spPr bwMode="auto">
          <a:xfrm>
            <a:off x="2362200" y="3886200"/>
            <a:ext cx="2054225" cy="2012950"/>
          </a:xfrm>
          <a:prstGeom prst="rect">
            <a:avLst/>
          </a:prstGeom>
          <a:noFill/>
          <a:ln w="12700">
            <a:noFill/>
            <a:miter lim="800000"/>
            <a:headEnd/>
            <a:tailEnd/>
          </a:ln>
        </p:spPr>
        <p:txBody>
          <a:bodyPr lIns="92075" tIns="46038" rIns="92075" bIns="46038">
            <a:spAutoFit/>
          </a:bodyPr>
          <a:lstStyle/>
          <a:p>
            <a:r>
              <a:rPr lang="tr-TR" sz="10600">
                <a:solidFill>
                  <a:srgbClr val="000000"/>
                </a:solidFill>
              </a:rPr>
              <a:t>PR</a:t>
            </a:r>
          </a:p>
          <a:p>
            <a:r>
              <a:rPr lang="tr-TR" sz="2000">
                <a:solidFill>
                  <a:srgbClr val="000000"/>
                </a:solidFill>
              </a:rPr>
              <a:t>Public Relations</a:t>
            </a:r>
          </a:p>
        </p:txBody>
      </p:sp>
      <p:sp>
        <p:nvSpPr>
          <p:cNvPr id="37894" name="Text Box 6"/>
          <p:cNvSpPr txBox="1">
            <a:spLocks noChangeArrowheads="1"/>
          </p:cNvSpPr>
          <p:nvPr/>
        </p:nvSpPr>
        <p:spPr bwMode="auto">
          <a:xfrm rot="-1682914">
            <a:off x="5505450" y="3930650"/>
            <a:ext cx="1885950" cy="641350"/>
          </a:xfrm>
          <a:prstGeom prst="rect">
            <a:avLst/>
          </a:prstGeom>
          <a:noFill/>
          <a:ln w="12700">
            <a:noFill/>
            <a:miter lim="800000"/>
            <a:headEnd/>
            <a:tailEnd/>
          </a:ln>
        </p:spPr>
        <p:txBody>
          <a:bodyPr wrap="none" lIns="92075" tIns="46038" rIns="92075" bIns="46038">
            <a:spAutoFit/>
          </a:bodyPr>
          <a:lstStyle/>
          <a:p>
            <a:r>
              <a:rPr lang="tr-TR" sz="3600">
                <a:solidFill>
                  <a:srgbClr val="000000"/>
                </a:solidFill>
              </a:rPr>
              <a:t>Publicity</a:t>
            </a:r>
          </a:p>
        </p:txBody>
      </p:sp>
      <p:sp>
        <p:nvSpPr>
          <p:cNvPr id="7" name="6 Veri Yer Tutucusu"/>
          <p:cNvSpPr>
            <a:spLocks noGrp="1"/>
          </p:cNvSpPr>
          <p:nvPr>
            <p:ph type="dt" sz="half" idx="10"/>
          </p:nvPr>
        </p:nvSpPr>
        <p:spPr/>
        <p:txBody>
          <a:bodyPr/>
          <a:lstStyle/>
          <a:p>
            <a:r>
              <a:rPr lang="tr-TR"/>
              <a:t>Pazarlama İlkeleri</a:t>
            </a:r>
          </a:p>
        </p:txBody>
      </p:sp>
      <p:sp>
        <p:nvSpPr>
          <p:cNvPr id="8" name="7 Slayt Numarası Yer Tutucusu"/>
          <p:cNvSpPr>
            <a:spLocks noGrp="1"/>
          </p:cNvSpPr>
          <p:nvPr>
            <p:ph type="sldNum" sz="quarter" idx="12"/>
          </p:nvPr>
        </p:nvSpPr>
        <p:spPr/>
        <p:txBody>
          <a:bodyPr/>
          <a:lstStyle/>
          <a:p>
            <a:fld id="{281F24FC-F33D-43F2-98E6-17843D19AD2C}" type="slidenum">
              <a:rPr lang="tr-TR" smtClean="0"/>
              <a:pPr/>
              <a:t>25</a:t>
            </a:fld>
            <a:endParaRPr lang="tr-TR"/>
          </a:p>
        </p:txBody>
      </p:sp>
      <p:sp>
        <p:nvSpPr>
          <p:cNvPr id="9" name="8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fontScale="90000"/>
          </a:bodyPr>
          <a:lstStyle/>
          <a:p>
            <a:br>
              <a:rPr lang="tr-TR"/>
            </a:br>
            <a:r>
              <a:rPr lang="tr-TR">
                <a:latin typeface="Arial" charset="0"/>
              </a:rPr>
              <a:t>Halkla İlişkiler</a:t>
            </a:r>
            <a:br>
              <a:rPr lang="tr-TR">
                <a:latin typeface="Arial" charset="0"/>
              </a:rPr>
            </a:br>
            <a:endParaRPr lang="tr-TR"/>
          </a:p>
        </p:txBody>
      </p:sp>
      <p:sp>
        <p:nvSpPr>
          <p:cNvPr id="8196" name="Rectangle 3"/>
          <p:cNvSpPr>
            <a:spLocks noGrp="1" noChangeArrowheads="1"/>
          </p:cNvSpPr>
          <p:nvPr>
            <p:ph type="body" sz="half" idx="4294967295"/>
          </p:nvPr>
        </p:nvSpPr>
        <p:spPr>
          <a:xfrm>
            <a:off x="685800" y="1981200"/>
            <a:ext cx="3810000" cy="4114800"/>
          </a:xfrm>
          <a:prstGeom prst="rect">
            <a:avLst/>
          </a:prstGeom>
        </p:spPr>
        <p:txBody>
          <a:bodyPr/>
          <a:lstStyle/>
          <a:p>
            <a:pPr algn="ctr">
              <a:buFontTx/>
              <a:buNone/>
            </a:pPr>
            <a:r>
              <a:rPr lang="tr-TR" sz="1600" b="1" u="sng">
                <a:latin typeface="Arial" charset="0"/>
              </a:rPr>
              <a:t>Özellikleri</a:t>
            </a:r>
            <a:endParaRPr lang="tr-TR" sz="1600" b="1">
              <a:latin typeface="Arial" charset="0"/>
            </a:endParaRPr>
          </a:p>
          <a:p>
            <a:r>
              <a:rPr lang="tr-TR" sz="1600">
                <a:latin typeface="Arial" charset="0"/>
              </a:rPr>
              <a:t>İnandırıcılık ve güvenilirlik</a:t>
            </a:r>
          </a:p>
          <a:p>
            <a:r>
              <a:rPr lang="tr-TR" sz="1600">
                <a:latin typeface="Arial" charset="0"/>
              </a:rPr>
              <a:t>Kitlelere kolay ulaşabilme</a:t>
            </a:r>
          </a:p>
          <a:p>
            <a:r>
              <a:rPr lang="tr-TR" sz="1600">
                <a:latin typeface="Arial" charset="0"/>
              </a:rPr>
              <a:t>Merak ve ilgi uyandırma</a:t>
            </a:r>
          </a:p>
        </p:txBody>
      </p:sp>
      <p:sp>
        <p:nvSpPr>
          <p:cNvPr id="8197" name="Rectangle 5"/>
          <p:cNvSpPr>
            <a:spLocks noGrp="1" noChangeArrowheads="1"/>
          </p:cNvSpPr>
          <p:nvPr>
            <p:ph type="body" sz="half" idx="4294967295"/>
          </p:nvPr>
        </p:nvSpPr>
        <p:spPr>
          <a:xfrm>
            <a:off x="4724400" y="1752600"/>
            <a:ext cx="4038600" cy="3429000"/>
          </a:xfrm>
          <a:prstGeom prst="rect">
            <a:avLst/>
          </a:prstGeom>
        </p:spPr>
        <p:txBody>
          <a:bodyPr/>
          <a:lstStyle/>
          <a:p>
            <a:pPr algn="ctr">
              <a:buFontTx/>
              <a:buNone/>
            </a:pPr>
            <a:r>
              <a:rPr lang="tr-TR" sz="1600" b="1" u="sng">
                <a:latin typeface="Arial" charset="0"/>
              </a:rPr>
              <a:t>Çeşitleri</a:t>
            </a:r>
          </a:p>
          <a:p>
            <a:r>
              <a:rPr lang="tr-TR" sz="1600">
                <a:latin typeface="Arial" charset="0"/>
              </a:rPr>
              <a:t>Basın bültenleri, haber programları</a:t>
            </a:r>
          </a:p>
          <a:p>
            <a:r>
              <a:rPr lang="tr-TR" sz="1600">
                <a:latin typeface="Arial" charset="0"/>
              </a:rPr>
              <a:t>Basın toplantıları</a:t>
            </a:r>
          </a:p>
          <a:p>
            <a:r>
              <a:rPr lang="tr-TR" sz="1600">
                <a:latin typeface="Arial" charset="0"/>
              </a:rPr>
              <a:t>Tanışma yemek ve toplantıları, özel etkinlikler</a:t>
            </a:r>
          </a:p>
          <a:p>
            <a:r>
              <a:rPr lang="tr-TR" sz="1600">
                <a:latin typeface="Arial" charset="0"/>
              </a:rPr>
              <a:t>Şirket gazete, dergi ve bültenleri</a:t>
            </a:r>
          </a:p>
          <a:p>
            <a:r>
              <a:rPr lang="tr-TR" sz="1600">
                <a:latin typeface="Arial" charset="0"/>
              </a:rPr>
              <a:t>Açılış, kuruluş vb. yıldönümü etkinlikleri</a:t>
            </a:r>
          </a:p>
          <a:p>
            <a:r>
              <a:rPr lang="tr-TR" sz="1600">
                <a:latin typeface="Arial" charset="0"/>
              </a:rPr>
              <a:t>Sosyal, kültürel vb. faaliyetlerde sponsorluk</a:t>
            </a:r>
          </a:p>
          <a:p>
            <a:r>
              <a:rPr lang="tr-TR" sz="1600">
                <a:latin typeface="Arial" charset="0"/>
              </a:rPr>
              <a:t>Bilimsel toplantılar</a:t>
            </a:r>
          </a:p>
          <a:p>
            <a:endParaRPr lang="tr-TR" sz="1600">
              <a:latin typeface="Arial" charset="0"/>
            </a:endParaRPr>
          </a:p>
          <a:p>
            <a:endParaRPr lang="tr-TR" sz="1800"/>
          </a:p>
        </p:txBody>
      </p:sp>
      <p:graphicFrame>
        <p:nvGraphicFramePr>
          <p:cNvPr id="8194" name="Object 0"/>
          <p:cNvGraphicFramePr>
            <a:graphicFrameLocks noChangeAspect="1"/>
          </p:cNvGraphicFramePr>
          <p:nvPr/>
        </p:nvGraphicFramePr>
        <p:xfrm>
          <a:off x="533400" y="4038600"/>
          <a:ext cx="4672013" cy="2216150"/>
        </p:xfrm>
        <a:graphic>
          <a:graphicData uri="http://schemas.openxmlformats.org/presentationml/2006/ole">
            <mc:AlternateContent xmlns:mc="http://schemas.openxmlformats.org/markup-compatibility/2006">
              <mc:Choice xmlns:v="urn:schemas-microsoft-com:vml" Requires="v">
                <p:oleObj spid="_x0000_s186370" name="Klip" r:id="rId3" imgW="4579545" imgH="2172832" progId="">
                  <p:embed/>
                </p:oleObj>
              </mc:Choice>
              <mc:Fallback>
                <p:oleObj name="Klip" r:id="rId3" imgW="4579545" imgH="2172832" progId="">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038600"/>
                        <a:ext cx="4672013" cy="2216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5 Veri Yer Tutucusu"/>
          <p:cNvSpPr>
            <a:spLocks noGrp="1"/>
          </p:cNvSpPr>
          <p:nvPr>
            <p:ph type="dt" sz="half" idx="10"/>
          </p:nvPr>
        </p:nvSpPr>
        <p:spPr/>
        <p:txBody>
          <a:bodyPr/>
          <a:lstStyle/>
          <a:p>
            <a:r>
              <a:rPr lang="tr-TR"/>
              <a:t>Pazarlama İlkeleri</a:t>
            </a:r>
          </a:p>
        </p:txBody>
      </p:sp>
      <p:sp>
        <p:nvSpPr>
          <p:cNvPr id="7" name="6 Slayt Numarası Yer Tutucusu"/>
          <p:cNvSpPr>
            <a:spLocks noGrp="1"/>
          </p:cNvSpPr>
          <p:nvPr>
            <p:ph type="sldNum" sz="quarter" idx="12"/>
          </p:nvPr>
        </p:nvSpPr>
        <p:spPr/>
        <p:txBody>
          <a:bodyPr/>
          <a:lstStyle/>
          <a:p>
            <a:fld id="{281F24FC-F33D-43F2-98E6-17843D19AD2C}" type="slidenum">
              <a:rPr lang="tr-TR" smtClean="0"/>
              <a:pPr/>
              <a:t>26</a:t>
            </a:fld>
            <a:endParaRPr lang="tr-TR"/>
          </a:p>
        </p:txBody>
      </p:sp>
      <p:sp>
        <p:nvSpPr>
          <p:cNvPr id="8" name="7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28600"/>
            <a:ext cx="7848600" cy="1219200"/>
          </a:xfrm>
        </p:spPr>
        <p:txBody>
          <a:bodyPr/>
          <a:lstStyle/>
          <a:p>
            <a:r>
              <a:rPr lang="tr-TR" sz="3200" b="1"/>
              <a:t>Pazarlama Halkla İlişkiler ve Duyurum</a:t>
            </a:r>
            <a:endParaRPr lang="tr-TR" sz="3600" b="1"/>
          </a:p>
        </p:txBody>
      </p:sp>
      <p:sp>
        <p:nvSpPr>
          <p:cNvPr id="38915" name="Rectangle 3"/>
          <p:cNvSpPr>
            <a:spLocks noGrp="1" noChangeArrowheads="1"/>
          </p:cNvSpPr>
          <p:nvPr>
            <p:ph type="body" sz="half" idx="4294967295"/>
          </p:nvPr>
        </p:nvSpPr>
        <p:spPr>
          <a:xfrm>
            <a:off x="4648200" y="1981200"/>
            <a:ext cx="4038600" cy="4114800"/>
          </a:xfrm>
          <a:prstGeom prst="rect">
            <a:avLst/>
          </a:prstGeom>
        </p:spPr>
        <p:txBody>
          <a:bodyPr/>
          <a:lstStyle/>
          <a:p>
            <a:pPr>
              <a:buFontTx/>
              <a:buNone/>
            </a:pPr>
            <a:r>
              <a:rPr lang="tr-TR" sz="2000" b="1" u="sng">
                <a:cs typeface="Times New Roman" pitchFamily="18" charset="0"/>
              </a:rPr>
              <a:t>Dezavantajları</a:t>
            </a:r>
            <a:endParaRPr lang="tr-TR" sz="2000" b="1" u="sng"/>
          </a:p>
          <a:p>
            <a:r>
              <a:rPr lang="tr-TR" sz="2000">
                <a:cs typeface="Times New Roman" pitchFamily="18" charset="0"/>
              </a:rPr>
              <a:t>Mesaj üzerinde kontrol yetkisinin olmaması,</a:t>
            </a:r>
            <a:endParaRPr lang="tr-TR" sz="2000"/>
          </a:p>
          <a:p>
            <a:r>
              <a:rPr lang="tr-TR" sz="2000">
                <a:cs typeface="Times New Roman" pitchFamily="18" charset="0"/>
              </a:rPr>
              <a:t>Bir kerelik yayınlanması ve sınırlı yayılması,</a:t>
            </a:r>
            <a:endParaRPr lang="tr-TR" sz="2000"/>
          </a:p>
          <a:p>
            <a:r>
              <a:rPr lang="tr-TR" sz="2000">
                <a:cs typeface="Times New Roman" pitchFamily="18" charset="0"/>
              </a:rPr>
              <a:t>Belirli bir tarifeye bağlı olmamakla birlikte tamamen ücretsiz olmaması,</a:t>
            </a:r>
            <a:endParaRPr lang="tr-TR" sz="2000"/>
          </a:p>
          <a:p>
            <a:r>
              <a:rPr lang="tr-TR" sz="2000">
                <a:cs typeface="Times New Roman" pitchFamily="18" charset="0"/>
              </a:rPr>
              <a:t>Yayınlanma şansının kişisel ilişkilere bağlı olması.</a:t>
            </a:r>
            <a:r>
              <a:rPr lang="tr-TR" sz="2000"/>
              <a:t> </a:t>
            </a:r>
          </a:p>
        </p:txBody>
      </p:sp>
      <p:sp>
        <p:nvSpPr>
          <p:cNvPr id="38916" name="Rectangle 4"/>
          <p:cNvSpPr>
            <a:spLocks noGrp="1" noChangeArrowheads="1"/>
          </p:cNvSpPr>
          <p:nvPr>
            <p:ph type="body" sz="half" idx="4294967295"/>
          </p:nvPr>
        </p:nvSpPr>
        <p:spPr>
          <a:xfrm>
            <a:off x="685800" y="1981200"/>
            <a:ext cx="3810000" cy="4114800"/>
          </a:xfrm>
          <a:prstGeom prst="rect">
            <a:avLst/>
          </a:prstGeom>
        </p:spPr>
        <p:txBody>
          <a:bodyPr/>
          <a:lstStyle/>
          <a:p>
            <a:pPr>
              <a:buFontTx/>
              <a:buNone/>
            </a:pPr>
            <a:r>
              <a:rPr lang="tr-TR" sz="2000" b="1" u="sng">
                <a:cs typeface="Times New Roman" pitchFamily="18" charset="0"/>
              </a:rPr>
              <a:t>Avantajları</a:t>
            </a:r>
            <a:endParaRPr lang="tr-TR" sz="2000" b="1" u="sng"/>
          </a:p>
          <a:p>
            <a:r>
              <a:rPr lang="tr-TR" sz="2000">
                <a:cs typeface="Times New Roman" pitchFamily="18" charset="0"/>
              </a:rPr>
              <a:t>Reklam ve kişisel satış çabalarından daha düşük maliyetli olması,</a:t>
            </a:r>
            <a:endParaRPr lang="tr-TR" sz="2000"/>
          </a:p>
          <a:p>
            <a:r>
              <a:rPr lang="tr-TR" sz="2000">
                <a:cs typeface="Times New Roman" pitchFamily="18" charset="0"/>
              </a:rPr>
              <a:t>Reklamdan daha güvenilir olması,</a:t>
            </a:r>
            <a:endParaRPr lang="tr-TR" sz="2000"/>
          </a:p>
          <a:p>
            <a:r>
              <a:rPr lang="tr-TR" sz="2000">
                <a:cs typeface="Times New Roman" pitchFamily="18" charset="0"/>
              </a:rPr>
              <a:t>Reklamlara oranla daha fazla okunması ve dikkat çekmesi,</a:t>
            </a:r>
            <a:endParaRPr lang="tr-TR" sz="2000"/>
          </a:p>
          <a:p>
            <a:r>
              <a:rPr lang="tr-TR" sz="2000">
                <a:cs typeface="Times New Roman" pitchFamily="18" charset="0"/>
              </a:rPr>
              <a:t>Daha fazla bilgi içermesi,</a:t>
            </a:r>
            <a:endParaRPr lang="tr-TR" sz="2000"/>
          </a:p>
          <a:p>
            <a:r>
              <a:rPr lang="tr-TR" sz="2000">
                <a:cs typeface="Times New Roman" pitchFamily="18" charset="0"/>
              </a:rPr>
              <a:t>Gerekli zamanlarda kullanılabilmesi.</a:t>
            </a:r>
            <a:r>
              <a:rPr lang="tr-TR" sz="2000"/>
              <a:t> </a:t>
            </a:r>
          </a:p>
        </p:txBody>
      </p:sp>
      <p:sp>
        <p:nvSpPr>
          <p:cNvPr id="5" name="4 Veri Yer Tutucusu"/>
          <p:cNvSpPr>
            <a:spLocks noGrp="1"/>
          </p:cNvSpPr>
          <p:nvPr>
            <p:ph type="dt" sz="half" idx="10"/>
          </p:nvPr>
        </p:nvSpPr>
        <p:spPr/>
        <p:txBody>
          <a:bodyPr/>
          <a:lstStyle/>
          <a:p>
            <a:r>
              <a:rPr lang="tr-TR"/>
              <a:t>Pazarlama İlkeleri</a:t>
            </a:r>
          </a:p>
        </p:txBody>
      </p:sp>
      <p:sp>
        <p:nvSpPr>
          <p:cNvPr id="6" name="5 Slayt Numarası Yer Tutucusu"/>
          <p:cNvSpPr>
            <a:spLocks noGrp="1"/>
          </p:cNvSpPr>
          <p:nvPr>
            <p:ph type="sldNum" sz="quarter" idx="12"/>
          </p:nvPr>
        </p:nvSpPr>
        <p:spPr/>
        <p:txBody>
          <a:bodyPr/>
          <a:lstStyle/>
          <a:p>
            <a:fld id="{281F24FC-F33D-43F2-98E6-17843D19AD2C}" type="slidenum">
              <a:rPr lang="tr-TR" smtClean="0"/>
              <a:pPr/>
              <a:t>27</a:t>
            </a:fld>
            <a:endParaRPr lang="tr-TR"/>
          </a:p>
        </p:txBody>
      </p:sp>
      <p:sp>
        <p:nvSpPr>
          <p:cNvPr id="7" name="6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4 Başlık"/>
          <p:cNvSpPr>
            <a:spLocks noGrp="1"/>
          </p:cNvSpPr>
          <p:nvPr>
            <p:ph type="ctrTitle"/>
          </p:nvPr>
        </p:nvSpPr>
        <p:spPr/>
        <p:txBody>
          <a:bodyPr/>
          <a:lstStyle/>
          <a:p>
            <a:r>
              <a:rPr lang="tr-TR"/>
              <a:t>Doğrudan Pazarlama</a:t>
            </a:r>
          </a:p>
        </p:txBody>
      </p:sp>
      <p:sp>
        <p:nvSpPr>
          <p:cNvPr id="39939" name="5 Alt Başlık"/>
          <p:cNvSpPr>
            <a:spLocks noGrp="1"/>
          </p:cNvSpPr>
          <p:nvPr>
            <p:ph type="subTitle" idx="1"/>
          </p:nvPr>
        </p:nvSpPr>
        <p:spPr/>
        <p:txBody>
          <a:bodyPr/>
          <a:lstStyle/>
          <a:p>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tr-TR" sz="3600" b="1"/>
              <a:t>Doğrudan Pazarlama</a:t>
            </a:r>
          </a:p>
        </p:txBody>
      </p:sp>
      <p:sp>
        <p:nvSpPr>
          <p:cNvPr id="40963" name="Rectangle 3"/>
          <p:cNvSpPr>
            <a:spLocks noGrp="1" noChangeArrowheads="1"/>
          </p:cNvSpPr>
          <p:nvPr>
            <p:ph type="body" sz="half" idx="1"/>
          </p:nvPr>
        </p:nvSpPr>
        <p:spPr>
          <a:xfrm>
            <a:off x="685800" y="1981200"/>
            <a:ext cx="4648200" cy="4114800"/>
          </a:xfrm>
        </p:spPr>
        <p:txBody>
          <a:bodyPr>
            <a:normAutofit lnSpcReduction="10000"/>
          </a:bodyPr>
          <a:lstStyle/>
          <a:p>
            <a:r>
              <a:rPr lang="tr-TR" sz="2400"/>
              <a:t>Pazarlamada bireyselleştirme ve kişiselleştirmenin ön plana çıkmasıyla veritabanlı pazarlama çabalarına da katkı sağlayabilecek doğrudan pazarlama çabalarının önemi artmıştır.</a:t>
            </a:r>
          </a:p>
          <a:p>
            <a:r>
              <a:rPr lang="tr-TR" sz="2400"/>
              <a:t>Doğrudan pazarlama hem dağıtım hem de tutundurma aracı olarak fonksiyon icra etmektedir.</a:t>
            </a:r>
            <a:endParaRPr lang="tr-TR" sz="2800"/>
          </a:p>
        </p:txBody>
      </p:sp>
      <p:pic>
        <p:nvPicPr>
          <p:cNvPr id="40964" name="Picture 4" descr="Arrw001"/>
          <p:cNvPicPr>
            <a:picLocks noGrp="1" noChangeAspect="1" noChangeArrowheads="1"/>
          </p:cNvPicPr>
          <p:nvPr>
            <p:ph type="clipArt" sz="half" idx="2"/>
          </p:nvPr>
        </p:nvPicPr>
        <p:blipFill>
          <a:blip r:embed="rId3" cstate="print"/>
          <a:srcRect/>
          <a:stretch>
            <a:fillRect/>
          </a:stretch>
        </p:blipFill>
        <p:spPr>
          <a:xfrm>
            <a:off x="5867400" y="2698750"/>
            <a:ext cx="2362200" cy="2206625"/>
          </a:xfrm>
        </p:spPr>
      </p:pic>
      <p:sp>
        <p:nvSpPr>
          <p:cNvPr id="5" name="4 Veri Yer Tutucusu"/>
          <p:cNvSpPr>
            <a:spLocks noGrp="1"/>
          </p:cNvSpPr>
          <p:nvPr>
            <p:ph type="dt" sz="half" idx="10"/>
          </p:nvPr>
        </p:nvSpPr>
        <p:spPr/>
        <p:txBody>
          <a:bodyPr/>
          <a:lstStyle/>
          <a:p>
            <a:pPr>
              <a:defRPr/>
            </a:pPr>
            <a:r>
              <a:rPr lang="tr-TR"/>
              <a:t>Pazarlama İlkeleri</a:t>
            </a:r>
          </a:p>
        </p:txBody>
      </p:sp>
      <p:sp>
        <p:nvSpPr>
          <p:cNvPr id="6" name="5 Slayt Numarası Yer Tutucusu"/>
          <p:cNvSpPr>
            <a:spLocks noGrp="1"/>
          </p:cNvSpPr>
          <p:nvPr>
            <p:ph type="sldNum" sz="quarter" idx="12"/>
          </p:nvPr>
        </p:nvSpPr>
        <p:spPr/>
        <p:txBody>
          <a:bodyPr/>
          <a:lstStyle/>
          <a:p>
            <a:pPr>
              <a:defRPr/>
            </a:pPr>
            <a:fld id="{1E8DCCEC-C3CD-43BA-96A3-FD0DCF028B54}" type="slidenum">
              <a:rPr lang="tr-TR" smtClean="0"/>
              <a:pPr>
                <a:defRPr/>
              </a:pPr>
              <a:t>29</a:t>
            </a:fld>
            <a:endParaRPr lang="tr-TR"/>
          </a:p>
        </p:txBody>
      </p:sp>
      <p:sp>
        <p:nvSpPr>
          <p:cNvPr id="7" name="6 Altbilgi Yer Tutucusu"/>
          <p:cNvSpPr>
            <a:spLocks noGrp="1"/>
          </p:cNvSpPr>
          <p:nvPr>
            <p:ph type="ftr" sz="quarter" idx="11"/>
          </p:nvPr>
        </p:nvSpPr>
        <p:spPr/>
        <p:txBody>
          <a:bodyPr/>
          <a:lstStyle/>
          <a:p>
            <a:pPr>
              <a:defRPr/>
            </a:pPr>
            <a:r>
              <a:rPr lang="tr-TR"/>
              <a:t>Pazarlama İletişimi Araçları</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p:txBody>
          <a:bodyPr>
            <a:normAutofit fontScale="90000"/>
          </a:bodyPr>
          <a:lstStyle/>
          <a:p>
            <a:r>
              <a:rPr lang="tr-TR"/>
              <a:t>Tutundurma karması seçiminde etkili faktörler</a:t>
            </a:r>
          </a:p>
        </p:txBody>
      </p:sp>
      <p:sp>
        <p:nvSpPr>
          <p:cNvPr id="13316" name="Rectangle 6"/>
          <p:cNvSpPr>
            <a:spLocks noGrp="1" noChangeArrowheads="1"/>
          </p:cNvSpPr>
          <p:nvPr>
            <p:ph type="body" sz="half" idx="1"/>
          </p:nvPr>
        </p:nvSpPr>
        <p:spPr>
          <a:xfrm>
            <a:off x="685800" y="2590800"/>
            <a:ext cx="3810000" cy="2514600"/>
          </a:xfrm>
        </p:spPr>
        <p:txBody>
          <a:bodyPr/>
          <a:lstStyle/>
          <a:p>
            <a:pPr lvl="0"/>
            <a:r>
              <a:rPr lang="tr-TR" sz="1800" dirty="0"/>
              <a:t>Ürünlerin özellikleri</a:t>
            </a:r>
          </a:p>
          <a:p>
            <a:pPr lvl="0"/>
            <a:r>
              <a:rPr lang="tr-TR" sz="1800" dirty="0"/>
              <a:t>Pazarın özellikleri</a:t>
            </a:r>
          </a:p>
          <a:p>
            <a:pPr lvl="0"/>
            <a:r>
              <a:rPr lang="tr-TR" sz="1800" dirty="0"/>
              <a:t>İşletmenin finansal kaynakları </a:t>
            </a:r>
          </a:p>
          <a:p>
            <a:pPr lvl="0"/>
            <a:r>
              <a:rPr lang="tr-TR" sz="1800" dirty="0"/>
              <a:t>Rekabet yapısı ve yönü </a:t>
            </a:r>
          </a:p>
          <a:p>
            <a:pPr lvl="0"/>
            <a:r>
              <a:rPr lang="tr-TR" sz="1800" dirty="0"/>
              <a:t>Ürün hayat eğrisi itibariyle bulunulan aşama</a:t>
            </a:r>
          </a:p>
          <a:p>
            <a:pPr lvl="0"/>
            <a:r>
              <a:rPr lang="tr-TR" sz="1800" dirty="0"/>
              <a:t>Dağıtım stratejileri</a:t>
            </a:r>
          </a:p>
          <a:p>
            <a:endParaRPr lang="tr-TR" sz="1800" dirty="0"/>
          </a:p>
        </p:txBody>
      </p:sp>
      <p:graphicFrame>
        <p:nvGraphicFramePr>
          <p:cNvPr id="13314" name="Object 0"/>
          <p:cNvGraphicFramePr>
            <a:graphicFrameLocks noGrp="1" noChangeAspect="1"/>
          </p:cNvGraphicFramePr>
          <p:nvPr>
            <p:ph type="clipArt" sz="half" idx="2"/>
          </p:nvPr>
        </p:nvGraphicFramePr>
        <p:xfrm>
          <a:off x="3581400" y="2363788"/>
          <a:ext cx="4876800" cy="3656012"/>
        </p:xfrm>
        <a:graphic>
          <a:graphicData uri="http://schemas.openxmlformats.org/presentationml/2006/ole">
            <mc:AlternateContent xmlns:mc="http://schemas.openxmlformats.org/markup-compatibility/2006">
              <mc:Choice xmlns:v="urn:schemas-microsoft-com:vml" Requires="v">
                <p:oleObj spid="_x0000_s191490" name="Klip" r:id="rId3" imgW="5614988" imgH="3162300" progId="">
                  <p:embed/>
                </p:oleObj>
              </mc:Choice>
              <mc:Fallback>
                <p:oleObj name="Klip" r:id="rId3" imgW="5614988" imgH="3162300" progId="">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2363788"/>
                        <a:ext cx="4876800" cy="3656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7" name="Text Box 8"/>
          <p:cNvSpPr txBox="1">
            <a:spLocks noChangeArrowheads="1"/>
          </p:cNvSpPr>
          <p:nvPr/>
        </p:nvSpPr>
        <p:spPr bwMode="auto">
          <a:xfrm>
            <a:off x="5416550" y="3930650"/>
            <a:ext cx="1425575" cy="581025"/>
          </a:xfrm>
          <a:prstGeom prst="rect">
            <a:avLst/>
          </a:prstGeom>
          <a:noFill/>
          <a:ln w="12700">
            <a:noFill/>
            <a:miter lim="800000"/>
            <a:headEnd/>
            <a:tailEnd/>
          </a:ln>
        </p:spPr>
        <p:txBody>
          <a:bodyPr wrap="none" lIns="92075" tIns="46038" rIns="92075" bIns="46038" anchor="ctr">
            <a:spAutoFit/>
          </a:bodyPr>
          <a:lstStyle/>
          <a:p>
            <a:r>
              <a:rPr lang="tr-TR" sz="1600" b="1"/>
              <a:t>Tutundurma </a:t>
            </a:r>
          </a:p>
          <a:p>
            <a:r>
              <a:rPr lang="tr-TR" sz="1600" b="1"/>
              <a:t>karması</a:t>
            </a:r>
          </a:p>
        </p:txBody>
      </p:sp>
      <p:sp>
        <p:nvSpPr>
          <p:cNvPr id="6" name="5 Veri Yer Tutucusu"/>
          <p:cNvSpPr>
            <a:spLocks noGrp="1"/>
          </p:cNvSpPr>
          <p:nvPr>
            <p:ph type="dt" sz="half" idx="10"/>
          </p:nvPr>
        </p:nvSpPr>
        <p:spPr/>
        <p:txBody>
          <a:bodyPr/>
          <a:lstStyle/>
          <a:p>
            <a:pPr>
              <a:defRPr/>
            </a:pPr>
            <a:r>
              <a:rPr lang="tr-TR"/>
              <a:t>Pazarlama İlkeleri</a:t>
            </a:r>
          </a:p>
        </p:txBody>
      </p:sp>
      <p:sp>
        <p:nvSpPr>
          <p:cNvPr id="7" name="6 Slayt Numarası Yer Tutucusu"/>
          <p:cNvSpPr>
            <a:spLocks noGrp="1"/>
          </p:cNvSpPr>
          <p:nvPr>
            <p:ph type="sldNum" sz="quarter" idx="12"/>
          </p:nvPr>
        </p:nvSpPr>
        <p:spPr/>
        <p:txBody>
          <a:bodyPr/>
          <a:lstStyle/>
          <a:p>
            <a:pPr>
              <a:defRPr/>
            </a:pPr>
            <a:fld id="{1E8DCCEC-C3CD-43BA-96A3-FD0DCF028B54}" type="slidenum">
              <a:rPr lang="tr-TR" smtClean="0"/>
              <a:pPr>
                <a:defRPr/>
              </a:pPr>
              <a:t>3</a:t>
            </a:fld>
            <a:endParaRPr lang="tr-TR"/>
          </a:p>
        </p:txBody>
      </p:sp>
      <p:sp>
        <p:nvSpPr>
          <p:cNvPr id="8" name="7 Altbilgi Yer Tutucusu"/>
          <p:cNvSpPr>
            <a:spLocks noGrp="1"/>
          </p:cNvSpPr>
          <p:nvPr>
            <p:ph type="ftr" sz="quarter" idx="11"/>
          </p:nvPr>
        </p:nvSpPr>
        <p:spPr/>
        <p:txBody>
          <a:bodyPr/>
          <a:lstStyle/>
          <a:p>
            <a:pPr>
              <a:defRPr/>
            </a:pPr>
            <a:r>
              <a:rPr lang="tr-TR"/>
              <a:t>Pazarlama İletişimi Araçları</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tr-TR" sz="3600" b="1"/>
              <a:t>Doğrudan Pazarlama Çeşitleri</a:t>
            </a:r>
          </a:p>
        </p:txBody>
      </p:sp>
      <p:sp>
        <p:nvSpPr>
          <p:cNvPr id="41987" name="Rectangle 3"/>
          <p:cNvSpPr>
            <a:spLocks noGrp="1" noChangeArrowheads="1"/>
          </p:cNvSpPr>
          <p:nvPr>
            <p:ph type="body" sz="half" idx="2"/>
          </p:nvPr>
        </p:nvSpPr>
        <p:spPr>
          <a:xfrm>
            <a:off x="4648200" y="1981200"/>
            <a:ext cx="3810000" cy="3124200"/>
          </a:xfrm>
        </p:spPr>
        <p:txBody>
          <a:bodyPr>
            <a:normAutofit fontScale="92500" lnSpcReduction="20000"/>
          </a:bodyPr>
          <a:lstStyle/>
          <a:p>
            <a:r>
              <a:rPr lang="tr-TR" dirty="0"/>
              <a:t>Bireyselleştirilmiş pazarlama </a:t>
            </a:r>
          </a:p>
          <a:p>
            <a:r>
              <a:rPr lang="tr-TR" dirty="0" err="1"/>
              <a:t>Kiosk</a:t>
            </a:r>
            <a:r>
              <a:rPr lang="tr-TR" dirty="0"/>
              <a:t> pazarlama </a:t>
            </a:r>
          </a:p>
          <a:p>
            <a:r>
              <a:rPr lang="tr-TR" sz="2400" dirty="0" err="1"/>
              <a:t>Yüzyüze</a:t>
            </a:r>
            <a:r>
              <a:rPr lang="tr-TR" sz="2400" dirty="0"/>
              <a:t> satış</a:t>
            </a:r>
          </a:p>
          <a:p>
            <a:r>
              <a:rPr lang="tr-TR" sz="2400" dirty="0"/>
              <a:t>Doğrudan postalama</a:t>
            </a:r>
          </a:p>
          <a:p>
            <a:r>
              <a:rPr lang="tr-TR" sz="2400" dirty="0"/>
              <a:t>Katalogla pazarlama</a:t>
            </a:r>
          </a:p>
          <a:p>
            <a:r>
              <a:rPr lang="tr-TR" sz="2400" dirty="0"/>
              <a:t>Telefon pazarlama</a:t>
            </a:r>
          </a:p>
          <a:p>
            <a:r>
              <a:rPr lang="tr-TR" sz="2400" dirty="0"/>
              <a:t>Otomatik satış kulübeleriyle satış</a:t>
            </a:r>
          </a:p>
          <a:p>
            <a:r>
              <a:rPr lang="tr-TR" sz="2400" dirty="0"/>
              <a:t>İnternette pazarlama</a:t>
            </a:r>
          </a:p>
          <a:p>
            <a:endParaRPr lang="tr-TR" sz="2400" dirty="0"/>
          </a:p>
        </p:txBody>
      </p:sp>
      <p:pic>
        <p:nvPicPr>
          <p:cNvPr id="41988" name="Picture 4" descr="Bsnss055"/>
          <p:cNvPicPr>
            <a:picLocks noGrp="1" noChangeAspect="1" noChangeArrowheads="1"/>
          </p:cNvPicPr>
          <p:nvPr>
            <p:ph type="clipArt" sz="half" idx="1"/>
          </p:nvPr>
        </p:nvPicPr>
        <p:blipFill>
          <a:blip r:embed="rId3" cstate="print"/>
          <a:srcRect/>
          <a:stretch>
            <a:fillRect/>
          </a:stretch>
        </p:blipFill>
        <p:spPr>
          <a:xfrm>
            <a:off x="685800" y="2794000"/>
            <a:ext cx="3200400" cy="2090738"/>
          </a:xfrm>
        </p:spPr>
      </p:pic>
      <p:sp>
        <p:nvSpPr>
          <p:cNvPr id="5" name="4 Veri Yer Tutucusu"/>
          <p:cNvSpPr>
            <a:spLocks noGrp="1"/>
          </p:cNvSpPr>
          <p:nvPr>
            <p:ph type="dt" sz="half" idx="10"/>
          </p:nvPr>
        </p:nvSpPr>
        <p:spPr/>
        <p:txBody>
          <a:bodyPr/>
          <a:lstStyle/>
          <a:p>
            <a:pPr>
              <a:defRPr/>
            </a:pPr>
            <a:r>
              <a:rPr lang="tr-TR"/>
              <a:t>Pazarlama İlkeleri</a:t>
            </a:r>
          </a:p>
        </p:txBody>
      </p:sp>
      <p:sp>
        <p:nvSpPr>
          <p:cNvPr id="6" name="5 Slayt Numarası Yer Tutucusu"/>
          <p:cNvSpPr>
            <a:spLocks noGrp="1"/>
          </p:cNvSpPr>
          <p:nvPr>
            <p:ph type="sldNum" sz="quarter" idx="12"/>
          </p:nvPr>
        </p:nvSpPr>
        <p:spPr/>
        <p:txBody>
          <a:bodyPr/>
          <a:lstStyle/>
          <a:p>
            <a:pPr>
              <a:defRPr/>
            </a:pPr>
            <a:fld id="{30E5236E-AD8C-4672-928D-D06FEB987642}" type="slidenum">
              <a:rPr lang="tr-TR" smtClean="0"/>
              <a:pPr>
                <a:defRPr/>
              </a:pPr>
              <a:t>30</a:t>
            </a:fld>
            <a:endParaRPr lang="tr-TR"/>
          </a:p>
        </p:txBody>
      </p:sp>
      <p:sp>
        <p:nvSpPr>
          <p:cNvPr id="7" name="6 Altbilgi Yer Tutucusu"/>
          <p:cNvSpPr>
            <a:spLocks noGrp="1"/>
          </p:cNvSpPr>
          <p:nvPr>
            <p:ph type="ftr" sz="quarter" idx="11"/>
          </p:nvPr>
        </p:nvSpPr>
        <p:spPr/>
        <p:txBody>
          <a:bodyPr/>
          <a:lstStyle/>
          <a:p>
            <a:pPr>
              <a:defRPr/>
            </a:pPr>
            <a:r>
              <a:rPr lang="tr-TR"/>
              <a:t>Pazarlama İletişimi Araçları</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idx="1"/>
          </p:nvPr>
        </p:nvSpPr>
        <p:spPr/>
        <p:txBody>
          <a:bodyPr>
            <a:normAutofit/>
          </a:bodyPr>
          <a:lstStyle/>
          <a:p>
            <a:pPr>
              <a:buNone/>
            </a:pPr>
            <a:r>
              <a:rPr lang="tr-TR" dirty="0"/>
              <a:t>    2012 yılı içinde </a:t>
            </a:r>
            <a:r>
              <a:rPr lang="tr-TR" dirty="0" err="1"/>
              <a:t>Facebook</a:t>
            </a:r>
            <a:r>
              <a:rPr lang="tr-TR" dirty="0"/>
              <a:t> uygulamalarını en çok kullanan beş firmanın etkinlikleri hangi kapsamda değerlendirilmelidir sorusunun cevabı</a:t>
            </a:r>
          </a:p>
          <a:p>
            <a:r>
              <a:rPr lang="tr-TR" b="1" dirty="0"/>
              <a:t>99 etkinlik (%51) reklam olarak, </a:t>
            </a:r>
          </a:p>
          <a:p>
            <a:r>
              <a:rPr lang="tr-TR" b="1" dirty="0"/>
              <a:t>20 etkinlik (%11) satış özendirme </a:t>
            </a:r>
          </a:p>
          <a:p>
            <a:r>
              <a:rPr lang="tr-TR" b="1" dirty="0"/>
              <a:t>56 etkinlik (%32) halkla ilişkiler faaliyeti </a:t>
            </a:r>
          </a:p>
          <a:p>
            <a:r>
              <a:rPr lang="tr-TR" b="1" dirty="0"/>
              <a:t>11 etkinlik (%6)doğrudan pazarlama etkinliği </a:t>
            </a:r>
            <a:r>
              <a:rPr lang="tr-TR" dirty="0"/>
              <a:t>olarak değerlendirilmiştir.</a:t>
            </a:r>
          </a:p>
        </p:txBody>
      </p:sp>
      <p:sp>
        <p:nvSpPr>
          <p:cNvPr id="5" name="4 Veri Yer Tutucusu"/>
          <p:cNvSpPr>
            <a:spLocks noGrp="1"/>
          </p:cNvSpPr>
          <p:nvPr>
            <p:ph type="dt" sz="half" idx="10"/>
          </p:nvPr>
        </p:nvSpPr>
        <p:spPr/>
        <p:txBody>
          <a:bodyPr/>
          <a:lstStyle/>
          <a:p>
            <a:pPr>
              <a:defRPr/>
            </a:pPr>
            <a:r>
              <a:rPr lang="tr-TR"/>
              <a:t>Pazarlama İlkeleri</a:t>
            </a:r>
          </a:p>
        </p:txBody>
      </p:sp>
      <p:sp>
        <p:nvSpPr>
          <p:cNvPr id="6" name="5 Altbilgi Yer Tutucusu"/>
          <p:cNvSpPr>
            <a:spLocks noGrp="1"/>
          </p:cNvSpPr>
          <p:nvPr>
            <p:ph type="ftr" sz="quarter" idx="11"/>
          </p:nvPr>
        </p:nvSpPr>
        <p:spPr/>
        <p:txBody>
          <a:bodyPr/>
          <a:lstStyle/>
          <a:p>
            <a:pPr>
              <a:defRPr/>
            </a:pPr>
            <a:r>
              <a:rPr lang="tr-TR"/>
              <a:t>Pazarlama İletişimi Araçları</a:t>
            </a:r>
          </a:p>
        </p:txBody>
      </p:sp>
      <p:sp>
        <p:nvSpPr>
          <p:cNvPr id="7" name="6 Slayt Numarası Yer Tutucusu"/>
          <p:cNvSpPr>
            <a:spLocks noGrp="1"/>
          </p:cNvSpPr>
          <p:nvPr>
            <p:ph type="sldNum" sz="quarter" idx="12"/>
          </p:nvPr>
        </p:nvSpPr>
        <p:spPr/>
        <p:txBody>
          <a:bodyPr/>
          <a:lstStyle/>
          <a:p>
            <a:pPr>
              <a:defRPr/>
            </a:pPr>
            <a:fld id="{30E5236E-AD8C-4672-928D-D06FEB987642}" type="slidenum">
              <a:rPr lang="tr-TR" smtClean="0"/>
              <a:pPr>
                <a:defRPr/>
              </a:pPr>
              <a:t>31</a:t>
            </a:fld>
            <a:endParaRPr lang="tr-TR"/>
          </a:p>
        </p:txBody>
      </p:sp>
      <p:sp>
        <p:nvSpPr>
          <p:cNvPr id="2" name="1 Başlık"/>
          <p:cNvSpPr>
            <a:spLocks noGrp="1"/>
          </p:cNvSpPr>
          <p:nvPr>
            <p:ph type="title"/>
          </p:nvPr>
        </p:nvSpPr>
        <p:spPr>
          <a:xfrm>
            <a:off x="457200" y="620688"/>
            <a:ext cx="8229600" cy="864096"/>
          </a:xfrm>
        </p:spPr>
        <p:txBody>
          <a:bodyPr>
            <a:noAutofit/>
          </a:bodyPr>
          <a:lstStyle/>
          <a:p>
            <a:r>
              <a:rPr lang="tr-TR" sz="3200" b="1" dirty="0"/>
              <a:t>Pazarlama iletişimi araçları ve sosyal medya</a:t>
            </a:r>
            <a:br>
              <a:rPr lang="tr-TR" sz="3200" b="1" dirty="0"/>
            </a:br>
            <a:endParaRPr lang="tr-TR" sz="32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4 Başlık"/>
          <p:cNvSpPr>
            <a:spLocks noGrp="1"/>
          </p:cNvSpPr>
          <p:nvPr>
            <p:ph type="ctrTitle"/>
          </p:nvPr>
        </p:nvSpPr>
        <p:spPr/>
        <p:txBody>
          <a:bodyPr/>
          <a:lstStyle/>
          <a:p>
            <a:r>
              <a:rPr lang="tr-TR"/>
              <a:t>Tutundurma karması elemanlarının karşılaştırılması</a:t>
            </a:r>
          </a:p>
        </p:txBody>
      </p:sp>
      <p:sp>
        <p:nvSpPr>
          <p:cNvPr id="45059" name="5 Alt Başlık"/>
          <p:cNvSpPr>
            <a:spLocks noGrp="1"/>
          </p:cNvSpPr>
          <p:nvPr>
            <p:ph type="subTitle" idx="1"/>
          </p:nvPr>
        </p:nvSpPr>
        <p:spPr/>
        <p:txBody>
          <a:bodyPr/>
          <a:lstStyle/>
          <a:p>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609600"/>
            <a:ext cx="8229600" cy="808038"/>
          </a:xfrm>
        </p:spPr>
        <p:txBody>
          <a:bodyPr>
            <a:normAutofit fontScale="90000"/>
          </a:bodyPr>
          <a:lstStyle/>
          <a:p>
            <a:r>
              <a:rPr lang="tr-TR" sz="3200" b="1"/>
              <a:t>Tutundurma Araçlarının </a:t>
            </a:r>
            <a:br>
              <a:rPr lang="tr-TR" sz="3200" b="1"/>
            </a:br>
            <a:r>
              <a:rPr lang="tr-TR" sz="3200" b="1"/>
              <a:t>Üstün ve Zayıf Yönleri</a:t>
            </a:r>
          </a:p>
        </p:txBody>
      </p:sp>
      <p:sp>
        <p:nvSpPr>
          <p:cNvPr id="46083" name="Rectangle 3"/>
          <p:cNvSpPr>
            <a:spLocks noChangeArrowheads="1"/>
          </p:cNvSpPr>
          <p:nvPr/>
        </p:nvSpPr>
        <p:spPr bwMode="auto">
          <a:xfrm>
            <a:off x="381000" y="1828800"/>
            <a:ext cx="1905000" cy="304800"/>
          </a:xfrm>
          <a:prstGeom prst="rect">
            <a:avLst/>
          </a:prstGeom>
          <a:solidFill>
            <a:schemeClr val="bg1"/>
          </a:solidFill>
          <a:ln w="9525">
            <a:solidFill>
              <a:schemeClr val="tx1"/>
            </a:solidFill>
            <a:miter lim="800000"/>
            <a:headEnd/>
            <a:tailEnd/>
          </a:ln>
        </p:spPr>
        <p:txBody>
          <a:bodyPr wrap="none" anchor="ctr"/>
          <a:lstStyle/>
          <a:p>
            <a:r>
              <a:rPr lang="tr-TR" sz="1600" b="1">
                <a:solidFill>
                  <a:schemeClr val="tx1"/>
                </a:solidFill>
              </a:rPr>
              <a:t>Tutundurma Aracı</a:t>
            </a:r>
          </a:p>
        </p:txBody>
      </p:sp>
      <p:sp>
        <p:nvSpPr>
          <p:cNvPr id="46084" name="Rectangle 4"/>
          <p:cNvSpPr>
            <a:spLocks noChangeArrowheads="1"/>
          </p:cNvSpPr>
          <p:nvPr/>
        </p:nvSpPr>
        <p:spPr bwMode="auto">
          <a:xfrm>
            <a:off x="5715000" y="1828800"/>
            <a:ext cx="2743200" cy="304800"/>
          </a:xfrm>
          <a:prstGeom prst="rect">
            <a:avLst/>
          </a:prstGeom>
          <a:solidFill>
            <a:schemeClr val="bg1"/>
          </a:solidFill>
          <a:ln w="9525">
            <a:solidFill>
              <a:schemeClr val="tx1"/>
            </a:solidFill>
            <a:miter lim="800000"/>
            <a:headEnd/>
            <a:tailEnd/>
          </a:ln>
        </p:spPr>
        <p:txBody>
          <a:bodyPr wrap="none" anchor="ctr"/>
          <a:lstStyle/>
          <a:p>
            <a:r>
              <a:rPr lang="tr-TR" sz="1600" b="1">
                <a:solidFill>
                  <a:schemeClr val="tx1"/>
                </a:solidFill>
              </a:rPr>
              <a:t>Zayıflıkları</a:t>
            </a:r>
          </a:p>
        </p:txBody>
      </p:sp>
      <p:sp>
        <p:nvSpPr>
          <p:cNvPr id="46085" name="Rectangle 5"/>
          <p:cNvSpPr>
            <a:spLocks noChangeArrowheads="1"/>
          </p:cNvSpPr>
          <p:nvPr/>
        </p:nvSpPr>
        <p:spPr bwMode="auto">
          <a:xfrm>
            <a:off x="2590800" y="1828800"/>
            <a:ext cx="2743200" cy="304800"/>
          </a:xfrm>
          <a:prstGeom prst="rect">
            <a:avLst/>
          </a:prstGeom>
          <a:solidFill>
            <a:schemeClr val="bg1"/>
          </a:solidFill>
          <a:ln w="9525">
            <a:solidFill>
              <a:schemeClr val="tx1"/>
            </a:solidFill>
            <a:miter lim="800000"/>
            <a:headEnd/>
            <a:tailEnd/>
          </a:ln>
        </p:spPr>
        <p:txBody>
          <a:bodyPr wrap="none" anchor="ctr"/>
          <a:lstStyle/>
          <a:p>
            <a:r>
              <a:rPr lang="tr-TR" sz="1600" b="1">
                <a:solidFill>
                  <a:schemeClr val="tx1"/>
                </a:solidFill>
              </a:rPr>
              <a:t>Üstünlükleri</a:t>
            </a:r>
          </a:p>
        </p:txBody>
      </p:sp>
      <p:sp>
        <p:nvSpPr>
          <p:cNvPr id="46086" name="Rectangle 6"/>
          <p:cNvSpPr>
            <a:spLocks noChangeArrowheads="1"/>
          </p:cNvSpPr>
          <p:nvPr/>
        </p:nvSpPr>
        <p:spPr bwMode="auto">
          <a:xfrm>
            <a:off x="381000" y="2438400"/>
            <a:ext cx="1905000" cy="914400"/>
          </a:xfrm>
          <a:prstGeom prst="rect">
            <a:avLst/>
          </a:prstGeom>
          <a:solidFill>
            <a:schemeClr val="bg1"/>
          </a:solidFill>
          <a:ln w="9525">
            <a:solidFill>
              <a:schemeClr val="tx1"/>
            </a:solidFill>
            <a:miter lim="800000"/>
            <a:headEnd/>
            <a:tailEnd/>
          </a:ln>
        </p:spPr>
        <p:txBody>
          <a:bodyPr wrap="none" anchor="ctr"/>
          <a:lstStyle/>
          <a:p>
            <a:r>
              <a:rPr lang="tr-TR" b="1">
                <a:solidFill>
                  <a:schemeClr val="tx1"/>
                </a:solidFill>
              </a:rPr>
              <a:t>Reklam</a:t>
            </a:r>
          </a:p>
        </p:txBody>
      </p:sp>
      <p:sp>
        <p:nvSpPr>
          <p:cNvPr id="46087" name="Rectangle 7"/>
          <p:cNvSpPr>
            <a:spLocks noChangeArrowheads="1"/>
          </p:cNvSpPr>
          <p:nvPr/>
        </p:nvSpPr>
        <p:spPr bwMode="auto">
          <a:xfrm>
            <a:off x="381000" y="3505200"/>
            <a:ext cx="1905000" cy="914400"/>
          </a:xfrm>
          <a:prstGeom prst="rect">
            <a:avLst/>
          </a:prstGeom>
          <a:solidFill>
            <a:schemeClr val="bg1"/>
          </a:solidFill>
          <a:ln w="9525">
            <a:solidFill>
              <a:schemeClr val="tx1"/>
            </a:solidFill>
            <a:miter lim="800000"/>
            <a:headEnd/>
            <a:tailEnd/>
          </a:ln>
        </p:spPr>
        <p:txBody>
          <a:bodyPr wrap="none" anchor="ctr"/>
          <a:lstStyle/>
          <a:p>
            <a:r>
              <a:rPr lang="tr-TR" b="1">
                <a:solidFill>
                  <a:schemeClr val="tx1"/>
                </a:solidFill>
              </a:rPr>
              <a:t>Kişisel satış</a:t>
            </a:r>
          </a:p>
        </p:txBody>
      </p:sp>
      <p:sp>
        <p:nvSpPr>
          <p:cNvPr id="46088" name="Rectangle 8"/>
          <p:cNvSpPr>
            <a:spLocks noChangeArrowheads="1"/>
          </p:cNvSpPr>
          <p:nvPr/>
        </p:nvSpPr>
        <p:spPr bwMode="auto">
          <a:xfrm>
            <a:off x="381000" y="4572000"/>
            <a:ext cx="1905000" cy="914400"/>
          </a:xfrm>
          <a:prstGeom prst="rect">
            <a:avLst/>
          </a:prstGeom>
          <a:solidFill>
            <a:schemeClr val="bg1"/>
          </a:solidFill>
          <a:ln w="9525">
            <a:solidFill>
              <a:schemeClr val="tx1"/>
            </a:solidFill>
            <a:miter lim="800000"/>
            <a:headEnd/>
            <a:tailEnd/>
          </a:ln>
        </p:spPr>
        <p:txBody>
          <a:bodyPr wrap="none" anchor="ctr"/>
          <a:lstStyle/>
          <a:p>
            <a:r>
              <a:rPr lang="tr-TR" b="1">
                <a:solidFill>
                  <a:schemeClr val="tx1"/>
                </a:solidFill>
              </a:rPr>
              <a:t>Promosyon</a:t>
            </a:r>
          </a:p>
        </p:txBody>
      </p:sp>
      <p:sp>
        <p:nvSpPr>
          <p:cNvPr id="46089" name="Rectangle 9"/>
          <p:cNvSpPr>
            <a:spLocks noChangeArrowheads="1"/>
          </p:cNvSpPr>
          <p:nvPr/>
        </p:nvSpPr>
        <p:spPr bwMode="auto">
          <a:xfrm>
            <a:off x="381000" y="5638800"/>
            <a:ext cx="1905000" cy="914400"/>
          </a:xfrm>
          <a:prstGeom prst="rect">
            <a:avLst/>
          </a:prstGeom>
          <a:solidFill>
            <a:schemeClr val="bg1"/>
          </a:solidFill>
          <a:ln w="9525">
            <a:solidFill>
              <a:schemeClr val="tx1"/>
            </a:solidFill>
            <a:miter lim="800000"/>
            <a:headEnd/>
            <a:tailEnd/>
          </a:ln>
        </p:spPr>
        <p:txBody>
          <a:bodyPr wrap="none" anchor="ctr"/>
          <a:lstStyle/>
          <a:p>
            <a:r>
              <a:rPr lang="tr-TR" b="1">
                <a:solidFill>
                  <a:schemeClr val="tx1"/>
                </a:solidFill>
              </a:rPr>
              <a:t>PR</a:t>
            </a:r>
          </a:p>
        </p:txBody>
      </p:sp>
      <p:sp>
        <p:nvSpPr>
          <p:cNvPr id="46090" name="Rectangle 10"/>
          <p:cNvSpPr>
            <a:spLocks noChangeArrowheads="1"/>
          </p:cNvSpPr>
          <p:nvPr/>
        </p:nvSpPr>
        <p:spPr bwMode="auto">
          <a:xfrm>
            <a:off x="2590800" y="24384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Çok sayıda kişiye aynı </a:t>
            </a:r>
          </a:p>
          <a:p>
            <a:r>
              <a:rPr lang="tr-TR" sz="1200" b="1">
                <a:solidFill>
                  <a:schemeClr val="tx1"/>
                </a:solidFill>
              </a:rPr>
              <a:t>zamanda ulaşabilmesi, </a:t>
            </a:r>
          </a:p>
          <a:p>
            <a:r>
              <a:rPr lang="tr-TR" sz="1200" b="1">
                <a:solidFill>
                  <a:schemeClr val="tx1"/>
                </a:solidFill>
              </a:rPr>
              <a:t>marka imajına olumlu katkısı,</a:t>
            </a:r>
          </a:p>
          <a:p>
            <a:r>
              <a:rPr lang="tr-TR" sz="1200" b="1">
                <a:solidFill>
                  <a:schemeClr val="tx1"/>
                </a:solidFill>
              </a:rPr>
              <a:t>esnek olması ve çok sayıda </a:t>
            </a:r>
          </a:p>
          <a:p>
            <a:r>
              <a:rPr lang="tr-TR" sz="1200" b="1">
                <a:solidFill>
                  <a:schemeClr val="tx1"/>
                </a:solidFill>
              </a:rPr>
              <a:t>ortamda yayınlanabilmesi</a:t>
            </a:r>
          </a:p>
        </p:txBody>
      </p:sp>
      <p:sp>
        <p:nvSpPr>
          <p:cNvPr id="46091" name="Rectangle 11"/>
          <p:cNvSpPr>
            <a:spLocks noChangeArrowheads="1"/>
          </p:cNvSpPr>
          <p:nvPr/>
        </p:nvSpPr>
        <p:spPr bwMode="auto">
          <a:xfrm>
            <a:off x="2590800" y="35052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İki yönlü iletişim aracı olmaları,</a:t>
            </a:r>
          </a:p>
          <a:p>
            <a:r>
              <a:rPr lang="tr-TR" sz="1200" b="1">
                <a:solidFill>
                  <a:schemeClr val="tx1"/>
                </a:solidFill>
              </a:rPr>
              <a:t>müşteriye özel mesajları iletmesi</a:t>
            </a:r>
          </a:p>
        </p:txBody>
      </p:sp>
      <p:sp>
        <p:nvSpPr>
          <p:cNvPr id="46092" name="Rectangle 12"/>
          <p:cNvSpPr>
            <a:spLocks noChangeArrowheads="1"/>
          </p:cNvSpPr>
          <p:nvPr/>
        </p:nvSpPr>
        <p:spPr bwMode="auto">
          <a:xfrm>
            <a:off x="5715000" y="35052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İlişki maliyeti yüksek, satış </a:t>
            </a:r>
          </a:p>
          <a:p>
            <a:r>
              <a:rPr lang="tr-TR" sz="1200" b="1">
                <a:solidFill>
                  <a:schemeClr val="tx1"/>
                </a:solidFill>
              </a:rPr>
              <a:t>elemanlarını motive etmenin </a:t>
            </a:r>
          </a:p>
          <a:p>
            <a:r>
              <a:rPr lang="tr-TR" sz="1200" b="1">
                <a:solidFill>
                  <a:schemeClr val="tx1"/>
                </a:solidFill>
              </a:rPr>
              <a:t>güçlüğü, satış elemanlarının farklı</a:t>
            </a:r>
          </a:p>
          <a:p>
            <a:r>
              <a:rPr lang="tr-TR" sz="1200" b="1">
                <a:solidFill>
                  <a:schemeClr val="tx1"/>
                </a:solidFill>
              </a:rPr>
              <a:t>sunuş tarzlarının olumsuzlukları</a:t>
            </a:r>
          </a:p>
        </p:txBody>
      </p:sp>
      <p:sp>
        <p:nvSpPr>
          <p:cNvPr id="46093" name="Rectangle 13"/>
          <p:cNvSpPr>
            <a:spLocks noChangeArrowheads="1"/>
          </p:cNvSpPr>
          <p:nvPr/>
        </p:nvSpPr>
        <p:spPr bwMode="auto">
          <a:xfrm>
            <a:off x="2590800" y="45720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Kısa süreli talebi etkilemede başarılı</a:t>
            </a:r>
          </a:p>
          <a:p>
            <a:r>
              <a:rPr lang="tr-TR" sz="1200" b="1">
                <a:solidFill>
                  <a:schemeClr val="tx1"/>
                </a:solidFill>
              </a:rPr>
              <a:t>kısa süreli satış artışı, farklı araçları </a:t>
            </a:r>
          </a:p>
          <a:p>
            <a:r>
              <a:rPr lang="tr-TR" sz="1200" b="1">
                <a:solidFill>
                  <a:schemeClr val="tx1"/>
                </a:solidFill>
              </a:rPr>
              <a:t>kullanma esnekliği, diğer araçları </a:t>
            </a:r>
          </a:p>
          <a:p>
            <a:r>
              <a:rPr lang="tr-TR" sz="1200" b="1">
                <a:solidFill>
                  <a:schemeClr val="tx1"/>
                </a:solidFill>
              </a:rPr>
              <a:t>destekleme özelliği</a:t>
            </a:r>
          </a:p>
        </p:txBody>
      </p:sp>
      <p:sp>
        <p:nvSpPr>
          <p:cNvPr id="46094" name="Rectangle 14"/>
          <p:cNvSpPr>
            <a:spLocks noChangeArrowheads="1"/>
          </p:cNvSpPr>
          <p:nvPr/>
        </p:nvSpPr>
        <p:spPr bwMode="auto">
          <a:xfrm>
            <a:off x="5715000" y="45720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Marka bağlısı müşterileri olumsuz</a:t>
            </a:r>
          </a:p>
          <a:p>
            <a:r>
              <a:rPr lang="tr-TR" sz="1200" b="1">
                <a:solidFill>
                  <a:schemeClr val="tx1"/>
                </a:solidFill>
              </a:rPr>
              <a:t>etkileyebilmesi, etkilerinin kısa</a:t>
            </a:r>
          </a:p>
          <a:p>
            <a:r>
              <a:rPr lang="tr-TR" sz="1200" b="1">
                <a:solidFill>
                  <a:schemeClr val="tx1"/>
                </a:solidFill>
              </a:rPr>
              <a:t>süreli olması, fiyata bağlı </a:t>
            </a:r>
          </a:p>
          <a:p>
            <a:r>
              <a:rPr lang="tr-TR" sz="1200" b="1">
                <a:solidFill>
                  <a:schemeClr val="tx1"/>
                </a:solidFill>
              </a:rPr>
              <a:t>promosyonların imaja olumsuz etkisi</a:t>
            </a:r>
          </a:p>
        </p:txBody>
      </p:sp>
      <p:sp>
        <p:nvSpPr>
          <p:cNvPr id="46095" name="Rectangle 15"/>
          <p:cNvSpPr>
            <a:spLocks noChangeArrowheads="1"/>
          </p:cNvSpPr>
          <p:nvPr/>
        </p:nvSpPr>
        <p:spPr bwMode="auto">
          <a:xfrm>
            <a:off x="5715000" y="56388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Medya ile ilişki kurmanın zorlukları,</a:t>
            </a:r>
          </a:p>
          <a:p>
            <a:r>
              <a:rPr lang="tr-TR" sz="1200" b="1">
                <a:solidFill>
                  <a:schemeClr val="tx1"/>
                </a:solidFill>
              </a:rPr>
              <a:t>mesaj üzerinde kontrol olmaması, </a:t>
            </a:r>
          </a:p>
          <a:p>
            <a:r>
              <a:rPr lang="tr-TR" sz="1200" b="1">
                <a:solidFill>
                  <a:schemeClr val="tx1"/>
                </a:solidFill>
              </a:rPr>
              <a:t>kişisel ilişki geliştirmenin yüksek</a:t>
            </a:r>
          </a:p>
          <a:p>
            <a:r>
              <a:rPr lang="tr-TR" sz="1200" b="1">
                <a:solidFill>
                  <a:schemeClr val="tx1"/>
                </a:solidFill>
              </a:rPr>
              <a:t>maliyetler getirebilmesi</a:t>
            </a:r>
          </a:p>
        </p:txBody>
      </p:sp>
      <p:sp>
        <p:nvSpPr>
          <p:cNvPr id="46096" name="Rectangle 16"/>
          <p:cNvSpPr>
            <a:spLocks noChangeArrowheads="1"/>
          </p:cNvSpPr>
          <p:nvPr/>
        </p:nvSpPr>
        <p:spPr bwMode="auto">
          <a:xfrm>
            <a:off x="2590800" y="56388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Daha güvenilir mesajlar olarak</a:t>
            </a:r>
          </a:p>
          <a:p>
            <a:r>
              <a:rPr lang="tr-TR" sz="1200" b="1">
                <a:solidFill>
                  <a:schemeClr val="tx1"/>
                </a:solidFill>
              </a:rPr>
              <a:t>görülmeleri, toplam maliyetlerin</a:t>
            </a:r>
          </a:p>
          <a:p>
            <a:r>
              <a:rPr lang="tr-TR" sz="1200" b="1">
                <a:solidFill>
                  <a:schemeClr val="tx1"/>
                </a:solidFill>
              </a:rPr>
              <a:t>genellikle düşük olması</a:t>
            </a:r>
          </a:p>
        </p:txBody>
      </p:sp>
      <p:sp>
        <p:nvSpPr>
          <p:cNvPr id="46097" name="Rectangle 17"/>
          <p:cNvSpPr>
            <a:spLocks noChangeArrowheads="1"/>
          </p:cNvSpPr>
          <p:nvPr/>
        </p:nvSpPr>
        <p:spPr bwMode="auto">
          <a:xfrm>
            <a:off x="5715000" y="2438400"/>
            <a:ext cx="2743200" cy="914400"/>
          </a:xfrm>
          <a:prstGeom prst="rect">
            <a:avLst/>
          </a:prstGeom>
          <a:solidFill>
            <a:schemeClr val="bg1"/>
          </a:solidFill>
          <a:ln w="9525">
            <a:solidFill>
              <a:schemeClr val="tx1"/>
            </a:solidFill>
            <a:miter lim="800000"/>
            <a:headEnd/>
            <a:tailEnd/>
          </a:ln>
        </p:spPr>
        <p:txBody>
          <a:bodyPr wrap="none" anchor="ctr"/>
          <a:lstStyle/>
          <a:p>
            <a:r>
              <a:rPr lang="tr-TR" sz="1200" b="1">
                <a:solidFill>
                  <a:schemeClr val="tx1"/>
                </a:solidFill>
              </a:rPr>
              <a:t>Mesajların genel olması, ikna </a:t>
            </a:r>
          </a:p>
          <a:p>
            <a:r>
              <a:rPr lang="tr-TR" sz="1200" b="1">
                <a:solidFill>
                  <a:schemeClr val="tx1"/>
                </a:solidFill>
              </a:rPr>
              <a:t>etmede yetersiz kalması, toplam</a:t>
            </a:r>
          </a:p>
          <a:p>
            <a:r>
              <a:rPr lang="tr-TR" sz="1200" b="1">
                <a:solidFill>
                  <a:schemeClr val="tx1"/>
                </a:solidFill>
              </a:rPr>
              <a:t>Maliyetinin fazla olması, çöpe</a:t>
            </a:r>
          </a:p>
          <a:p>
            <a:r>
              <a:rPr lang="tr-TR" sz="1200" b="1">
                <a:solidFill>
                  <a:schemeClr val="tx1"/>
                </a:solidFill>
              </a:rPr>
              <a:t>atılma riskinin yüksek olması</a:t>
            </a:r>
          </a:p>
        </p:txBody>
      </p:sp>
      <p:sp>
        <p:nvSpPr>
          <p:cNvPr id="18" name="17 Veri Yer Tutucusu"/>
          <p:cNvSpPr>
            <a:spLocks noGrp="1"/>
          </p:cNvSpPr>
          <p:nvPr>
            <p:ph type="dt" sz="half" idx="10"/>
          </p:nvPr>
        </p:nvSpPr>
        <p:spPr/>
        <p:txBody>
          <a:bodyPr/>
          <a:lstStyle/>
          <a:p>
            <a:r>
              <a:rPr lang="tr-TR"/>
              <a:t>Pazarlama İlkeleri</a:t>
            </a:r>
          </a:p>
        </p:txBody>
      </p:sp>
      <p:sp>
        <p:nvSpPr>
          <p:cNvPr id="19" name="18 Slayt Numarası Yer Tutucusu"/>
          <p:cNvSpPr>
            <a:spLocks noGrp="1"/>
          </p:cNvSpPr>
          <p:nvPr>
            <p:ph type="sldNum" sz="quarter" idx="12"/>
          </p:nvPr>
        </p:nvSpPr>
        <p:spPr/>
        <p:txBody>
          <a:bodyPr/>
          <a:lstStyle/>
          <a:p>
            <a:fld id="{281F24FC-F33D-43F2-98E6-17843D19AD2C}" type="slidenum">
              <a:rPr lang="tr-TR" smtClean="0"/>
              <a:pPr/>
              <a:t>33</a:t>
            </a:fld>
            <a:endParaRPr lang="tr-TR"/>
          </a:p>
        </p:txBody>
      </p:sp>
      <p:sp>
        <p:nvSpPr>
          <p:cNvPr id="20" name="19 Altbilgi Yer Tutucusu"/>
          <p:cNvSpPr>
            <a:spLocks noGrp="1"/>
          </p:cNvSpPr>
          <p:nvPr>
            <p:ph type="ftr" sz="quarter" idx="11"/>
          </p:nvPr>
        </p:nvSpPr>
        <p:spPr/>
        <p:txBody>
          <a:bodyPr/>
          <a:lstStyle/>
          <a:p>
            <a:r>
              <a:rPr lang="tr-TR"/>
              <a:t>Pazarlama İletişimi Araçları</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229600" cy="808038"/>
          </a:xfrm>
        </p:spPr>
        <p:txBody>
          <a:bodyPr>
            <a:normAutofit fontScale="90000"/>
          </a:bodyPr>
          <a:lstStyle/>
          <a:p>
            <a:r>
              <a:rPr lang="tr-TR" sz="3200" b="1"/>
              <a:t>Tutundurma Araçlarının Farklı Aşamalardaki Özellikleri</a:t>
            </a:r>
          </a:p>
        </p:txBody>
      </p:sp>
      <p:sp>
        <p:nvSpPr>
          <p:cNvPr id="47107" name="Text Box 3"/>
          <p:cNvSpPr txBox="1">
            <a:spLocks noChangeArrowheads="1"/>
          </p:cNvSpPr>
          <p:nvPr/>
        </p:nvSpPr>
        <p:spPr bwMode="auto">
          <a:xfrm>
            <a:off x="1828800" y="1676400"/>
            <a:ext cx="6880225" cy="336550"/>
          </a:xfrm>
          <a:prstGeom prst="rect">
            <a:avLst/>
          </a:prstGeom>
          <a:noFill/>
          <a:ln w="9525">
            <a:noFill/>
            <a:miter lim="800000"/>
            <a:headEnd/>
            <a:tailEnd/>
          </a:ln>
        </p:spPr>
        <p:txBody>
          <a:bodyPr>
            <a:spAutoFit/>
          </a:bodyPr>
          <a:lstStyle/>
          <a:p>
            <a:r>
              <a:rPr lang="tr-TR" sz="1600" b="1" dirty="0">
                <a:solidFill>
                  <a:schemeClr val="tx1"/>
                </a:solidFill>
              </a:rPr>
              <a:t>Olumlu tutum                     Kavrama                 İkna etme              Sipariş verme    </a:t>
            </a:r>
          </a:p>
        </p:txBody>
      </p:sp>
      <p:sp>
        <p:nvSpPr>
          <p:cNvPr id="47108" name="Text Box 4"/>
          <p:cNvSpPr txBox="1">
            <a:spLocks noChangeArrowheads="1"/>
          </p:cNvSpPr>
          <p:nvPr/>
        </p:nvSpPr>
        <p:spPr bwMode="auto">
          <a:xfrm>
            <a:off x="533400" y="2362200"/>
            <a:ext cx="839788" cy="581025"/>
          </a:xfrm>
          <a:prstGeom prst="rect">
            <a:avLst/>
          </a:prstGeom>
          <a:noFill/>
          <a:ln w="9525">
            <a:noFill/>
            <a:miter lim="800000"/>
            <a:headEnd/>
            <a:tailEnd/>
          </a:ln>
        </p:spPr>
        <p:txBody>
          <a:bodyPr wrap="none">
            <a:spAutoFit/>
          </a:bodyPr>
          <a:lstStyle/>
          <a:p>
            <a:r>
              <a:rPr lang="tr-TR" sz="1600" b="1">
                <a:solidFill>
                  <a:schemeClr val="tx1"/>
                </a:solidFill>
              </a:rPr>
              <a:t>Kişisel</a:t>
            </a:r>
          </a:p>
          <a:p>
            <a:r>
              <a:rPr lang="tr-TR" sz="1600" b="1">
                <a:solidFill>
                  <a:schemeClr val="tx1"/>
                </a:solidFill>
              </a:rPr>
              <a:t>Satış</a:t>
            </a:r>
          </a:p>
        </p:txBody>
      </p:sp>
      <p:sp>
        <p:nvSpPr>
          <p:cNvPr id="47109" name="Text Box 5"/>
          <p:cNvSpPr txBox="1">
            <a:spLocks noChangeArrowheads="1"/>
          </p:cNvSpPr>
          <p:nvPr/>
        </p:nvSpPr>
        <p:spPr bwMode="auto">
          <a:xfrm>
            <a:off x="533400" y="3321050"/>
            <a:ext cx="906463" cy="336550"/>
          </a:xfrm>
          <a:prstGeom prst="rect">
            <a:avLst/>
          </a:prstGeom>
          <a:noFill/>
          <a:ln w="9525">
            <a:noFill/>
            <a:miter lim="800000"/>
            <a:headEnd/>
            <a:tailEnd/>
          </a:ln>
        </p:spPr>
        <p:txBody>
          <a:bodyPr wrap="none">
            <a:spAutoFit/>
          </a:bodyPr>
          <a:lstStyle/>
          <a:p>
            <a:r>
              <a:rPr lang="tr-TR" sz="1600" b="1">
                <a:solidFill>
                  <a:schemeClr val="tx1"/>
                </a:solidFill>
              </a:rPr>
              <a:t>Reklam</a:t>
            </a:r>
          </a:p>
        </p:txBody>
      </p:sp>
      <p:sp>
        <p:nvSpPr>
          <p:cNvPr id="47110" name="Text Box 6"/>
          <p:cNvSpPr txBox="1">
            <a:spLocks noChangeArrowheads="1"/>
          </p:cNvSpPr>
          <p:nvPr/>
        </p:nvSpPr>
        <p:spPr bwMode="auto">
          <a:xfrm>
            <a:off x="533400" y="4540250"/>
            <a:ext cx="1300163" cy="336550"/>
          </a:xfrm>
          <a:prstGeom prst="rect">
            <a:avLst/>
          </a:prstGeom>
          <a:noFill/>
          <a:ln w="9525">
            <a:noFill/>
            <a:miter lim="800000"/>
            <a:headEnd/>
            <a:tailEnd/>
          </a:ln>
        </p:spPr>
        <p:txBody>
          <a:bodyPr wrap="none">
            <a:spAutoFit/>
          </a:bodyPr>
          <a:lstStyle/>
          <a:p>
            <a:r>
              <a:rPr lang="tr-TR" sz="1600" b="1">
                <a:solidFill>
                  <a:schemeClr val="tx1"/>
                </a:solidFill>
              </a:rPr>
              <a:t>Promosyon</a:t>
            </a:r>
          </a:p>
        </p:txBody>
      </p:sp>
      <p:sp>
        <p:nvSpPr>
          <p:cNvPr id="47111" name="Text Box 7"/>
          <p:cNvSpPr txBox="1">
            <a:spLocks noChangeArrowheads="1"/>
          </p:cNvSpPr>
          <p:nvPr/>
        </p:nvSpPr>
        <p:spPr bwMode="auto">
          <a:xfrm>
            <a:off x="533400" y="5607050"/>
            <a:ext cx="468313" cy="338138"/>
          </a:xfrm>
          <a:prstGeom prst="rect">
            <a:avLst/>
          </a:prstGeom>
          <a:noFill/>
          <a:ln w="9525">
            <a:noFill/>
            <a:miter lim="800000"/>
            <a:headEnd/>
            <a:tailEnd/>
          </a:ln>
        </p:spPr>
        <p:txBody>
          <a:bodyPr wrap="none">
            <a:spAutoFit/>
          </a:bodyPr>
          <a:lstStyle/>
          <a:p>
            <a:r>
              <a:rPr lang="tr-TR" sz="1600" b="1">
                <a:solidFill>
                  <a:schemeClr val="tx1"/>
                </a:solidFill>
              </a:rPr>
              <a:t>PR</a:t>
            </a:r>
          </a:p>
        </p:txBody>
      </p:sp>
      <p:sp>
        <p:nvSpPr>
          <p:cNvPr id="47112" name="Rectangle 8" descr="Büyük dama tahtası"/>
          <p:cNvSpPr>
            <a:spLocks noChangeArrowheads="1"/>
          </p:cNvSpPr>
          <p:nvPr/>
        </p:nvSpPr>
        <p:spPr bwMode="auto">
          <a:xfrm>
            <a:off x="1981200" y="2362200"/>
            <a:ext cx="1600200" cy="685800"/>
          </a:xfrm>
          <a:prstGeom prst="rect">
            <a:avLst/>
          </a:prstGeom>
          <a:pattFill prst="lgCheck">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13" name="Rectangle 9" descr="Büyük dama tahtası"/>
          <p:cNvSpPr>
            <a:spLocks noChangeArrowheads="1"/>
          </p:cNvSpPr>
          <p:nvPr/>
        </p:nvSpPr>
        <p:spPr bwMode="auto">
          <a:xfrm>
            <a:off x="3657600" y="2362200"/>
            <a:ext cx="1600200" cy="1143000"/>
          </a:xfrm>
          <a:prstGeom prst="rect">
            <a:avLst/>
          </a:prstGeom>
          <a:pattFill prst="lgCheck">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14" name="Rectangle 10" descr="Büyük dama tahtası"/>
          <p:cNvSpPr>
            <a:spLocks noChangeArrowheads="1"/>
          </p:cNvSpPr>
          <p:nvPr/>
        </p:nvSpPr>
        <p:spPr bwMode="auto">
          <a:xfrm>
            <a:off x="5334000" y="2362200"/>
            <a:ext cx="1600200" cy="1447800"/>
          </a:xfrm>
          <a:prstGeom prst="rect">
            <a:avLst/>
          </a:prstGeom>
          <a:pattFill prst="lgCheck">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15" name="Rectangle 11" descr="Büyük dama tahtası"/>
          <p:cNvSpPr>
            <a:spLocks noChangeArrowheads="1"/>
          </p:cNvSpPr>
          <p:nvPr/>
        </p:nvSpPr>
        <p:spPr bwMode="auto">
          <a:xfrm>
            <a:off x="7010400" y="2362200"/>
            <a:ext cx="1600200" cy="2362200"/>
          </a:xfrm>
          <a:prstGeom prst="rect">
            <a:avLst/>
          </a:prstGeom>
          <a:pattFill prst="lgCheck">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16" name="Rectangle 12" descr="Paspas"/>
          <p:cNvSpPr>
            <a:spLocks noChangeArrowheads="1"/>
          </p:cNvSpPr>
          <p:nvPr/>
        </p:nvSpPr>
        <p:spPr bwMode="auto">
          <a:xfrm>
            <a:off x="1981200" y="3124200"/>
            <a:ext cx="1600200" cy="1219200"/>
          </a:xfrm>
          <a:prstGeom prst="rect">
            <a:avLst/>
          </a:prstGeom>
          <a:blipFill dpi="0" rotWithShape="0">
            <a:blip r:embed="rId2"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17" name="Rectangle 13" descr="Paspas"/>
          <p:cNvSpPr>
            <a:spLocks noChangeArrowheads="1"/>
          </p:cNvSpPr>
          <p:nvPr/>
        </p:nvSpPr>
        <p:spPr bwMode="auto">
          <a:xfrm>
            <a:off x="3657600" y="3581400"/>
            <a:ext cx="1600200" cy="762000"/>
          </a:xfrm>
          <a:prstGeom prst="rect">
            <a:avLst/>
          </a:prstGeom>
          <a:blipFill dpi="0" rotWithShape="0">
            <a:blip r:embed="rId2"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18" name="Rectangle 14" descr="Paspas"/>
          <p:cNvSpPr>
            <a:spLocks noChangeArrowheads="1"/>
          </p:cNvSpPr>
          <p:nvPr/>
        </p:nvSpPr>
        <p:spPr bwMode="auto">
          <a:xfrm>
            <a:off x="5334000" y="3886200"/>
            <a:ext cx="1600200" cy="1295400"/>
          </a:xfrm>
          <a:prstGeom prst="rect">
            <a:avLst/>
          </a:prstGeom>
          <a:blipFill dpi="0" rotWithShape="0">
            <a:blip r:embed="rId2"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19" name="Rectangle 15" descr="Paspas"/>
          <p:cNvSpPr>
            <a:spLocks noChangeArrowheads="1"/>
          </p:cNvSpPr>
          <p:nvPr/>
        </p:nvSpPr>
        <p:spPr bwMode="auto">
          <a:xfrm>
            <a:off x="7010400" y="4800600"/>
            <a:ext cx="1600200" cy="381000"/>
          </a:xfrm>
          <a:prstGeom prst="rect">
            <a:avLst/>
          </a:prstGeom>
          <a:blipFill dpi="0" rotWithShape="0">
            <a:blip r:embed="rId2"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20" name="Rectangle 16" descr="Geniş yukarı köşegen"/>
          <p:cNvSpPr>
            <a:spLocks noChangeArrowheads="1"/>
          </p:cNvSpPr>
          <p:nvPr/>
        </p:nvSpPr>
        <p:spPr bwMode="auto">
          <a:xfrm>
            <a:off x="1981200" y="4419600"/>
            <a:ext cx="1600200" cy="609600"/>
          </a:xfrm>
          <a:prstGeom prst="rect">
            <a:avLst/>
          </a:prstGeom>
          <a:pattFill prst="wdUpDiag">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21" name="Rectangle 17" descr="Geniş yukarı köşegen"/>
          <p:cNvSpPr>
            <a:spLocks noChangeArrowheads="1"/>
          </p:cNvSpPr>
          <p:nvPr/>
        </p:nvSpPr>
        <p:spPr bwMode="auto">
          <a:xfrm>
            <a:off x="3657600" y="4419600"/>
            <a:ext cx="1600200" cy="1447800"/>
          </a:xfrm>
          <a:prstGeom prst="rect">
            <a:avLst/>
          </a:prstGeom>
          <a:pattFill prst="wdUpDiag">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22" name="Rectangle 18" descr="Geniş yukarı köşegen"/>
          <p:cNvSpPr>
            <a:spLocks noChangeArrowheads="1"/>
          </p:cNvSpPr>
          <p:nvPr/>
        </p:nvSpPr>
        <p:spPr bwMode="auto">
          <a:xfrm>
            <a:off x="5334000" y="5257800"/>
            <a:ext cx="1600200" cy="609600"/>
          </a:xfrm>
          <a:prstGeom prst="rect">
            <a:avLst/>
          </a:prstGeom>
          <a:pattFill prst="wdUpDiag">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23" name="Rectangle 19" descr="Geniş yukarı köşegen"/>
          <p:cNvSpPr>
            <a:spLocks noChangeArrowheads="1"/>
          </p:cNvSpPr>
          <p:nvPr/>
        </p:nvSpPr>
        <p:spPr bwMode="auto">
          <a:xfrm>
            <a:off x="7010400" y="5257800"/>
            <a:ext cx="1600200" cy="609600"/>
          </a:xfrm>
          <a:prstGeom prst="rect">
            <a:avLst/>
          </a:prstGeom>
          <a:pattFill prst="wdUpDiag">
            <a:fgClr>
              <a:srgbClr val="C0C0C0"/>
            </a:fgClr>
            <a:bgClr>
              <a:schemeClr val="bg1"/>
            </a:bgClr>
          </a:pattFill>
          <a:ln w="9525">
            <a:solidFill>
              <a:schemeClr val="tx1"/>
            </a:solidFill>
            <a:miter lim="800000"/>
            <a:headEnd/>
            <a:tailEnd/>
          </a:ln>
        </p:spPr>
        <p:txBody>
          <a:bodyPr wrap="none" anchor="ctr"/>
          <a:lstStyle/>
          <a:p>
            <a:endParaRPr lang="tr-TR">
              <a:solidFill>
                <a:schemeClr val="tx1"/>
              </a:solidFill>
            </a:endParaRPr>
          </a:p>
        </p:txBody>
      </p:sp>
      <p:sp>
        <p:nvSpPr>
          <p:cNvPr id="47124" name="Rectangle 20" descr="Yeşil mermer"/>
          <p:cNvSpPr>
            <a:spLocks noChangeArrowheads="1"/>
          </p:cNvSpPr>
          <p:nvPr/>
        </p:nvSpPr>
        <p:spPr bwMode="auto">
          <a:xfrm>
            <a:off x="1981200" y="5105400"/>
            <a:ext cx="1600200" cy="1295400"/>
          </a:xfrm>
          <a:prstGeom prst="rect">
            <a:avLst/>
          </a:prstGeom>
          <a:blipFill dpi="0" rotWithShape="0">
            <a:blip r:embed="rId3"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25" name="Rectangle 21" descr="Yeşil mermer"/>
          <p:cNvSpPr>
            <a:spLocks noChangeArrowheads="1"/>
          </p:cNvSpPr>
          <p:nvPr/>
        </p:nvSpPr>
        <p:spPr bwMode="auto">
          <a:xfrm>
            <a:off x="3657600" y="5943600"/>
            <a:ext cx="1600200" cy="457200"/>
          </a:xfrm>
          <a:prstGeom prst="rect">
            <a:avLst/>
          </a:prstGeom>
          <a:blipFill dpi="0" rotWithShape="0">
            <a:blip r:embed="rId3"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26" name="Rectangle 22" descr="Yeşil mermer"/>
          <p:cNvSpPr>
            <a:spLocks noChangeArrowheads="1"/>
          </p:cNvSpPr>
          <p:nvPr/>
        </p:nvSpPr>
        <p:spPr bwMode="auto">
          <a:xfrm>
            <a:off x="7010400" y="5943600"/>
            <a:ext cx="1600200" cy="457200"/>
          </a:xfrm>
          <a:prstGeom prst="rect">
            <a:avLst/>
          </a:prstGeom>
          <a:blipFill dpi="0" rotWithShape="0">
            <a:blip r:embed="rId3"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47127" name="Rectangle 23" descr="Yeşil mermer"/>
          <p:cNvSpPr>
            <a:spLocks noChangeArrowheads="1"/>
          </p:cNvSpPr>
          <p:nvPr/>
        </p:nvSpPr>
        <p:spPr bwMode="auto">
          <a:xfrm>
            <a:off x="5334000" y="5943600"/>
            <a:ext cx="1600200" cy="457200"/>
          </a:xfrm>
          <a:prstGeom prst="rect">
            <a:avLst/>
          </a:prstGeom>
          <a:blipFill dpi="0" rotWithShape="0">
            <a:blip r:embed="rId3" cstate="print"/>
            <a:srcRect/>
            <a:tile tx="0" ty="0" sx="100000" sy="100000" flip="none" algn="tl"/>
          </a:blipFill>
          <a:ln w="9525">
            <a:solidFill>
              <a:schemeClr val="tx1"/>
            </a:solidFill>
            <a:miter lim="800000"/>
            <a:headEnd/>
            <a:tailEnd/>
          </a:ln>
        </p:spPr>
        <p:txBody>
          <a:bodyPr wrap="none" anchor="ctr"/>
          <a:lstStyle/>
          <a:p>
            <a:endParaRPr lang="tr-TR">
              <a:solidFill>
                <a:schemeClr val="tx1"/>
              </a:solidFill>
            </a:endParaRPr>
          </a:p>
        </p:txBody>
      </p:sp>
      <p:sp>
        <p:nvSpPr>
          <p:cNvPr id="24" name="23 Veri Yer Tutucusu"/>
          <p:cNvSpPr>
            <a:spLocks noGrp="1"/>
          </p:cNvSpPr>
          <p:nvPr>
            <p:ph type="dt" sz="half" idx="10"/>
          </p:nvPr>
        </p:nvSpPr>
        <p:spPr/>
        <p:txBody>
          <a:bodyPr/>
          <a:lstStyle/>
          <a:p>
            <a:r>
              <a:rPr lang="tr-TR"/>
              <a:t>Pazarlama İlkeleri</a:t>
            </a:r>
          </a:p>
        </p:txBody>
      </p:sp>
      <p:sp>
        <p:nvSpPr>
          <p:cNvPr id="25" name="24 Slayt Numarası Yer Tutucusu"/>
          <p:cNvSpPr>
            <a:spLocks noGrp="1"/>
          </p:cNvSpPr>
          <p:nvPr>
            <p:ph type="sldNum" sz="quarter" idx="12"/>
          </p:nvPr>
        </p:nvSpPr>
        <p:spPr/>
        <p:txBody>
          <a:bodyPr/>
          <a:lstStyle/>
          <a:p>
            <a:fld id="{281F24FC-F33D-43F2-98E6-17843D19AD2C}" type="slidenum">
              <a:rPr lang="tr-TR" smtClean="0"/>
              <a:pPr/>
              <a:t>34</a:t>
            </a:fld>
            <a:endParaRPr lang="tr-TR"/>
          </a:p>
        </p:txBody>
      </p:sp>
      <p:sp>
        <p:nvSpPr>
          <p:cNvPr id="26" name="25 Altbilgi Yer Tutucusu"/>
          <p:cNvSpPr>
            <a:spLocks noGrp="1"/>
          </p:cNvSpPr>
          <p:nvPr>
            <p:ph type="ftr" sz="quarter" idx="11"/>
          </p:nvPr>
        </p:nvSpPr>
        <p:spPr/>
        <p:txBody>
          <a:bodyPr/>
          <a:lstStyle/>
          <a:p>
            <a:r>
              <a:rPr lang="tr-TR"/>
              <a:t>Pazarlama İletişimi Araçları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Başlık"/>
          <p:cNvSpPr>
            <a:spLocks noGrp="1"/>
          </p:cNvSpPr>
          <p:nvPr>
            <p:ph type="title"/>
          </p:nvPr>
        </p:nvSpPr>
        <p:spPr/>
        <p:txBody>
          <a:bodyPr/>
          <a:lstStyle/>
          <a:p>
            <a:r>
              <a:rPr lang="tr-TR" b="1" dirty="0"/>
              <a:t>Satın Alma Hazırlık Aşamaları</a:t>
            </a:r>
            <a:endParaRPr lang="tr-TR" dirty="0"/>
          </a:p>
        </p:txBody>
      </p:sp>
      <p:sp>
        <p:nvSpPr>
          <p:cNvPr id="5" name="4 Veri Yer Tutucusu"/>
          <p:cNvSpPr>
            <a:spLocks noGrp="1"/>
          </p:cNvSpPr>
          <p:nvPr>
            <p:ph type="dt" sz="half" idx="10"/>
          </p:nvPr>
        </p:nvSpPr>
        <p:spPr/>
        <p:txBody>
          <a:bodyPr/>
          <a:lstStyle/>
          <a:p>
            <a:pPr>
              <a:defRPr/>
            </a:pPr>
            <a:r>
              <a:rPr lang="tr-TR"/>
              <a:t>Pazarlama İlkeleri</a:t>
            </a:r>
          </a:p>
        </p:txBody>
      </p:sp>
      <p:sp>
        <p:nvSpPr>
          <p:cNvPr id="6" name="5 Altbilgi Yer Tutucusu"/>
          <p:cNvSpPr>
            <a:spLocks noGrp="1"/>
          </p:cNvSpPr>
          <p:nvPr>
            <p:ph type="ftr" sz="quarter" idx="11"/>
          </p:nvPr>
        </p:nvSpPr>
        <p:spPr/>
        <p:txBody>
          <a:bodyPr/>
          <a:lstStyle/>
          <a:p>
            <a:pPr>
              <a:defRPr/>
            </a:pPr>
            <a:r>
              <a:rPr lang="tr-TR"/>
              <a:t>Pazarlama İletişimi Araçları</a:t>
            </a:r>
          </a:p>
        </p:txBody>
      </p:sp>
      <p:sp>
        <p:nvSpPr>
          <p:cNvPr id="7" name="6 Slayt Numarası Yer Tutucusu"/>
          <p:cNvSpPr>
            <a:spLocks noGrp="1"/>
          </p:cNvSpPr>
          <p:nvPr>
            <p:ph type="sldNum" sz="quarter" idx="12"/>
          </p:nvPr>
        </p:nvSpPr>
        <p:spPr/>
        <p:txBody>
          <a:bodyPr/>
          <a:lstStyle/>
          <a:p>
            <a:pPr>
              <a:defRPr/>
            </a:pPr>
            <a:fld id="{1E8DCCEC-C3CD-43BA-96A3-FD0DCF028B54}" type="slidenum">
              <a:rPr lang="tr-TR" smtClean="0"/>
              <a:pPr>
                <a:defRPr/>
              </a:pPr>
              <a:t>4</a:t>
            </a:fld>
            <a:endParaRPr lang="tr-TR"/>
          </a:p>
        </p:txBody>
      </p:sp>
      <p:sp>
        <p:nvSpPr>
          <p:cNvPr id="196623"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pSp>
        <p:nvGrpSpPr>
          <p:cNvPr id="196609" name="Canvas 773"/>
          <p:cNvGrpSpPr>
            <a:grpSpLocks/>
          </p:cNvGrpSpPr>
          <p:nvPr/>
        </p:nvGrpSpPr>
        <p:grpSpPr bwMode="auto">
          <a:xfrm>
            <a:off x="611560" y="2204864"/>
            <a:ext cx="7848872" cy="3600400"/>
            <a:chOff x="0" y="0"/>
            <a:chExt cx="50596" cy="16179"/>
          </a:xfrm>
        </p:grpSpPr>
        <p:sp>
          <p:nvSpPr>
            <p:cNvPr id="196622" name="AutoShape 14"/>
            <p:cNvSpPr>
              <a:spLocks noChangeAspect="1" noChangeArrowheads="1"/>
            </p:cNvSpPr>
            <p:nvPr/>
          </p:nvSpPr>
          <p:spPr bwMode="auto">
            <a:xfrm>
              <a:off x="0" y="0"/>
              <a:ext cx="50596" cy="161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87" name="Text Box 774"/>
            <p:cNvSpPr txBox="1">
              <a:spLocks noChangeArrowheads="1"/>
            </p:cNvSpPr>
            <p:nvPr/>
          </p:nvSpPr>
          <p:spPr bwMode="auto">
            <a:xfrm>
              <a:off x="3067" y="1358"/>
              <a:ext cx="10001" cy="2483"/>
            </a:xfrm>
            <a:prstGeom prst="rect">
              <a:avLst/>
            </a:prstGeom>
            <a:solidFill>
              <a:srgbClr val="DBE5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Farkındalık</a:t>
              </a:r>
              <a:endParaRPr kumimoji="0" lang="tr-TR" b="0" i="0" u="none" strike="noStrike" cap="none" normalizeH="0" baseline="0">
                <a:ln>
                  <a:noFill/>
                </a:ln>
                <a:solidFill>
                  <a:schemeClr val="tx1"/>
                </a:solidFill>
                <a:effectLst/>
                <a:latin typeface="Arial" pitchFamily="34" charset="0"/>
                <a:cs typeface="Arial" pitchFamily="34" charset="0"/>
              </a:endParaRPr>
            </a:p>
          </p:txBody>
        </p:sp>
        <p:sp>
          <p:nvSpPr>
            <p:cNvPr id="488" name="Text Box 775"/>
            <p:cNvSpPr txBox="1">
              <a:spLocks noChangeArrowheads="1"/>
            </p:cNvSpPr>
            <p:nvPr/>
          </p:nvSpPr>
          <p:spPr bwMode="auto">
            <a:xfrm>
              <a:off x="20637" y="1358"/>
              <a:ext cx="10001" cy="2490"/>
            </a:xfrm>
            <a:prstGeom prst="rect">
              <a:avLst/>
            </a:prstGeom>
            <a:solidFill>
              <a:srgbClr val="D6E3B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Bilgilenme</a:t>
              </a:r>
              <a:endParaRPr kumimoji="0" lang="tr-TR" b="0" i="0" u="none" strike="noStrike" cap="none" normalizeH="0" baseline="0">
                <a:ln>
                  <a:noFill/>
                </a:ln>
                <a:solidFill>
                  <a:schemeClr val="tx1"/>
                </a:solidFill>
                <a:effectLst/>
                <a:latin typeface="Arial" pitchFamily="34" charset="0"/>
                <a:cs typeface="Arial" pitchFamily="34" charset="0"/>
              </a:endParaRPr>
            </a:p>
          </p:txBody>
        </p:sp>
        <p:sp>
          <p:nvSpPr>
            <p:cNvPr id="489" name="Text Box 776"/>
            <p:cNvSpPr txBox="1">
              <a:spLocks noChangeArrowheads="1"/>
            </p:cNvSpPr>
            <p:nvPr/>
          </p:nvSpPr>
          <p:spPr bwMode="auto">
            <a:xfrm>
              <a:off x="37719" y="1358"/>
              <a:ext cx="10001" cy="2490"/>
            </a:xfrm>
            <a:prstGeom prst="rect">
              <a:avLst/>
            </a:prstGeom>
            <a:solidFill>
              <a:srgbClr val="FBD4B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Beğenme</a:t>
              </a:r>
              <a:endParaRPr kumimoji="0" lang="tr-TR" b="0" i="0" u="none" strike="noStrike" cap="none" normalizeH="0" baseline="0">
                <a:ln>
                  <a:noFill/>
                </a:ln>
                <a:solidFill>
                  <a:schemeClr val="tx1"/>
                </a:solidFill>
                <a:effectLst/>
                <a:latin typeface="Arial" pitchFamily="34" charset="0"/>
                <a:cs typeface="Arial" pitchFamily="34" charset="0"/>
              </a:endParaRPr>
            </a:p>
          </p:txBody>
        </p:sp>
        <p:sp>
          <p:nvSpPr>
            <p:cNvPr id="490" name="Text Box 777"/>
            <p:cNvSpPr txBox="1">
              <a:spLocks noChangeArrowheads="1"/>
            </p:cNvSpPr>
            <p:nvPr/>
          </p:nvSpPr>
          <p:spPr bwMode="auto">
            <a:xfrm>
              <a:off x="3067" y="11861"/>
              <a:ext cx="10001" cy="249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Tercih</a:t>
              </a:r>
              <a:endParaRPr kumimoji="0" lang="tr-TR" b="0" i="0" u="none" strike="noStrike" cap="none" normalizeH="0" baseline="0">
                <a:ln>
                  <a:noFill/>
                </a:ln>
                <a:solidFill>
                  <a:schemeClr val="tx1"/>
                </a:solidFill>
                <a:effectLst/>
                <a:latin typeface="Arial" pitchFamily="34" charset="0"/>
                <a:cs typeface="Arial" pitchFamily="34" charset="0"/>
              </a:endParaRPr>
            </a:p>
          </p:txBody>
        </p:sp>
        <p:sp>
          <p:nvSpPr>
            <p:cNvPr id="491" name="Text Box 778"/>
            <p:cNvSpPr txBox="1">
              <a:spLocks noChangeArrowheads="1"/>
            </p:cNvSpPr>
            <p:nvPr/>
          </p:nvSpPr>
          <p:spPr bwMode="auto">
            <a:xfrm>
              <a:off x="20637" y="11861"/>
              <a:ext cx="10001" cy="2490"/>
            </a:xfrm>
            <a:prstGeom prst="rect">
              <a:avLst/>
            </a:prstGeom>
            <a:solidFill>
              <a:srgbClr val="DDD8C2"/>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İkna olma</a:t>
              </a:r>
              <a:endParaRPr kumimoji="0" lang="tr-TR" b="0" i="0" u="none" strike="noStrike" cap="none" normalizeH="0" baseline="0">
                <a:ln>
                  <a:noFill/>
                </a:ln>
                <a:solidFill>
                  <a:schemeClr val="tx1"/>
                </a:solidFill>
                <a:effectLst/>
                <a:latin typeface="Arial" pitchFamily="34" charset="0"/>
                <a:cs typeface="Arial" pitchFamily="34" charset="0"/>
              </a:endParaRPr>
            </a:p>
          </p:txBody>
        </p:sp>
        <p:sp>
          <p:nvSpPr>
            <p:cNvPr id="492" name="Text Box 779"/>
            <p:cNvSpPr txBox="1">
              <a:spLocks noChangeArrowheads="1"/>
            </p:cNvSpPr>
            <p:nvPr/>
          </p:nvSpPr>
          <p:spPr bwMode="auto">
            <a:xfrm>
              <a:off x="37719" y="11861"/>
              <a:ext cx="10001" cy="2490"/>
            </a:xfrm>
            <a:prstGeom prst="rect">
              <a:avLst/>
            </a:prstGeom>
            <a:solidFill>
              <a:srgbClr val="C6D9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Satın alma</a:t>
              </a:r>
              <a:endParaRPr kumimoji="0" lang="tr-TR" b="0" i="0" u="none" strike="noStrike" cap="none" normalizeH="0" baseline="0">
                <a:ln>
                  <a:noFill/>
                </a:ln>
                <a:solidFill>
                  <a:schemeClr val="tx1"/>
                </a:solidFill>
                <a:effectLst/>
                <a:latin typeface="Arial" pitchFamily="34" charset="0"/>
                <a:cs typeface="Arial" pitchFamily="34" charset="0"/>
              </a:endParaRPr>
            </a:p>
          </p:txBody>
        </p:sp>
        <p:sp>
          <p:nvSpPr>
            <p:cNvPr id="493" name="AutoShape 780"/>
            <p:cNvSpPr>
              <a:spLocks noChangeShapeType="1"/>
            </p:cNvSpPr>
            <p:nvPr/>
          </p:nvSpPr>
          <p:spPr bwMode="auto">
            <a:xfrm>
              <a:off x="13068" y="2603"/>
              <a:ext cx="7569" cy="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94" name="AutoShape 781"/>
            <p:cNvSpPr>
              <a:spLocks noChangeShapeType="1"/>
            </p:cNvSpPr>
            <p:nvPr/>
          </p:nvSpPr>
          <p:spPr bwMode="auto">
            <a:xfrm>
              <a:off x="30638" y="2603"/>
              <a:ext cx="7081" cy="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95" name="AutoShape 782"/>
            <p:cNvSpPr>
              <a:spLocks noChangeShapeType="1"/>
            </p:cNvSpPr>
            <p:nvPr/>
          </p:nvSpPr>
          <p:spPr bwMode="auto">
            <a:xfrm rot="5400000">
              <a:off x="21393" y="-9475"/>
              <a:ext cx="8014" cy="34651"/>
            </a:xfrm>
            <a:prstGeom prst="bentConnector3">
              <a:avLst>
                <a:gd name="adj1" fmla="val 50000"/>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96" name="AutoShape 783"/>
            <p:cNvSpPr>
              <a:spLocks noChangeShapeType="1"/>
            </p:cNvSpPr>
            <p:nvPr/>
          </p:nvSpPr>
          <p:spPr bwMode="auto">
            <a:xfrm>
              <a:off x="13068" y="13106"/>
              <a:ext cx="7569" cy="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97" name="AutoShape 784"/>
            <p:cNvSpPr>
              <a:spLocks noChangeShapeType="1"/>
            </p:cNvSpPr>
            <p:nvPr/>
          </p:nvSpPr>
          <p:spPr bwMode="auto">
            <a:xfrm>
              <a:off x="30638" y="13106"/>
              <a:ext cx="7081" cy="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98" name="Text Box 785"/>
            <p:cNvSpPr txBox="1">
              <a:spLocks noChangeArrowheads="1"/>
            </p:cNvSpPr>
            <p:nvPr/>
          </p:nvSpPr>
          <p:spPr bwMode="auto">
            <a:xfrm>
              <a:off x="13995" y="5924"/>
              <a:ext cx="23724" cy="24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noFill/>
                  </a:ln>
                  <a:solidFill>
                    <a:schemeClr val="tx1"/>
                  </a:solidFill>
                  <a:effectLst/>
                  <a:latin typeface="Calibri" pitchFamily="34" charset="0"/>
                  <a:ea typeface="Times New Roman" pitchFamily="18" charset="0"/>
                  <a:cs typeface="Arial" pitchFamily="34" charset="0"/>
                </a:rPr>
                <a:t>Satın Alma Hazırlık Aşamaları</a:t>
              </a:r>
              <a:endParaRPr kumimoji="0" lang="tr-TR" b="0" i="0" u="none" strike="noStrike" cap="none" normalizeH="0" baseline="0">
                <a:ln>
                  <a:noFill/>
                </a:ln>
                <a:solidFill>
                  <a:schemeClr val="tx1"/>
                </a:solidFill>
                <a:effectLst/>
                <a:latin typeface="Arial" pitchFamily="34" charset="0"/>
                <a:cs typeface="Arial" pitchFamily="3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Başlık"/>
          <p:cNvSpPr>
            <a:spLocks noGrp="1"/>
          </p:cNvSpPr>
          <p:nvPr>
            <p:ph type="ctrTitle"/>
          </p:nvPr>
        </p:nvSpPr>
        <p:spPr/>
        <p:txBody>
          <a:bodyPr>
            <a:normAutofit/>
          </a:bodyPr>
          <a:lstStyle/>
          <a:p>
            <a:r>
              <a:rPr lang="tr-TR" sz="3600" dirty="0"/>
              <a:t>Pazarlama İletişiminde </a:t>
            </a:r>
            <a:br>
              <a:rPr lang="tr-TR" sz="3600" dirty="0"/>
            </a:br>
            <a:r>
              <a:rPr lang="tr-TR" sz="4800" b="1" dirty="0"/>
              <a:t>Reklam</a:t>
            </a:r>
            <a:endParaRPr lang="tr-TR" sz="6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p:txBody>
          <a:bodyPr/>
          <a:lstStyle/>
          <a:p>
            <a:r>
              <a:rPr lang="tr-TR"/>
              <a:t>Reklam;</a:t>
            </a:r>
          </a:p>
        </p:txBody>
      </p:sp>
      <p:sp>
        <p:nvSpPr>
          <p:cNvPr id="27651" name="İçerik Yer Tutucusu 2"/>
          <p:cNvSpPr>
            <a:spLocks noGrp="1"/>
          </p:cNvSpPr>
          <p:nvPr>
            <p:ph idx="1"/>
          </p:nvPr>
        </p:nvSpPr>
        <p:spPr>
          <a:xfrm>
            <a:off x="685800" y="2205038"/>
            <a:ext cx="7989888" cy="2736850"/>
          </a:xfrm>
        </p:spPr>
        <p:txBody>
          <a:bodyPr/>
          <a:lstStyle/>
          <a:p>
            <a:r>
              <a:rPr lang="tr-TR" sz="2000" b="1">
                <a:latin typeface="Calibri" pitchFamily="34" charset="0"/>
                <a:ea typeface="Calibri" pitchFamily="34" charset="0"/>
                <a:cs typeface="Calibri" pitchFamily="34" charset="0"/>
              </a:rPr>
              <a:t>bir mal ya da hizmetin, bir kurumun, bir kişinin ya da fikrin (</a:t>
            </a:r>
            <a:r>
              <a:rPr lang="tr-TR" sz="2000" b="1">
                <a:solidFill>
                  <a:srgbClr val="FF0000"/>
                </a:solidFill>
                <a:latin typeface="Calibri" pitchFamily="34" charset="0"/>
                <a:ea typeface="Calibri" pitchFamily="34" charset="0"/>
                <a:cs typeface="Calibri" pitchFamily="34" charset="0"/>
              </a:rPr>
              <a:t>ürün</a:t>
            </a:r>
            <a:r>
              <a:rPr lang="tr-TR" sz="2000" b="1">
                <a:latin typeface="Calibri" pitchFamily="34" charset="0"/>
                <a:ea typeface="Calibri" pitchFamily="34" charset="0"/>
                <a:cs typeface="Calibri" pitchFamily="34" charset="0"/>
              </a:rPr>
              <a:t>),</a:t>
            </a:r>
          </a:p>
          <a:p>
            <a:r>
              <a:rPr lang="tr-TR" sz="2000" b="1">
                <a:latin typeface="Calibri" pitchFamily="34" charset="0"/>
                <a:ea typeface="Calibri" pitchFamily="34" charset="0"/>
                <a:cs typeface="Calibri" pitchFamily="34" charset="0"/>
              </a:rPr>
              <a:t>kimliği belirli sorumlusu tarafından (</a:t>
            </a:r>
            <a:r>
              <a:rPr lang="tr-TR" sz="2000" b="1">
                <a:solidFill>
                  <a:srgbClr val="FF0000"/>
                </a:solidFill>
                <a:latin typeface="Calibri" pitchFamily="34" charset="0"/>
                <a:ea typeface="Calibri" pitchFamily="34" charset="0"/>
                <a:cs typeface="Calibri" pitchFamily="34" charset="0"/>
              </a:rPr>
              <a:t>reklamveren</a:t>
            </a:r>
            <a:r>
              <a:rPr lang="tr-TR" sz="2000" b="1">
                <a:latin typeface="Calibri" pitchFamily="34" charset="0"/>
                <a:ea typeface="Calibri" pitchFamily="34" charset="0"/>
                <a:cs typeface="Calibri" pitchFamily="34" charset="0"/>
              </a:rPr>
              <a:t>)</a:t>
            </a:r>
          </a:p>
          <a:p>
            <a:r>
              <a:rPr lang="tr-TR" sz="2000" b="1">
                <a:latin typeface="Calibri" pitchFamily="34" charset="0"/>
                <a:ea typeface="Calibri" pitchFamily="34" charset="0"/>
                <a:cs typeface="Calibri" pitchFamily="34" charset="0"/>
              </a:rPr>
              <a:t>ücret karşılığında (</a:t>
            </a:r>
            <a:r>
              <a:rPr lang="tr-TR" sz="2000" b="1">
                <a:solidFill>
                  <a:srgbClr val="FF0000"/>
                </a:solidFill>
                <a:latin typeface="Calibri" pitchFamily="34" charset="0"/>
                <a:ea typeface="Calibri" pitchFamily="34" charset="0"/>
                <a:cs typeface="Calibri" pitchFamily="34" charset="0"/>
              </a:rPr>
              <a:t>yer ve zaman satın alarak</a:t>
            </a:r>
            <a:r>
              <a:rPr lang="tr-TR" sz="2000" b="1">
                <a:latin typeface="Calibri" pitchFamily="34" charset="0"/>
                <a:ea typeface="Calibri" pitchFamily="34" charset="0"/>
                <a:cs typeface="Calibri" pitchFamily="34" charset="0"/>
              </a:rPr>
              <a:t>)</a:t>
            </a:r>
          </a:p>
          <a:p>
            <a:r>
              <a:rPr lang="tr-TR" sz="2000" b="1">
                <a:latin typeface="Calibri" pitchFamily="34" charset="0"/>
                <a:ea typeface="Calibri" pitchFamily="34" charset="0"/>
                <a:cs typeface="Calibri" pitchFamily="34" charset="0"/>
              </a:rPr>
              <a:t>kitle iletişim araçları vasıtasıyla (</a:t>
            </a:r>
            <a:r>
              <a:rPr lang="tr-TR" sz="2000" b="1">
                <a:solidFill>
                  <a:srgbClr val="FF0000"/>
                </a:solidFill>
                <a:latin typeface="Calibri" pitchFamily="34" charset="0"/>
                <a:ea typeface="Calibri" pitchFamily="34" charset="0"/>
                <a:cs typeface="Calibri" pitchFamily="34" charset="0"/>
              </a:rPr>
              <a:t>medya</a:t>
            </a:r>
            <a:r>
              <a:rPr lang="tr-TR" sz="2000" b="1">
                <a:latin typeface="Calibri" pitchFamily="34" charset="0"/>
                <a:ea typeface="Calibri" pitchFamily="34" charset="0"/>
                <a:cs typeface="Calibri" pitchFamily="34" charset="0"/>
              </a:rPr>
              <a:t>)</a:t>
            </a:r>
          </a:p>
          <a:p>
            <a:r>
              <a:rPr lang="tr-TR" sz="2000" b="1">
                <a:latin typeface="Calibri" pitchFamily="34" charset="0"/>
                <a:ea typeface="Calibri" pitchFamily="34" charset="0"/>
                <a:cs typeface="Calibri" pitchFamily="34" charset="0"/>
              </a:rPr>
              <a:t>olumlu bir biçimde </a:t>
            </a:r>
          </a:p>
          <a:p>
            <a:r>
              <a:rPr lang="tr-TR" sz="2000" b="1">
                <a:latin typeface="Calibri" pitchFamily="34" charset="0"/>
                <a:ea typeface="Calibri" pitchFamily="34" charset="0"/>
                <a:cs typeface="Calibri" pitchFamily="34" charset="0"/>
              </a:rPr>
              <a:t>tanıtılıp benimsetilmesi çabalarıdır.</a:t>
            </a:r>
          </a:p>
        </p:txBody>
      </p:sp>
      <p:sp>
        <p:nvSpPr>
          <p:cNvPr id="4" name="3 Veri Yer Tutucusu"/>
          <p:cNvSpPr>
            <a:spLocks noGrp="1"/>
          </p:cNvSpPr>
          <p:nvPr>
            <p:ph type="dt" sz="half" idx="10"/>
          </p:nvPr>
        </p:nvSpPr>
        <p:spPr/>
        <p:txBody>
          <a:bodyPr/>
          <a:lstStyle/>
          <a:p>
            <a:r>
              <a:rPr lang="tr-TR"/>
              <a:t>Pazarlama İlkeleri</a:t>
            </a:r>
          </a:p>
        </p:txBody>
      </p:sp>
      <p:sp>
        <p:nvSpPr>
          <p:cNvPr id="5" name="4 Slayt Numarası Yer Tutucusu"/>
          <p:cNvSpPr>
            <a:spLocks noGrp="1"/>
          </p:cNvSpPr>
          <p:nvPr>
            <p:ph type="sldNum" sz="quarter" idx="12"/>
          </p:nvPr>
        </p:nvSpPr>
        <p:spPr/>
        <p:txBody>
          <a:bodyPr/>
          <a:lstStyle/>
          <a:p>
            <a:fld id="{281F24FC-F33D-43F2-98E6-17843D19AD2C}" type="slidenum">
              <a:rPr lang="tr-TR" smtClean="0"/>
              <a:pPr/>
              <a:t>6</a:t>
            </a:fld>
            <a:endParaRPr lang="tr-TR"/>
          </a:p>
        </p:txBody>
      </p:sp>
      <p:sp>
        <p:nvSpPr>
          <p:cNvPr id="6" name="5 Altbilgi Yer Tutucusu"/>
          <p:cNvSpPr>
            <a:spLocks noGrp="1"/>
          </p:cNvSpPr>
          <p:nvPr>
            <p:ph type="ftr" sz="quarter" idx="11"/>
          </p:nvPr>
        </p:nvSpPr>
        <p:spPr/>
        <p:txBody>
          <a:bodyPr/>
          <a:lstStyle/>
          <a:p>
            <a:r>
              <a:rPr lang="tr-TR"/>
              <a:t>Pazarlama İletişimi Araçları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tr-TR">
                <a:latin typeface="Arial" charset="0"/>
              </a:rPr>
              <a:t>Reklam</a:t>
            </a:r>
            <a:endParaRPr lang="tr-TR"/>
          </a:p>
        </p:txBody>
      </p:sp>
      <p:sp>
        <p:nvSpPr>
          <p:cNvPr id="7" name="6 Metin Yer Tutucusu"/>
          <p:cNvSpPr>
            <a:spLocks noGrp="1"/>
          </p:cNvSpPr>
          <p:nvPr>
            <p:ph type="body" idx="1"/>
          </p:nvPr>
        </p:nvSpPr>
        <p:spPr/>
        <p:txBody>
          <a:bodyPr/>
          <a:lstStyle/>
          <a:p>
            <a:r>
              <a:rPr lang="tr-TR" b="1" dirty="0">
                <a:latin typeface="Arial" charset="0"/>
              </a:rPr>
              <a:t>Özellikleri</a:t>
            </a:r>
            <a:endParaRPr lang="tr-TR" dirty="0">
              <a:latin typeface="Arial" charset="0"/>
            </a:endParaRPr>
          </a:p>
        </p:txBody>
      </p:sp>
      <p:sp>
        <p:nvSpPr>
          <p:cNvPr id="5125" name="Rectangle 3"/>
          <p:cNvSpPr>
            <a:spLocks noGrp="1" noChangeArrowheads="1"/>
          </p:cNvSpPr>
          <p:nvPr>
            <p:ph sz="half" idx="2"/>
          </p:nvPr>
        </p:nvSpPr>
        <p:spPr>
          <a:prstGeom prst="rect">
            <a:avLst/>
          </a:prstGeom>
        </p:spPr>
        <p:txBody>
          <a:bodyPr/>
          <a:lstStyle/>
          <a:p>
            <a:r>
              <a:rPr lang="tr-TR" sz="2000" dirty="0">
                <a:latin typeface="Arial" charset="0"/>
              </a:rPr>
              <a:t>Geniş kitlelere yönelik olma</a:t>
            </a:r>
          </a:p>
          <a:p>
            <a:r>
              <a:rPr lang="tr-TR" sz="2000" dirty="0">
                <a:latin typeface="Arial" charset="0"/>
              </a:rPr>
              <a:t>Tekrarlanabilme ve her yana yayılabilme</a:t>
            </a:r>
          </a:p>
          <a:p>
            <a:r>
              <a:rPr lang="tr-TR" sz="2000" dirty="0">
                <a:latin typeface="Arial" charset="0"/>
              </a:rPr>
              <a:t>Anlamlı ve etkili biçimde sunulma</a:t>
            </a:r>
          </a:p>
          <a:p>
            <a:r>
              <a:rPr lang="tr-TR" sz="2000" dirty="0">
                <a:latin typeface="Arial" charset="0"/>
              </a:rPr>
              <a:t>Kişisel olmama</a:t>
            </a:r>
          </a:p>
        </p:txBody>
      </p:sp>
      <p:sp>
        <p:nvSpPr>
          <p:cNvPr id="8" name="7 Metin Yer Tutucusu"/>
          <p:cNvSpPr>
            <a:spLocks noGrp="1"/>
          </p:cNvSpPr>
          <p:nvPr>
            <p:ph type="body" sz="quarter" idx="3"/>
          </p:nvPr>
        </p:nvSpPr>
        <p:spPr/>
        <p:txBody>
          <a:bodyPr/>
          <a:lstStyle/>
          <a:p>
            <a:r>
              <a:rPr lang="tr-TR" b="1" dirty="0">
                <a:latin typeface="Arial" charset="0"/>
              </a:rPr>
              <a:t>Fonksiyonları</a:t>
            </a:r>
            <a:endParaRPr lang="tr-TR" dirty="0"/>
          </a:p>
        </p:txBody>
      </p:sp>
      <p:sp>
        <p:nvSpPr>
          <p:cNvPr id="5126" name="Rectangle 5"/>
          <p:cNvSpPr>
            <a:spLocks noGrp="1" noChangeArrowheads="1"/>
          </p:cNvSpPr>
          <p:nvPr>
            <p:ph sz="quarter" idx="4"/>
          </p:nvPr>
        </p:nvSpPr>
        <p:spPr>
          <a:prstGeom prst="rect">
            <a:avLst/>
          </a:prstGeom>
        </p:spPr>
        <p:txBody>
          <a:bodyPr>
            <a:normAutofit/>
          </a:bodyPr>
          <a:lstStyle/>
          <a:p>
            <a:r>
              <a:rPr lang="tr-TR" sz="2000" dirty="0">
                <a:latin typeface="Arial" charset="0"/>
              </a:rPr>
              <a:t>Bilgilendirme</a:t>
            </a:r>
          </a:p>
          <a:p>
            <a:r>
              <a:rPr lang="tr-TR" sz="2000" dirty="0">
                <a:latin typeface="Arial" charset="0"/>
              </a:rPr>
              <a:t>Hatırlatma</a:t>
            </a:r>
          </a:p>
          <a:p>
            <a:r>
              <a:rPr lang="tr-TR" sz="2000" dirty="0">
                <a:latin typeface="Arial" charset="0"/>
              </a:rPr>
              <a:t>İkna etme (Kandırma)</a:t>
            </a:r>
          </a:p>
          <a:p>
            <a:endParaRPr lang="tr-TR" sz="2000" dirty="0">
              <a:latin typeface="Arial" charset="0"/>
            </a:endParaRPr>
          </a:p>
          <a:p>
            <a:pPr>
              <a:buNone/>
            </a:pPr>
            <a:r>
              <a:rPr lang="tr-TR" sz="1800" dirty="0">
                <a:latin typeface="Arial" charset="0"/>
              </a:rPr>
              <a:t>	Değer katma ve Örgütün diğer fonksiyonlarına yardımcı olma</a:t>
            </a:r>
          </a:p>
          <a:p>
            <a:endParaRPr lang="tr-TR" sz="2000" dirty="0">
              <a:latin typeface="Arial" charset="0"/>
            </a:endParaRPr>
          </a:p>
          <a:p>
            <a:endParaRPr lang="tr-TR" dirty="0"/>
          </a:p>
        </p:txBody>
      </p:sp>
      <p:sp>
        <p:nvSpPr>
          <p:cNvPr id="9" name="8 Veri Yer Tutucusu"/>
          <p:cNvSpPr>
            <a:spLocks noGrp="1"/>
          </p:cNvSpPr>
          <p:nvPr>
            <p:ph type="dt" sz="half" idx="10"/>
          </p:nvPr>
        </p:nvSpPr>
        <p:spPr/>
        <p:txBody>
          <a:bodyPr/>
          <a:lstStyle/>
          <a:p>
            <a:r>
              <a:rPr lang="tr-TR"/>
              <a:t>Pazarlama İlkeleri</a:t>
            </a:r>
          </a:p>
        </p:txBody>
      </p:sp>
      <p:sp>
        <p:nvSpPr>
          <p:cNvPr id="10" name="9 Slayt Numarası Yer Tutucusu"/>
          <p:cNvSpPr>
            <a:spLocks noGrp="1"/>
          </p:cNvSpPr>
          <p:nvPr>
            <p:ph type="sldNum" sz="quarter" idx="12"/>
          </p:nvPr>
        </p:nvSpPr>
        <p:spPr/>
        <p:txBody>
          <a:bodyPr/>
          <a:lstStyle/>
          <a:p>
            <a:fld id="{281F24FC-F33D-43F2-98E6-17843D19AD2C}" type="slidenum">
              <a:rPr lang="tr-TR" smtClean="0"/>
              <a:pPr/>
              <a:t>7</a:t>
            </a:fld>
            <a:endParaRPr lang="tr-TR"/>
          </a:p>
        </p:txBody>
      </p:sp>
      <p:sp>
        <p:nvSpPr>
          <p:cNvPr id="11" name="10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r>
              <a:rPr lang="tr-TR"/>
              <a:t>Pazarlama İlkeleri</a:t>
            </a:r>
          </a:p>
        </p:txBody>
      </p:sp>
      <p:sp>
        <p:nvSpPr>
          <p:cNvPr id="4" name="3 Altbilgi Yer Tutucusu"/>
          <p:cNvSpPr>
            <a:spLocks noGrp="1"/>
          </p:cNvSpPr>
          <p:nvPr>
            <p:ph type="ftr" sz="quarter" idx="11"/>
          </p:nvPr>
        </p:nvSpPr>
        <p:spPr/>
        <p:txBody>
          <a:bodyPr/>
          <a:lstStyle/>
          <a:p>
            <a:r>
              <a:rPr lang="tr-TR"/>
              <a:t>Pazarlama İletişimi Araçları</a:t>
            </a:r>
          </a:p>
        </p:txBody>
      </p:sp>
      <p:sp>
        <p:nvSpPr>
          <p:cNvPr id="5" name="4 Slayt Numarası Yer Tutucusu"/>
          <p:cNvSpPr>
            <a:spLocks noGrp="1"/>
          </p:cNvSpPr>
          <p:nvPr>
            <p:ph type="sldNum" sz="quarter" idx="12"/>
          </p:nvPr>
        </p:nvSpPr>
        <p:spPr/>
        <p:txBody>
          <a:bodyPr/>
          <a:lstStyle/>
          <a:p>
            <a:fld id="{281F24FC-F33D-43F2-98E6-17843D19AD2C}" type="slidenum">
              <a:rPr lang="tr-TR" smtClean="0"/>
              <a:pPr/>
              <a:t>8</a:t>
            </a:fld>
            <a:endParaRPr lang="tr-TR"/>
          </a:p>
        </p:txBody>
      </p:sp>
      <p:sp>
        <p:nvSpPr>
          <p:cNvPr id="8" name="7 Başlık"/>
          <p:cNvSpPr>
            <a:spLocks noGrp="1"/>
          </p:cNvSpPr>
          <p:nvPr>
            <p:ph type="title"/>
          </p:nvPr>
        </p:nvSpPr>
        <p:spPr/>
        <p:txBody>
          <a:bodyPr/>
          <a:lstStyle/>
          <a:p>
            <a:r>
              <a:rPr lang="tr-TR" b="1" dirty="0"/>
              <a:t>Reklamın Temel ve Alt Amaçları</a:t>
            </a:r>
            <a:endParaRPr lang="tr-TR" dirty="0"/>
          </a:p>
        </p:txBody>
      </p:sp>
      <p:graphicFrame>
        <p:nvGraphicFramePr>
          <p:cNvPr id="10" name="9 Tablo"/>
          <p:cNvGraphicFramePr>
            <a:graphicFrameLocks noGrp="1"/>
          </p:cNvGraphicFramePr>
          <p:nvPr/>
        </p:nvGraphicFramePr>
        <p:xfrm>
          <a:off x="395536" y="1556790"/>
          <a:ext cx="8496944" cy="4876800"/>
        </p:xfrm>
        <a:graphic>
          <a:graphicData uri="http://schemas.openxmlformats.org/drawingml/2006/table">
            <a:tbl>
              <a:tblPr/>
              <a:tblGrid>
                <a:gridCol w="1413890">
                  <a:extLst>
                    <a:ext uri="{9D8B030D-6E8A-4147-A177-3AD203B41FA5}">
                      <a16:colId xmlns:a16="http://schemas.microsoft.com/office/drawing/2014/main" val="20000"/>
                    </a:ext>
                  </a:extLst>
                </a:gridCol>
                <a:gridCol w="7083054">
                  <a:extLst>
                    <a:ext uri="{9D8B030D-6E8A-4147-A177-3AD203B41FA5}">
                      <a16:colId xmlns:a16="http://schemas.microsoft.com/office/drawing/2014/main" val="20001"/>
                    </a:ext>
                  </a:extLst>
                </a:gridCol>
              </a:tblGrid>
              <a:tr h="209647">
                <a:tc>
                  <a:txBody>
                    <a:bodyPr/>
                    <a:lstStyle/>
                    <a:p>
                      <a:pPr>
                        <a:spcBef>
                          <a:spcPts val="300"/>
                        </a:spcBef>
                        <a:spcAft>
                          <a:spcPts val="300"/>
                        </a:spcAft>
                      </a:pPr>
                      <a:r>
                        <a:rPr lang="tr-TR" sz="1600" b="1">
                          <a:latin typeface="Calibri" pitchFamily="34" charset="0"/>
                          <a:ea typeface="SimSun"/>
                          <a:cs typeface="Arial"/>
                        </a:rPr>
                        <a:t>Temel Amaç</a:t>
                      </a:r>
                      <a:endParaRPr lang="tr-TR" sz="160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just">
                        <a:spcBef>
                          <a:spcPts val="300"/>
                        </a:spcBef>
                        <a:spcAft>
                          <a:spcPts val="300"/>
                        </a:spcAft>
                      </a:pPr>
                      <a:r>
                        <a:rPr lang="tr-TR" sz="1600" b="1">
                          <a:latin typeface="Calibri" pitchFamily="34" charset="0"/>
                          <a:ea typeface="SimSun"/>
                          <a:cs typeface="Arial"/>
                        </a:rPr>
                        <a:t>Alt Amaçlar</a:t>
                      </a:r>
                      <a:endParaRPr lang="tr-TR" sz="1600">
                        <a:latin typeface="Calibri" pitchFamily="34"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10000"/>
                  </a:ext>
                </a:extLst>
              </a:tr>
              <a:tr h="2003283">
                <a:tc>
                  <a:txBody>
                    <a:bodyPr/>
                    <a:lstStyle/>
                    <a:p>
                      <a:pPr>
                        <a:spcAft>
                          <a:spcPts val="0"/>
                        </a:spcAft>
                      </a:pPr>
                      <a:r>
                        <a:rPr lang="tr-TR" sz="1600" b="1" i="1">
                          <a:latin typeface="Calibri" pitchFamily="34" charset="0"/>
                          <a:ea typeface="SimSun"/>
                          <a:cs typeface="Arial"/>
                        </a:rPr>
                        <a:t>Bilgilendirme</a:t>
                      </a:r>
                      <a:endParaRPr lang="tr-TR" sz="160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342900" lvl="0" indent="-342900">
                        <a:spcAft>
                          <a:spcPts val="0"/>
                        </a:spcAft>
                        <a:buFont typeface="Wingdings"/>
                        <a:buChar char=""/>
                      </a:pPr>
                      <a:r>
                        <a:rPr lang="tr-TR" sz="1600">
                          <a:latin typeface="Calibri" pitchFamily="34" charset="0"/>
                          <a:ea typeface="SimSun"/>
                          <a:cs typeface="Arial"/>
                        </a:rPr>
                        <a:t>Yeni bir ürünü pazara tanıtma</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Ürünün faydaları hakkında bilgiler sunma</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Ürünün yeni kullanım özelliklerini gösterme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Fiyat değişikliği hakkında pazarı bilgilendirme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Ürünün kullanımı hakkında bilgi verme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Ürünle ilgili hizmetleri açıklama</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Ürünle ilgili yanlış kanaatleri düzeltme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Tüketicilerin ürünle ilgili endişe ve korkularını giderme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Firma imajı oluşturma</a:t>
                      </a:r>
                      <a:endParaRPr lang="tr-TR" sz="160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1372404">
                <a:tc>
                  <a:txBody>
                    <a:bodyPr/>
                    <a:lstStyle/>
                    <a:p>
                      <a:pPr>
                        <a:spcAft>
                          <a:spcPts val="0"/>
                        </a:spcAft>
                      </a:pPr>
                      <a:r>
                        <a:rPr lang="tr-TR" sz="1600" b="1" i="1">
                          <a:latin typeface="Calibri" pitchFamily="34" charset="0"/>
                          <a:ea typeface="SimSun"/>
                          <a:cs typeface="Arial"/>
                        </a:rPr>
                        <a:t>İkna Etme</a:t>
                      </a:r>
                      <a:endParaRPr lang="tr-TR" sz="160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342900" lvl="0" indent="-342900">
                        <a:spcAft>
                          <a:spcPts val="0"/>
                        </a:spcAft>
                        <a:buFont typeface="Wingdings"/>
                        <a:buChar char=""/>
                      </a:pPr>
                      <a:r>
                        <a:rPr lang="tr-TR" sz="1600">
                          <a:latin typeface="Calibri" pitchFamily="34" charset="0"/>
                          <a:ea typeface="SimSun"/>
                          <a:cs typeface="Arial"/>
                        </a:rPr>
                        <a:t>Marka tercihi oluşturma</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İşletmenin markasının tercih edilmesini teşvik etme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 özellikleriyle ilgili tüketici kanaatlerini değiştirme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Tüketicileri hemen satın almaya yöneltme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Ürünü denemesi için tüketiciyi ikna etme</a:t>
                      </a:r>
                      <a:endParaRPr lang="tr-TR" sz="1600">
                        <a:latin typeface="Calibri" pitchFamily="34" charset="0"/>
                        <a:ea typeface="Times New Roman"/>
                      </a:endParaRPr>
                    </a:p>
                    <a:p>
                      <a:pPr marL="342900" lvl="0" indent="-342900">
                        <a:spcAft>
                          <a:spcPts val="0"/>
                        </a:spcAft>
                        <a:buFont typeface="Wingdings"/>
                        <a:buChar char=""/>
                      </a:pPr>
                      <a:r>
                        <a:rPr lang="tr-TR" sz="1600">
                          <a:latin typeface="Calibri" pitchFamily="34" charset="0"/>
                          <a:ea typeface="SimSun"/>
                          <a:cs typeface="Arial"/>
                        </a:rPr>
                        <a:t>Satış tekliflerine tüketicilerin olumlu cevap vermesini sağlama</a:t>
                      </a:r>
                      <a:endParaRPr lang="tr-TR" sz="160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951171">
                <a:tc>
                  <a:txBody>
                    <a:bodyPr/>
                    <a:lstStyle/>
                    <a:p>
                      <a:pPr>
                        <a:spcAft>
                          <a:spcPts val="0"/>
                        </a:spcAft>
                      </a:pPr>
                      <a:r>
                        <a:rPr lang="tr-TR" sz="1600" b="1" i="1">
                          <a:latin typeface="Calibri" pitchFamily="34" charset="0"/>
                          <a:ea typeface="SimSun"/>
                          <a:cs typeface="Arial"/>
                        </a:rPr>
                        <a:t>Hatırlatma</a:t>
                      </a:r>
                      <a:endParaRPr lang="tr-TR" sz="160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342900" lvl="0" indent="-342900">
                        <a:spcAft>
                          <a:spcPts val="0"/>
                        </a:spcAft>
                        <a:buFont typeface="Wingdings"/>
                        <a:buChar char=""/>
                      </a:pPr>
                      <a:r>
                        <a:rPr lang="tr-TR" sz="1600" dirty="0">
                          <a:latin typeface="Calibri" pitchFamily="34" charset="0"/>
                          <a:ea typeface="SimSun"/>
                          <a:cs typeface="Arial"/>
                        </a:rPr>
                        <a:t>Ürünün yakın zamanda gerekli olacağını hatırlatma</a:t>
                      </a:r>
                      <a:endParaRPr lang="tr-TR" sz="1600" dirty="0">
                        <a:latin typeface="Calibri" pitchFamily="34" charset="0"/>
                        <a:ea typeface="Times New Roman"/>
                      </a:endParaRPr>
                    </a:p>
                    <a:p>
                      <a:pPr marL="342900" lvl="0" indent="-342900">
                        <a:spcAft>
                          <a:spcPts val="0"/>
                        </a:spcAft>
                        <a:buFont typeface="Wingdings"/>
                        <a:buChar char=""/>
                      </a:pPr>
                      <a:r>
                        <a:rPr lang="tr-TR" sz="1600" dirty="0">
                          <a:latin typeface="Calibri" pitchFamily="34" charset="0"/>
                          <a:ea typeface="SimSun"/>
                          <a:cs typeface="Arial"/>
                        </a:rPr>
                        <a:t>Tüketicilere ürünün nerelerden satın alınabileceğini hatırlatma</a:t>
                      </a:r>
                      <a:endParaRPr lang="tr-TR" sz="1600" dirty="0">
                        <a:latin typeface="Calibri" pitchFamily="34" charset="0"/>
                        <a:ea typeface="Times New Roman"/>
                      </a:endParaRPr>
                    </a:p>
                    <a:p>
                      <a:pPr marL="342900" lvl="0" indent="-342900">
                        <a:spcAft>
                          <a:spcPts val="0"/>
                        </a:spcAft>
                        <a:buFont typeface="Wingdings"/>
                        <a:buChar char=""/>
                      </a:pPr>
                      <a:r>
                        <a:rPr lang="tr-TR" sz="1600" dirty="0">
                          <a:latin typeface="Calibri" pitchFamily="34" charset="0"/>
                          <a:ea typeface="SimSun"/>
                          <a:cs typeface="Arial"/>
                        </a:rPr>
                        <a:t>Ölü mevsimlerde tüketicinin zihninde ürünü canlı tutmaya çalışma</a:t>
                      </a:r>
                      <a:endParaRPr lang="tr-TR" sz="1600" dirty="0">
                        <a:latin typeface="Calibri" pitchFamily="34" charset="0"/>
                        <a:ea typeface="Times New Roman"/>
                      </a:endParaRPr>
                    </a:p>
                    <a:p>
                      <a:pPr marL="342900" lvl="0" indent="-342900">
                        <a:spcAft>
                          <a:spcPts val="0"/>
                        </a:spcAft>
                        <a:buFont typeface="Wingdings"/>
                        <a:buChar char=""/>
                      </a:pPr>
                      <a:r>
                        <a:rPr lang="tr-TR" sz="1600" dirty="0">
                          <a:latin typeface="Calibri" pitchFamily="34" charset="0"/>
                          <a:ea typeface="SimSun"/>
                          <a:cs typeface="Arial"/>
                        </a:rPr>
                        <a:t>Ürün ya da markanın farkında olunmasının en üst düzeyde tutulmasını sağlama</a:t>
                      </a:r>
                      <a:endParaRPr lang="tr-TR" sz="1600" dirty="0">
                        <a:latin typeface="Calibri"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609600"/>
            <a:ext cx="7772400" cy="990600"/>
          </a:xfrm>
        </p:spPr>
        <p:txBody>
          <a:bodyPr/>
          <a:lstStyle/>
          <a:p>
            <a:r>
              <a:rPr lang="tr-TR" sz="3200" b="1"/>
              <a:t>Bir İletişim ve İkna Süreci Olarak Reklam</a:t>
            </a:r>
          </a:p>
        </p:txBody>
      </p:sp>
      <p:grpSp>
        <p:nvGrpSpPr>
          <p:cNvPr id="2" name="Group 22"/>
          <p:cNvGrpSpPr>
            <a:grpSpLocks/>
          </p:cNvGrpSpPr>
          <p:nvPr/>
        </p:nvGrpSpPr>
        <p:grpSpPr bwMode="auto">
          <a:xfrm>
            <a:off x="1219200" y="1600200"/>
            <a:ext cx="6934200" cy="4114800"/>
            <a:chOff x="1656" y="1656"/>
            <a:chExt cx="2592" cy="1008"/>
          </a:xfrm>
        </p:grpSpPr>
        <p:sp>
          <p:nvSpPr>
            <p:cNvPr id="51204" name="Oval 7"/>
            <p:cNvSpPr>
              <a:spLocks noChangeArrowheads="1"/>
            </p:cNvSpPr>
            <p:nvPr/>
          </p:nvSpPr>
          <p:spPr bwMode="auto">
            <a:xfrm>
              <a:off x="2736" y="1656"/>
              <a:ext cx="648" cy="216"/>
            </a:xfrm>
            <a:prstGeom prst="ellipse">
              <a:avLst/>
            </a:prstGeom>
            <a:solidFill>
              <a:srgbClr val="FFFFFF"/>
            </a:solidFill>
            <a:ln w="9525">
              <a:solidFill>
                <a:srgbClr val="000000"/>
              </a:solidFill>
              <a:round/>
              <a:headEnd/>
              <a:tailEnd/>
            </a:ln>
            <a:effectLst>
              <a:outerShdw dist="35921" dir="2700000" algn="ctr" rotWithShape="0">
                <a:srgbClr val="777777"/>
              </a:outerShdw>
            </a:effectLst>
          </p:spPr>
          <p:txBody>
            <a:bodyPr/>
            <a:lstStyle/>
            <a:p>
              <a:pPr>
                <a:defRPr/>
              </a:pPr>
              <a:r>
                <a:rPr lang="tr-TR" sz="1800">
                  <a:solidFill>
                    <a:schemeClr val="tx1"/>
                  </a:solidFill>
                  <a:latin typeface="Times New Roman" pitchFamily="18" charset="0"/>
                </a:rPr>
                <a:t>Reklam</a:t>
              </a:r>
            </a:p>
          </p:txBody>
        </p:sp>
        <p:sp>
          <p:nvSpPr>
            <p:cNvPr id="54277" name="Rectangle 8"/>
            <p:cNvSpPr>
              <a:spLocks noChangeArrowheads="1"/>
            </p:cNvSpPr>
            <p:nvPr/>
          </p:nvSpPr>
          <p:spPr bwMode="auto">
            <a:xfrm>
              <a:off x="2448" y="2016"/>
              <a:ext cx="576" cy="144"/>
            </a:xfrm>
            <a:prstGeom prst="rect">
              <a:avLst/>
            </a:prstGeom>
            <a:solidFill>
              <a:srgbClr val="FFFFFF"/>
            </a:solidFill>
            <a:ln w="9525">
              <a:solidFill>
                <a:srgbClr val="000000"/>
              </a:solidFill>
              <a:miter lim="800000"/>
              <a:headEnd/>
              <a:tailEnd/>
            </a:ln>
          </p:spPr>
          <p:txBody>
            <a:bodyPr/>
            <a:lstStyle/>
            <a:p>
              <a:r>
                <a:rPr lang="tr-TR" sz="1800">
                  <a:solidFill>
                    <a:schemeClr val="tx1"/>
                  </a:solidFill>
                  <a:latin typeface="Times New Roman" pitchFamily="18" charset="0"/>
                </a:rPr>
                <a:t>Bilgilendirme</a:t>
              </a:r>
            </a:p>
          </p:txBody>
        </p:sp>
        <p:sp>
          <p:nvSpPr>
            <p:cNvPr id="54278" name="Rectangle 9"/>
            <p:cNvSpPr>
              <a:spLocks noChangeArrowheads="1"/>
            </p:cNvSpPr>
            <p:nvPr/>
          </p:nvSpPr>
          <p:spPr bwMode="auto">
            <a:xfrm>
              <a:off x="3168" y="2016"/>
              <a:ext cx="576" cy="144"/>
            </a:xfrm>
            <a:prstGeom prst="rect">
              <a:avLst/>
            </a:prstGeom>
            <a:solidFill>
              <a:srgbClr val="FFFFFF"/>
            </a:solidFill>
            <a:ln w="9525">
              <a:solidFill>
                <a:srgbClr val="000000"/>
              </a:solidFill>
              <a:miter lim="800000"/>
              <a:headEnd/>
              <a:tailEnd/>
            </a:ln>
          </p:spPr>
          <p:txBody>
            <a:bodyPr/>
            <a:lstStyle/>
            <a:p>
              <a:r>
                <a:rPr lang="tr-TR" sz="1800">
                  <a:solidFill>
                    <a:schemeClr val="tx1"/>
                  </a:solidFill>
                  <a:latin typeface="Times New Roman" pitchFamily="18" charset="0"/>
                </a:rPr>
                <a:t>Duyulara hitap</a:t>
              </a:r>
            </a:p>
          </p:txBody>
        </p:sp>
        <p:sp>
          <p:nvSpPr>
            <p:cNvPr id="51207" name="Oval 10"/>
            <p:cNvSpPr>
              <a:spLocks noChangeArrowheads="1"/>
            </p:cNvSpPr>
            <p:nvPr/>
          </p:nvSpPr>
          <p:spPr bwMode="auto">
            <a:xfrm>
              <a:off x="2664" y="2376"/>
              <a:ext cx="648" cy="216"/>
            </a:xfrm>
            <a:prstGeom prst="ellipse">
              <a:avLst/>
            </a:prstGeom>
            <a:solidFill>
              <a:srgbClr val="FFFFFF"/>
            </a:solidFill>
            <a:ln w="9525">
              <a:solidFill>
                <a:srgbClr val="000000"/>
              </a:solidFill>
              <a:round/>
              <a:headEnd/>
              <a:tailEnd/>
            </a:ln>
            <a:effectLst>
              <a:outerShdw dist="35921" dir="2700000" algn="ctr" rotWithShape="0">
                <a:srgbClr val="808080"/>
              </a:outerShdw>
            </a:effectLst>
          </p:spPr>
          <p:txBody>
            <a:bodyPr/>
            <a:lstStyle/>
            <a:p>
              <a:pPr>
                <a:defRPr/>
              </a:pPr>
              <a:r>
                <a:rPr lang="tr-TR" sz="1800">
                  <a:solidFill>
                    <a:schemeClr val="tx1"/>
                  </a:solidFill>
                  <a:latin typeface="Times New Roman" pitchFamily="18" charset="0"/>
                </a:rPr>
                <a:t>Tutum</a:t>
              </a:r>
            </a:p>
          </p:txBody>
        </p:sp>
        <p:sp>
          <p:nvSpPr>
            <p:cNvPr id="51208" name="Oval 11"/>
            <p:cNvSpPr>
              <a:spLocks noChangeArrowheads="1"/>
            </p:cNvSpPr>
            <p:nvPr/>
          </p:nvSpPr>
          <p:spPr bwMode="auto">
            <a:xfrm>
              <a:off x="3600" y="2376"/>
              <a:ext cx="648" cy="288"/>
            </a:xfrm>
            <a:prstGeom prst="ellipse">
              <a:avLst/>
            </a:prstGeom>
            <a:solidFill>
              <a:srgbClr val="FFFFFF"/>
            </a:solidFill>
            <a:ln w="9525">
              <a:solidFill>
                <a:srgbClr val="000000"/>
              </a:solidFill>
              <a:round/>
              <a:headEnd/>
              <a:tailEnd/>
            </a:ln>
            <a:effectLst>
              <a:outerShdw dist="35921" dir="2700000" algn="ctr" rotWithShape="0">
                <a:srgbClr val="808080"/>
              </a:outerShdw>
            </a:effectLst>
          </p:spPr>
          <p:txBody>
            <a:bodyPr/>
            <a:lstStyle/>
            <a:p>
              <a:pPr>
                <a:defRPr/>
              </a:pPr>
              <a:r>
                <a:rPr lang="tr-TR" sz="1800">
                  <a:solidFill>
                    <a:schemeClr val="tx1"/>
                  </a:solidFill>
                  <a:latin typeface="Times New Roman" pitchFamily="18" charset="0"/>
                </a:rPr>
                <a:t>Davranış</a:t>
              </a:r>
            </a:p>
          </p:txBody>
        </p:sp>
        <p:sp>
          <p:nvSpPr>
            <p:cNvPr id="51209" name="Oval 12"/>
            <p:cNvSpPr>
              <a:spLocks noChangeArrowheads="1"/>
            </p:cNvSpPr>
            <p:nvPr/>
          </p:nvSpPr>
          <p:spPr bwMode="auto">
            <a:xfrm>
              <a:off x="1656" y="1872"/>
              <a:ext cx="576" cy="360"/>
            </a:xfrm>
            <a:prstGeom prst="ellipse">
              <a:avLst/>
            </a:prstGeom>
            <a:solidFill>
              <a:srgbClr val="FFFFFF"/>
            </a:solidFill>
            <a:ln w="9525">
              <a:solidFill>
                <a:srgbClr val="000000"/>
              </a:solidFill>
              <a:round/>
              <a:headEnd/>
              <a:tailEnd/>
            </a:ln>
            <a:effectLst>
              <a:outerShdw dist="35921" dir="2700000" algn="ctr" rotWithShape="0">
                <a:srgbClr val="808080"/>
              </a:outerShdw>
            </a:effectLst>
          </p:spPr>
          <p:txBody>
            <a:bodyPr/>
            <a:lstStyle/>
            <a:p>
              <a:pPr>
                <a:defRPr/>
              </a:pPr>
              <a:r>
                <a:rPr lang="tr-TR" sz="1800">
                  <a:solidFill>
                    <a:schemeClr val="tx1"/>
                  </a:solidFill>
                  <a:latin typeface="Times New Roman" pitchFamily="18" charset="0"/>
                </a:rPr>
                <a:t>Kültürel Değerler</a:t>
              </a:r>
            </a:p>
          </p:txBody>
        </p:sp>
        <p:sp>
          <p:nvSpPr>
            <p:cNvPr id="51210" name="Oval 13"/>
            <p:cNvSpPr>
              <a:spLocks noChangeArrowheads="1"/>
            </p:cNvSpPr>
            <p:nvPr/>
          </p:nvSpPr>
          <p:spPr bwMode="auto">
            <a:xfrm>
              <a:off x="1656" y="2304"/>
              <a:ext cx="648" cy="288"/>
            </a:xfrm>
            <a:prstGeom prst="ellipse">
              <a:avLst/>
            </a:prstGeom>
            <a:solidFill>
              <a:srgbClr val="FFFFFF"/>
            </a:solidFill>
            <a:ln w="9525">
              <a:solidFill>
                <a:srgbClr val="000000"/>
              </a:solidFill>
              <a:round/>
              <a:headEnd/>
              <a:tailEnd/>
            </a:ln>
            <a:effectLst>
              <a:outerShdw dist="35921" dir="2700000" algn="ctr" rotWithShape="0">
                <a:srgbClr val="808080"/>
              </a:outerShdw>
            </a:effectLst>
          </p:spPr>
          <p:txBody>
            <a:bodyPr/>
            <a:lstStyle/>
            <a:p>
              <a:pPr>
                <a:defRPr/>
              </a:pPr>
              <a:r>
                <a:rPr lang="tr-TR" sz="1800">
                  <a:solidFill>
                    <a:schemeClr val="tx1"/>
                  </a:solidFill>
                  <a:latin typeface="Times New Roman" pitchFamily="18" charset="0"/>
                </a:rPr>
                <a:t>Önceki</a:t>
              </a:r>
            </a:p>
            <a:p>
              <a:pPr>
                <a:defRPr/>
              </a:pPr>
              <a:r>
                <a:rPr lang="tr-TR" sz="1800">
                  <a:solidFill>
                    <a:schemeClr val="tx1"/>
                  </a:solidFill>
                  <a:latin typeface="Times New Roman" pitchFamily="18" charset="0"/>
                </a:rPr>
                <a:t>Deneyimler</a:t>
              </a:r>
            </a:p>
          </p:txBody>
        </p:sp>
        <p:sp>
          <p:nvSpPr>
            <p:cNvPr id="54283" name="Line 14"/>
            <p:cNvSpPr>
              <a:spLocks noChangeShapeType="1"/>
            </p:cNvSpPr>
            <p:nvPr/>
          </p:nvSpPr>
          <p:spPr bwMode="auto">
            <a:xfrm flipV="1">
              <a:off x="2160" y="1800"/>
              <a:ext cx="576" cy="144"/>
            </a:xfrm>
            <a:prstGeom prst="line">
              <a:avLst/>
            </a:prstGeom>
            <a:noFill/>
            <a:ln w="28575">
              <a:solidFill>
                <a:srgbClr val="000000"/>
              </a:solidFill>
              <a:prstDash val="sysDot"/>
              <a:round/>
              <a:headEnd type="triangle" w="med" len="med"/>
              <a:tailEnd type="triangle" w="med" len="med"/>
            </a:ln>
          </p:spPr>
          <p:txBody>
            <a:bodyPr/>
            <a:lstStyle/>
            <a:p>
              <a:endParaRPr lang="tr-TR"/>
            </a:p>
          </p:txBody>
        </p:sp>
        <p:sp>
          <p:nvSpPr>
            <p:cNvPr id="54284" name="Line 15"/>
            <p:cNvSpPr>
              <a:spLocks noChangeShapeType="1"/>
            </p:cNvSpPr>
            <p:nvPr/>
          </p:nvSpPr>
          <p:spPr bwMode="auto">
            <a:xfrm>
              <a:off x="2231" y="2160"/>
              <a:ext cx="504" cy="265"/>
            </a:xfrm>
            <a:prstGeom prst="line">
              <a:avLst/>
            </a:prstGeom>
            <a:noFill/>
            <a:ln w="9525">
              <a:solidFill>
                <a:srgbClr val="000000"/>
              </a:solidFill>
              <a:round/>
              <a:headEnd/>
              <a:tailEnd type="triangle" w="med" len="med"/>
            </a:ln>
          </p:spPr>
          <p:txBody>
            <a:bodyPr/>
            <a:lstStyle/>
            <a:p>
              <a:endParaRPr lang="tr-TR"/>
            </a:p>
          </p:txBody>
        </p:sp>
        <p:sp>
          <p:nvSpPr>
            <p:cNvPr id="54285" name="Line 16"/>
            <p:cNvSpPr>
              <a:spLocks noChangeShapeType="1"/>
            </p:cNvSpPr>
            <p:nvPr/>
          </p:nvSpPr>
          <p:spPr bwMode="auto">
            <a:xfrm>
              <a:off x="2304" y="2520"/>
              <a:ext cx="360" cy="0"/>
            </a:xfrm>
            <a:prstGeom prst="line">
              <a:avLst/>
            </a:prstGeom>
            <a:noFill/>
            <a:ln w="9525">
              <a:solidFill>
                <a:srgbClr val="000000"/>
              </a:solidFill>
              <a:round/>
              <a:headEnd/>
              <a:tailEnd type="triangle" w="med" len="med"/>
            </a:ln>
          </p:spPr>
          <p:txBody>
            <a:bodyPr/>
            <a:lstStyle/>
            <a:p>
              <a:endParaRPr lang="tr-TR"/>
            </a:p>
          </p:txBody>
        </p:sp>
        <p:sp>
          <p:nvSpPr>
            <p:cNvPr id="54286" name="Line 17"/>
            <p:cNvSpPr>
              <a:spLocks noChangeShapeType="1"/>
            </p:cNvSpPr>
            <p:nvPr/>
          </p:nvSpPr>
          <p:spPr bwMode="auto">
            <a:xfrm flipH="1">
              <a:off x="2736" y="1872"/>
              <a:ext cx="288" cy="144"/>
            </a:xfrm>
            <a:prstGeom prst="line">
              <a:avLst/>
            </a:prstGeom>
            <a:noFill/>
            <a:ln w="9525">
              <a:solidFill>
                <a:srgbClr val="000000"/>
              </a:solidFill>
              <a:round/>
              <a:headEnd/>
              <a:tailEnd type="triangle" w="med" len="med"/>
            </a:ln>
          </p:spPr>
          <p:txBody>
            <a:bodyPr/>
            <a:lstStyle/>
            <a:p>
              <a:endParaRPr lang="tr-TR"/>
            </a:p>
          </p:txBody>
        </p:sp>
        <p:sp>
          <p:nvSpPr>
            <p:cNvPr id="54287" name="Line 18"/>
            <p:cNvSpPr>
              <a:spLocks noChangeShapeType="1"/>
            </p:cNvSpPr>
            <p:nvPr/>
          </p:nvSpPr>
          <p:spPr bwMode="auto">
            <a:xfrm>
              <a:off x="3096" y="1872"/>
              <a:ext cx="360" cy="144"/>
            </a:xfrm>
            <a:prstGeom prst="line">
              <a:avLst/>
            </a:prstGeom>
            <a:noFill/>
            <a:ln w="9525">
              <a:solidFill>
                <a:srgbClr val="000000"/>
              </a:solidFill>
              <a:round/>
              <a:headEnd/>
              <a:tailEnd type="triangle" w="med" len="med"/>
            </a:ln>
          </p:spPr>
          <p:txBody>
            <a:bodyPr/>
            <a:lstStyle/>
            <a:p>
              <a:endParaRPr lang="tr-TR"/>
            </a:p>
          </p:txBody>
        </p:sp>
        <p:sp>
          <p:nvSpPr>
            <p:cNvPr id="54288" name="Line 19"/>
            <p:cNvSpPr>
              <a:spLocks noChangeShapeType="1"/>
            </p:cNvSpPr>
            <p:nvPr/>
          </p:nvSpPr>
          <p:spPr bwMode="auto">
            <a:xfrm>
              <a:off x="2736" y="2160"/>
              <a:ext cx="144" cy="216"/>
            </a:xfrm>
            <a:prstGeom prst="line">
              <a:avLst/>
            </a:prstGeom>
            <a:noFill/>
            <a:ln w="9525">
              <a:solidFill>
                <a:srgbClr val="000000"/>
              </a:solidFill>
              <a:round/>
              <a:headEnd/>
              <a:tailEnd type="triangle" w="med" len="med"/>
            </a:ln>
          </p:spPr>
          <p:txBody>
            <a:bodyPr/>
            <a:lstStyle/>
            <a:p>
              <a:endParaRPr lang="tr-TR"/>
            </a:p>
          </p:txBody>
        </p:sp>
        <p:sp>
          <p:nvSpPr>
            <p:cNvPr id="54289" name="Line 20"/>
            <p:cNvSpPr>
              <a:spLocks noChangeShapeType="1"/>
            </p:cNvSpPr>
            <p:nvPr/>
          </p:nvSpPr>
          <p:spPr bwMode="auto">
            <a:xfrm flipH="1">
              <a:off x="3024" y="2160"/>
              <a:ext cx="432" cy="216"/>
            </a:xfrm>
            <a:prstGeom prst="line">
              <a:avLst/>
            </a:prstGeom>
            <a:noFill/>
            <a:ln w="9525">
              <a:solidFill>
                <a:srgbClr val="000000"/>
              </a:solidFill>
              <a:round/>
              <a:headEnd/>
              <a:tailEnd type="triangle" w="med" len="med"/>
            </a:ln>
          </p:spPr>
          <p:txBody>
            <a:bodyPr/>
            <a:lstStyle/>
            <a:p>
              <a:endParaRPr lang="tr-TR"/>
            </a:p>
          </p:txBody>
        </p:sp>
        <p:sp>
          <p:nvSpPr>
            <p:cNvPr id="54290" name="Line 21"/>
            <p:cNvSpPr>
              <a:spLocks noChangeShapeType="1"/>
            </p:cNvSpPr>
            <p:nvPr/>
          </p:nvSpPr>
          <p:spPr bwMode="auto">
            <a:xfrm>
              <a:off x="3312" y="2520"/>
              <a:ext cx="288" cy="0"/>
            </a:xfrm>
            <a:prstGeom prst="line">
              <a:avLst/>
            </a:prstGeom>
            <a:noFill/>
            <a:ln w="9525">
              <a:solidFill>
                <a:srgbClr val="000000"/>
              </a:solidFill>
              <a:round/>
              <a:headEnd/>
              <a:tailEnd type="triangle" w="med" len="med"/>
            </a:ln>
          </p:spPr>
          <p:txBody>
            <a:bodyPr/>
            <a:lstStyle/>
            <a:p>
              <a:endParaRPr lang="tr-TR"/>
            </a:p>
          </p:txBody>
        </p:sp>
      </p:grpSp>
      <p:sp>
        <p:nvSpPr>
          <p:cNvPr id="19" name="18 Veri Yer Tutucusu"/>
          <p:cNvSpPr>
            <a:spLocks noGrp="1"/>
          </p:cNvSpPr>
          <p:nvPr>
            <p:ph type="dt" sz="half" idx="10"/>
          </p:nvPr>
        </p:nvSpPr>
        <p:spPr/>
        <p:txBody>
          <a:bodyPr/>
          <a:lstStyle/>
          <a:p>
            <a:r>
              <a:rPr lang="tr-TR"/>
              <a:t>Pazarlama İlkeleri</a:t>
            </a:r>
          </a:p>
        </p:txBody>
      </p:sp>
      <p:sp>
        <p:nvSpPr>
          <p:cNvPr id="20" name="19 Slayt Numarası Yer Tutucusu"/>
          <p:cNvSpPr>
            <a:spLocks noGrp="1"/>
          </p:cNvSpPr>
          <p:nvPr>
            <p:ph type="sldNum" sz="quarter" idx="12"/>
          </p:nvPr>
        </p:nvSpPr>
        <p:spPr/>
        <p:txBody>
          <a:bodyPr/>
          <a:lstStyle/>
          <a:p>
            <a:fld id="{281F24FC-F33D-43F2-98E6-17843D19AD2C}" type="slidenum">
              <a:rPr lang="tr-TR" smtClean="0"/>
              <a:pPr/>
              <a:t>9</a:t>
            </a:fld>
            <a:endParaRPr lang="tr-TR"/>
          </a:p>
        </p:txBody>
      </p:sp>
      <p:sp>
        <p:nvSpPr>
          <p:cNvPr id="21" name="20 Altbilgi Yer Tutucusu"/>
          <p:cNvSpPr>
            <a:spLocks noGrp="1"/>
          </p:cNvSpPr>
          <p:nvPr>
            <p:ph type="ftr" sz="quarter" idx="11"/>
          </p:nvPr>
        </p:nvSpPr>
        <p:spPr/>
        <p:txBody>
          <a:bodyPr/>
          <a:lstStyle/>
          <a:p>
            <a:r>
              <a:rPr lang="tr-TR"/>
              <a:t>Pazarlama İletişimi Araçları</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437</TotalTime>
  <Words>1536</Words>
  <Application>Microsoft Office PowerPoint</Application>
  <PresentationFormat>Ekran Gösterisi (4:3)</PresentationFormat>
  <Paragraphs>413</Paragraphs>
  <Slides>34</Slides>
  <Notes>15</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34</vt:i4>
      </vt:variant>
    </vt:vector>
  </HeadingPairs>
  <TitlesOfParts>
    <vt:vector size="42" baseType="lpstr">
      <vt:lpstr>Arial</vt:lpstr>
      <vt:lpstr>Calibri</vt:lpstr>
      <vt:lpstr>Candara</vt:lpstr>
      <vt:lpstr>Symbol</vt:lpstr>
      <vt:lpstr>Times New Roman</vt:lpstr>
      <vt:lpstr>Wingdings</vt:lpstr>
      <vt:lpstr>Dalga Biçimi</vt:lpstr>
      <vt:lpstr>Klip</vt:lpstr>
      <vt:lpstr>Pazarlama İletişimi Araçları</vt:lpstr>
      <vt:lpstr>Tutundurma Yöntemleri</vt:lpstr>
      <vt:lpstr>Tutundurma karması seçiminde etkili faktörler</vt:lpstr>
      <vt:lpstr>Satın Alma Hazırlık Aşamaları</vt:lpstr>
      <vt:lpstr>Pazarlama İletişiminde  Reklam</vt:lpstr>
      <vt:lpstr>Reklam;</vt:lpstr>
      <vt:lpstr>Reklam</vt:lpstr>
      <vt:lpstr>Reklamın Temel ve Alt Amaçları</vt:lpstr>
      <vt:lpstr>Bir İletişim ve İkna Süreci Olarak Reklam</vt:lpstr>
      <vt:lpstr>Reklam Çeşitleri</vt:lpstr>
      <vt:lpstr>Reklam Kampanyası Süreci</vt:lpstr>
      <vt:lpstr>Kişisel Satış </vt:lpstr>
      <vt:lpstr>PowerPoint Sunusu</vt:lpstr>
      <vt:lpstr>Kişisel Satış</vt:lpstr>
      <vt:lpstr>Kişisel Satış Türleri </vt:lpstr>
      <vt:lpstr>Kişisel Satış Süreci Asıl kazanç bir kereliğine satış yapmak değil, müşteriyi kazanmak</vt:lpstr>
      <vt:lpstr>Satış Yönetimi</vt:lpstr>
      <vt:lpstr>SATIŞ ÖZENDİRME (PROMOSYON)</vt:lpstr>
      <vt:lpstr>Satış Özendirme </vt:lpstr>
      <vt:lpstr>Satış Özendirmenin Amaçları -1-</vt:lpstr>
      <vt:lpstr>Satış Özendirmenin Amaçları -2-</vt:lpstr>
      <vt:lpstr>Satış teşvik çeşitleri</vt:lpstr>
      <vt:lpstr>Satış Özendirme Özellikleri</vt:lpstr>
      <vt:lpstr>Halkla İlişkiler</vt:lpstr>
      <vt:lpstr>Halkla İlişkiler ve Duyurum</vt:lpstr>
      <vt:lpstr> Halkla İlişkiler </vt:lpstr>
      <vt:lpstr>Pazarlama Halkla İlişkiler ve Duyurum</vt:lpstr>
      <vt:lpstr>Doğrudan Pazarlama</vt:lpstr>
      <vt:lpstr>Doğrudan Pazarlama</vt:lpstr>
      <vt:lpstr>Doğrudan Pazarlama Çeşitleri</vt:lpstr>
      <vt:lpstr>Pazarlama iletişimi araçları ve sosyal medya </vt:lpstr>
      <vt:lpstr>Tutundurma karması elemanlarının karşılaştırılması</vt:lpstr>
      <vt:lpstr>Tutundurma Araçlarının  Üstün ve Zayıf Yönleri</vt:lpstr>
      <vt:lpstr>Tutundurma Araçlarının Farklı Aşamalardaki Özellikleri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 6470</dc:creator>
  <cp:lastModifiedBy>hepsi- Lisans</cp:lastModifiedBy>
  <cp:revision>91</cp:revision>
  <dcterms:created xsi:type="dcterms:W3CDTF">2014-08-22T18:59:25Z</dcterms:created>
  <dcterms:modified xsi:type="dcterms:W3CDTF">2023-12-25T07:00:50Z</dcterms:modified>
</cp:coreProperties>
</file>