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8"/>
  </p:notesMasterIdLst>
  <p:sldIdLst>
    <p:sldId id="256" r:id="rId2"/>
    <p:sldId id="291" r:id="rId3"/>
    <p:sldId id="343" r:id="rId4"/>
    <p:sldId id="344" r:id="rId5"/>
    <p:sldId id="296" r:id="rId6"/>
    <p:sldId id="345" r:id="rId7"/>
    <p:sldId id="346" r:id="rId8"/>
    <p:sldId id="347" r:id="rId9"/>
    <p:sldId id="350" r:id="rId10"/>
    <p:sldId id="349" r:id="rId11"/>
    <p:sldId id="351" r:id="rId12"/>
    <p:sldId id="352" r:id="rId13"/>
    <p:sldId id="355" r:id="rId14"/>
    <p:sldId id="356" r:id="rId15"/>
    <p:sldId id="357" r:id="rId16"/>
    <p:sldId id="294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4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92D731-2E38-429E-B112-D7773307D6FA}" type="datetimeFigureOut">
              <a:rPr lang="tr-TR" smtClean="0"/>
              <a:pPr/>
              <a:t>3.9.2014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796CA-5788-4560-9245-0150AD5B509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559608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74FDF0-35B9-4BD9-B0B3-0522F0464256}" type="slidenum">
              <a:rPr lang="tr-TR" smtClean="0"/>
              <a:pPr/>
              <a:t>2</a:t>
            </a:fld>
            <a:endParaRPr lang="tr-TR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66A450-428D-4A9D-B6FC-C155B9238FB1}" type="slidenum">
              <a:rPr lang="tr-TR" smtClean="0"/>
              <a:pPr/>
              <a:t>5</a:t>
            </a:fld>
            <a:endParaRPr lang="tr-TR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8AA37-4FC5-417E-BAB5-B949CBB1576D}" type="slidenum">
              <a:rPr lang="tr-TR" smtClean="0"/>
              <a:pPr/>
              <a:t>13</a:t>
            </a:fld>
            <a:endParaRPr lang="tr-TR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07D3B0-9251-47B9-9ECA-5ACC5E2B38CC}" type="slidenum">
              <a:rPr lang="tr-TR" smtClean="0"/>
              <a:pPr/>
              <a:t>14</a:t>
            </a:fld>
            <a:endParaRPr lang="tr-TR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B69F50-A68D-4E34-9401-EA0979997BA5}" type="slidenum">
              <a:rPr lang="tr-TR" smtClean="0"/>
              <a:pPr/>
              <a:t>15</a:t>
            </a:fld>
            <a:endParaRPr lang="tr-TR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C87EBF-ACFF-4A22-B5F3-ED3066B82589}" type="slidenum">
              <a:rPr lang="tr-TR" smtClean="0"/>
              <a:pPr/>
              <a:t>16</a:t>
            </a:fld>
            <a:endParaRPr lang="tr-TR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Pazarlama Yönetimi</a:t>
            </a: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Pazarlama İletişimi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24FC-F33D-43F2-98E6-17843D19AD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Pazarlama Yönetimi</a:t>
            </a: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Pazarlama İletişimi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24FC-F33D-43F2-98E6-17843D19AD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Pazarlama Yönetimi</a:t>
            </a: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Pazarlama İletişimi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24FC-F33D-43F2-98E6-17843D19AD2C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Küçük Resim Yer Tutucusu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Pazarlama Yönetimi</a:t>
            </a:r>
            <a:endParaRPr lang="tr-T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Pazarlama İletişimi</a:t>
            </a:r>
            <a:endParaRPr lang="tr-T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4A3B9-9FA6-46FE-A855-ED5FB045372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Pazarlama Yönetimi</a:t>
            </a: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Pazarlama İletişimi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24FC-F33D-43F2-98E6-17843D19AD2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Pazarlama Yönetimi</a:t>
            </a: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Pazarlama İletişimi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24FC-F33D-43F2-98E6-17843D19AD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Pazarlama Yönetimi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Pazarlama İletişimi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24FC-F33D-43F2-98E6-17843D19AD2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Pazarlama Yönetimi</a:t>
            </a:r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Pazarlama İletişimi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24FC-F33D-43F2-98E6-17843D19AD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Pazarlama Yönetimi</a:t>
            </a:r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Pazarlama İletişimi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24FC-F33D-43F2-98E6-17843D19AD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Pazarlama Yönetimi</a:t>
            </a:r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Pazarlama İletişimi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24FC-F33D-43F2-98E6-17843D19AD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Pazarlama Yönetimi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Pazarlama İletişimi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24FC-F33D-43F2-98E6-17843D19AD2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Pazarlama Yönetimi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Pazarlama İletişimi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24FC-F33D-43F2-98E6-17843D19AD2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Pazarlama Yönetimi</a:t>
            </a:r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Pazarlama İletişimi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81F24FC-F33D-43F2-98E6-17843D19AD2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10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2043658"/>
          </a:xfrm>
        </p:spPr>
        <p:txBody>
          <a:bodyPr>
            <a:normAutofit/>
          </a:bodyPr>
          <a:lstStyle/>
          <a:p>
            <a:r>
              <a:rPr lang="tr-TR" sz="5400" b="1" dirty="0" smtClean="0"/>
              <a:t>Pazarlama İletişimi</a:t>
            </a:r>
            <a:endParaRPr lang="tr-TR" sz="54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b="1" dirty="0" smtClean="0"/>
              <a:t>Ürün Hayat Eğrisi Dönemleri İtibariyle Pazarlama İletişim Amaç ve </a:t>
            </a:r>
            <a:r>
              <a:rPr lang="tr-TR" sz="3200" b="1" dirty="0" smtClean="0"/>
              <a:t>Çabaları</a:t>
            </a:r>
            <a:endParaRPr lang="tr-TR" sz="3200" dirty="0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Pazarlama Yönetimi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Pazarlama İletişimi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24FC-F33D-43F2-98E6-17843D19AD2C}" type="slidenum">
              <a:rPr lang="tr-TR" smtClean="0"/>
              <a:pPr/>
              <a:t>10</a:t>
            </a:fld>
            <a:endParaRPr lang="tr-TR"/>
          </a:p>
        </p:txBody>
      </p:sp>
      <p:graphicFrame>
        <p:nvGraphicFramePr>
          <p:cNvPr id="21" name="20 Tablo"/>
          <p:cNvGraphicFramePr>
            <a:graphicFrameLocks noGrp="1"/>
          </p:cNvGraphicFramePr>
          <p:nvPr/>
        </p:nvGraphicFramePr>
        <p:xfrm>
          <a:off x="467544" y="2276872"/>
          <a:ext cx="8136904" cy="3858817"/>
        </p:xfrm>
        <a:graphic>
          <a:graphicData uri="http://schemas.openxmlformats.org/drawingml/2006/table">
            <a:tbl>
              <a:tblPr/>
              <a:tblGrid>
                <a:gridCol w="2152592"/>
                <a:gridCol w="2155106"/>
                <a:gridCol w="2393725"/>
                <a:gridCol w="1435481"/>
              </a:tblGrid>
              <a:tr h="758571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 pitchFamily="34" charset="0"/>
                          <a:ea typeface="Times New Roman"/>
                        </a:rPr>
                        <a:t>Giriş</a:t>
                      </a:r>
                      <a:endParaRPr lang="tr-TR" sz="16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 pitchFamily="34" charset="0"/>
                          <a:ea typeface="Times New Roman"/>
                        </a:rPr>
                        <a:t>Büyüme</a:t>
                      </a:r>
                      <a:endParaRPr lang="tr-TR" sz="16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 pitchFamily="34" charset="0"/>
                          <a:ea typeface="Times New Roman"/>
                        </a:rPr>
                        <a:t>Olgunluk</a:t>
                      </a:r>
                      <a:endParaRPr lang="tr-TR" sz="16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 smtClean="0">
                          <a:latin typeface="Calibri" pitchFamily="34" charset="0"/>
                          <a:ea typeface="Times New Roman"/>
                        </a:rPr>
                        <a:t>Düşüş</a:t>
                      </a:r>
                      <a:endParaRPr lang="tr-TR" sz="16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681589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latin typeface="Calibri" pitchFamily="34" charset="0"/>
                          <a:ea typeface="Times New Roman"/>
                        </a:rPr>
                        <a:t>Bilgilendirmek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latin typeface="Calibri" pitchFamily="34" charset="0"/>
                          <a:ea typeface="Times New Roman"/>
                        </a:rPr>
                        <a:t>İkna etmek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latin typeface="Calibri" pitchFamily="34" charset="0"/>
                          <a:ea typeface="Times New Roman"/>
                        </a:rPr>
                        <a:t>Hatırlatmak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tr-TR" sz="1600" b="1">
                        <a:latin typeface="Calibri" pitchFamily="34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40217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latin typeface="Calibri" pitchFamily="34" charset="0"/>
                          <a:ea typeface="Times New Roman"/>
                        </a:rPr>
                        <a:t>Uygun iletişim  araçlarında       duyurum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latin typeface="Calibri" pitchFamily="34" charset="0"/>
                          <a:ea typeface="Times New Roman"/>
                        </a:rPr>
                        <a:t>Aracılara yönelik kişisel satış çabaları ve doğrudan pazarlama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latin typeface="Calibri" pitchFamily="34" charset="0"/>
                          <a:ea typeface="Times New Roman"/>
                        </a:rPr>
                        <a:t>Hatırlatıcı ve marka bağlılığına yönelik reklam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latin typeface="Calibri" pitchFamily="34" charset="0"/>
                          <a:ea typeface="Times New Roman"/>
                        </a:rPr>
                        <a:t>Azalan  reklamlar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88809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latin typeface="Calibri" pitchFamily="34" charset="0"/>
                          <a:ea typeface="Times New Roman"/>
                        </a:rPr>
                        <a:t>Ürünü tanıtıcı  reklam ve kişisel satış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latin typeface="Calibri" pitchFamily="34" charset="0"/>
                          <a:ea typeface="Times New Roman"/>
                        </a:rPr>
                        <a:t>Ayırt edici reklam ve doğrudan pazarlama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latin typeface="Calibri" pitchFamily="34" charset="0"/>
                          <a:ea typeface="Times New Roman"/>
                        </a:rPr>
                        <a:t>Tüketicilere  yönelik </a:t>
                      </a:r>
                      <a:r>
                        <a:rPr lang="tr-TR" sz="1600" b="1" dirty="0" err="1">
                          <a:latin typeface="Calibri" pitchFamily="34" charset="0"/>
                          <a:ea typeface="Times New Roman"/>
                        </a:rPr>
                        <a:t>iskonto</a:t>
                      </a:r>
                      <a:r>
                        <a:rPr lang="tr-TR" sz="1600" b="1" dirty="0">
                          <a:latin typeface="Calibri" pitchFamily="34" charset="0"/>
                          <a:ea typeface="Times New Roman"/>
                        </a:rPr>
                        <a:t> ve kuponlar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latin typeface="Calibri" pitchFamily="34" charset="0"/>
                          <a:ea typeface="Times New Roman"/>
                        </a:rPr>
                        <a:t>Doğrudan pazarlama 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01951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latin typeface="Calibri" pitchFamily="34" charset="0"/>
                          <a:ea typeface="Times New Roman"/>
                        </a:rPr>
                        <a:t>Aracılara yönelik tanıtım ziyaretleri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latin typeface="Calibri" pitchFamily="34" charset="0"/>
                          <a:ea typeface="Times New Roman"/>
                        </a:rPr>
                        <a:t>Ürün tanıtım    hediyeleri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latin typeface="Calibri" pitchFamily="34" charset="0"/>
                          <a:ea typeface="Times New Roman"/>
                        </a:rPr>
                        <a:t>Aracılara yönelik </a:t>
                      </a:r>
                      <a:r>
                        <a:rPr lang="tr-TR" sz="1600" b="1" dirty="0" err="1">
                          <a:latin typeface="Calibri" pitchFamily="34" charset="0"/>
                          <a:ea typeface="Times New Roman"/>
                        </a:rPr>
                        <a:t>iskonto</a:t>
                      </a:r>
                      <a:r>
                        <a:rPr lang="tr-TR" sz="1600" b="1" dirty="0">
                          <a:latin typeface="Calibri" pitchFamily="34" charset="0"/>
                          <a:ea typeface="Times New Roman"/>
                        </a:rPr>
                        <a:t> ve satış     destekleri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tr-TR" sz="16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7587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>
                          <a:latin typeface="Calibri" pitchFamily="34" charset="0"/>
                          <a:ea typeface="Times New Roman"/>
                        </a:rPr>
                        <a:t>Örnek ürün       dağıtımları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tr-TR" sz="1600" b="1">
                        <a:latin typeface="Calibri" pitchFamily="34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r-TR" sz="1600" b="1" dirty="0">
                          <a:latin typeface="Calibri" pitchFamily="34" charset="0"/>
                          <a:ea typeface="Times New Roman"/>
                        </a:rPr>
                        <a:t>Doğrudan pazarlama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tr-TR" sz="1600" b="1" dirty="0">
                        <a:latin typeface="Calibri" pitchFamily="34" charset="0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/>
              <a:t>İtme ve Çekme Şeklindeki Tutundurma Stratejileri</a:t>
            </a:r>
            <a:endParaRPr lang="tr-TR" sz="2800" dirty="0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Pazarlama Yönetimi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Pazarlama İletişimi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24FC-F33D-43F2-98E6-17843D19AD2C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144421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grpSp>
        <p:nvGrpSpPr>
          <p:cNvPr id="144385" name="Group 1"/>
          <p:cNvGrpSpPr>
            <a:grpSpLocks noChangeAspect="1"/>
          </p:cNvGrpSpPr>
          <p:nvPr/>
        </p:nvGrpSpPr>
        <p:grpSpPr bwMode="auto">
          <a:xfrm>
            <a:off x="395536" y="1520914"/>
            <a:ext cx="8280920" cy="4708024"/>
            <a:chOff x="1170" y="2181"/>
            <a:chExt cx="8280" cy="4708"/>
          </a:xfrm>
        </p:grpSpPr>
        <p:sp>
          <p:nvSpPr>
            <p:cNvPr id="144420" name="AutoShape 36"/>
            <p:cNvSpPr>
              <a:spLocks noChangeAspect="1" noChangeArrowheads="1" noTextEdit="1"/>
            </p:cNvSpPr>
            <p:nvPr/>
          </p:nvSpPr>
          <p:spPr bwMode="auto">
            <a:xfrm>
              <a:off x="1170" y="2181"/>
              <a:ext cx="8280" cy="47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>
                <a:latin typeface="Calibri" pitchFamily="34" charset="0"/>
              </a:endParaRPr>
            </a:p>
          </p:txBody>
        </p:sp>
        <p:sp>
          <p:nvSpPr>
            <p:cNvPr id="144419" name="Rectangle 35"/>
            <p:cNvSpPr>
              <a:spLocks noChangeArrowheads="1"/>
            </p:cNvSpPr>
            <p:nvPr/>
          </p:nvSpPr>
          <p:spPr bwMode="auto">
            <a:xfrm>
              <a:off x="2674" y="3376"/>
              <a:ext cx="1165" cy="4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28398" dir="14606097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Üretici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44418" name="Rectangle 34"/>
            <p:cNvSpPr>
              <a:spLocks noChangeArrowheads="1"/>
            </p:cNvSpPr>
            <p:nvPr/>
          </p:nvSpPr>
          <p:spPr bwMode="auto">
            <a:xfrm>
              <a:off x="4231" y="3376"/>
              <a:ext cx="1360" cy="4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28398" dir="14606097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algn="just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Toptancı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44417" name="Rectangle 33"/>
            <p:cNvSpPr>
              <a:spLocks noChangeArrowheads="1"/>
            </p:cNvSpPr>
            <p:nvPr/>
          </p:nvSpPr>
          <p:spPr bwMode="auto">
            <a:xfrm>
              <a:off x="5979" y="3376"/>
              <a:ext cx="1359" cy="4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28398" dir="14606097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algn="just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 Perakendeci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44416" name="Rectangle 32"/>
            <p:cNvSpPr>
              <a:spLocks noChangeArrowheads="1"/>
            </p:cNvSpPr>
            <p:nvPr/>
          </p:nvSpPr>
          <p:spPr bwMode="auto">
            <a:xfrm>
              <a:off x="7921" y="3376"/>
              <a:ext cx="1169" cy="43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28398" dir="14606097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algn="just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  Tüketici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44415" name="Rectangle 31"/>
            <p:cNvSpPr>
              <a:spLocks noChangeArrowheads="1"/>
            </p:cNvSpPr>
            <p:nvPr/>
          </p:nvSpPr>
          <p:spPr bwMode="auto">
            <a:xfrm>
              <a:off x="2676" y="5251"/>
              <a:ext cx="1170" cy="43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28398" dir="14606097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algn="just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   Üretici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algn="l" defTabSz="914400" rtl="0" eaLnBrk="0" fontAlgn="base" latinLnBrk="0" hangingPunct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44414" name="Rectangle 30"/>
            <p:cNvSpPr>
              <a:spLocks noChangeArrowheads="1"/>
            </p:cNvSpPr>
            <p:nvPr/>
          </p:nvSpPr>
          <p:spPr bwMode="auto">
            <a:xfrm>
              <a:off x="7921" y="5251"/>
              <a:ext cx="1169" cy="43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28398" dir="14606097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algn="just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   Tüketici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44413" name="Rectangle 29"/>
            <p:cNvSpPr>
              <a:spLocks noChangeArrowheads="1"/>
            </p:cNvSpPr>
            <p:nvPr/>
          </p:nvSpPr>
          <p:spPr bwMode="auto">
            <a:xfrm>
              <a:off x="4231" y="5251"/>
              <a:ext cx="1359" cy="43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28398" dir="14606097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algn="just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   Toptancı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44412" name="Rectangle 28"/>
            <p:cNvSpPr>
              <a:spLocks noChangeArrowheads="1"/>
            </p:cNvSpPr>
            <p:nvPr/>
          </p:nvSpPr>
          <p:spPr bwMode="auto">
            <a:xfrm>
              <a:off x="5980" y="5251"/>
              <a:ext cx="1358" cy="43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28398" dir="14606097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algn="just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  Perakendeci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44411" name="Line 27"/>
            <p:cNvSpPr>
              <a:spLocks noChangeShapeType="1"/>
            </p:cNvSpPr>
            <p:nvPr/>
          </p:nvSpPr>
          <p:spPr bwMode="auto">
            <a:xfrm>
              <a:off x="3843" y="3556"/>
              <a:ext cx="38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>
                <a:latin typeface="Calibri" pitchFamily="34" charset="0"/>
              </a:endParaRPr>
            </a:p>
          </p:txBody>
        </p:sp>
        <p:sp>
          <p:nvSpPr>
            <p:cNvPr id="144410" name="Line 26"/>
            <p:cNvSpPr>
              <a:spLocks noChangeShapeType="1"/>
            </p:cNvSpPr>
            <p:nvPr/>
          </p:nvSpPr>
          <p:spPr bwMode="auto">
            <a:xfrm>
              <a:off x="7338" y="3556"/>
              <a:ext cx="58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>
                <a:latin typeface="Calibri" pitchFamily="34" charset="0"/>
              </a:endParaRPr>
            </a:p>
          </p:txBody>
        </p:sp>
        <p:sp>
          <p:nvSpPr>
            <p:cNvPr id="144409" name="Line 25"/>
            <p:cNvSpPr>
              <a:spLocks noChangeShapeType="1"/>
            </p:cNvSpPr>
            <p:nvPr/>
          </p:nvSpPr>
          <p:spPr bwMode="auto">
            <a:xfrm>
              <a:off x="5591" y="3556"/>
              <a:ext cx="38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>
                <a:latin typeface="Calibri" pitchFamily="34" charset="0"/>
              </a:endParaRPr>
            </a:p>
          </p:txBody>
        </p:sp>
        <p:sp>
          <p:nvSpPr>
            <p:cNvPr id="144408" name="Line 24"/>
            <p:cNvSpPr>
              <a:spLocks noChangeShapeType="1"/>
            </p:cNvSpPr>
            <p:nvPr/>
          </p:nvSpPr>
          <p:spPr bwMode="auto">
            <a:xfrm flipV="1">
              <a:off x="3260" y="2656"/>
              <a:ext cx="1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>
                <a:latin typeface="Calibri" pitchFamily="34" charset="0"/>
              </a:endParaRPr>
            </a:p>
          </p:txBody>
        </p:sp>
        <p:sp>
          <p:nvSpPr>
            <p:cNvPr id="144407" name="Line 23"/>
            <p:cNvSpPr>
              <a:spLocks noChangeShapeType="1"/>
            </p:cNvSpPr>
            <p:nvPr/>
          </p:nvSpPr>
          <p:spPr bwMode="auto">
            <a:xfrm>
              <a:off x="3260" y="2656"/>
              <a:ext cx="524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>
                <a:latin typeface="Calibri" pitchFamily="34" charset="0"/>
              </a:endParaRPr>
            </a:p>
          </p:txBody>
        </p:sp>
        <p:sp>
          <p:nvSpPr>
            <p:cNvPr id="144406" name="Line 22"/>
            <p:cNvSpPr>
              <a:spLocks noChangeShapeType="1"/>
            </p:cNvSpPr>
            <p:nvPr/>
          </p:nvSpPr>
          <p:spPr bwMode="auto">
            <a:xfrm flipV="1">
              <a:off x="5008" y="2656"/>
              <a:ext cx="1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triangle" w="med" len="med"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>
                <a:latin typeface="Calibri" pitchFamily="34" charset="0"/>
              </a:endParaRPr>
            </a:p>
          </p:txBody>
        </p:sp>
        <p:sp>
          <p:nvSpPr>
            <p:cNvPr id="144405" name="Line 21"/>
            <p:cNvSpPr>
              <a:spLocks noChangeShapeType="1"/>
            </p:cNvSpPr>
            <p:nvPr/>
          </p:nvSpPr>
          <p:spPr bwMode="auto">
            <a:xfrm flipV="1">
              <a:off x="6756" y="2656"/>
              <a:ext cx="1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triangle" w="med" len="med"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>
                <a:latin typeface="Calibri" pitchFamily="34" charset="0"/>
              </a:endParaRPr>
            </a:p>
          </p:txBody>
        </p:sp>
        <p:sp>
          <p:nvSpPr>
            <p:cNvPr id="144404" name="Line 20"/>
            <p:cNvSpPr>
              <a:spLocks noChangeShapeType="1"/>
            </p:cNvSpPr>
            <p:nvPr/>
          </p:nvSpPr>
          <p:spPr bwMode="auto">
            <a:xfrm flipV="1">
              <a:off x="8504" y="2656"/>
              <a:ext cx="1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triangle" w="med" len="med"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>
                <a:latin typeface="Calibri" pitchFamily="34" charset="0"/>
              </a:endParaRPr>
            </a:p>
          </p:txBody>
        </p:sp>
        <p:sp>
          <p:nvSpPr>
            <p:cNvPr id="144403" name="Line 19"/>
            <p:cNvSpPr>
              <a:spLocks noChangeShapeType="1"/>
            </p:cNvSpPr>
            <p:nvPr/>
          </p:nvSpPr>
          <p:spPr bwMode="auto">
            <a:xfrm>
              <a:off x="7338" y="5431"/>
              <a:ext cx="58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>
                <a:latin typeface="Calibri" pitchFamily="34" charset="0"/>
              </a:endParaRPr>
            </a:p>
          </p:txBody>
        </p:sp>
        <p:sp>
          <p:nvSpPr>
            <p:cNvPr id="144402" name="Line 18"/>
            <p:cNvSpPr>
              <a:spLocks noChangeShapeType="1"/>
            </p:cNvSpPr>
            <p:nvPr/>
          </p:nvSpPr>
          <p:spPr bwMode="auto">
            <a:xfrm>
              <a:off x="5591" y="5431"/>
              <a:ext cx="38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>
                <a:latin typeface="Calibri" pitchFamily="34" charset="0"/>
              </a:endParaRPr>
            </a:p>
          </p:txBody>
        </p:sp>
        <p:sp>
          <p:nvSpPr>
            <p:cNvPr id="144401" name="Line 17"/>
            <p:cNvSpPr>
              <a:spLocks noChangeShapeType="1"/>
            </p:cNvSpPr>
            <p:nvPr/>
          </p:nvSpPr>
          <p:spPr bwMode="auto">
            <a:xfrm>
              <a:off x="3843" y="5431"/>
              <a:ext cx="38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>
                <a:latin typeface="Calibri" pitchFamily="34" charset="0"/>
              </a:endParaRPr>
            </a:p>
          </p:txBody>
        </p:sp>
        <p:sp>
          <p:nvSpPr>
            <p:cNvPr id="144400" name="Line 16"/>
            <p:cNvSpPr>
              <a:spLocks noChangeShapeType="1"/>
            </p:cNvSpPr>
            <p:nvPr/>
          </p:nvSpPr>
          <p:spPr bwMode="auto">
            <a:xfrm flipH="1" flipV="1">
              <a:off x="3224" y="4851"/>
              <a:ext cx="1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>
                <a:latin typeface="Calibri" pitchFamily="34" charset="0"/>
              </a:endParaRPr>
            </a:p>
          </p:txBody>
        </p:sp>
        <p:sp>
          <p:nvSpPr>
            <p:cNvPr id="144399" name="Line 15"/>
            <p:cNvSpPr>
              <a:spLocks noChangeShapeType="1"/>
            </p:cNvSpPr>
            <p:nvPr/>
          </p:nvSpPr>
          <p:spPr bwMode="auto">
            <a:xfrm flipV="1">
              <a:off x="8625" y="4851"/>
              <a:ext cx="1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 type="triangle" w="med" len="med"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>
                <a:latin typeface="Calibri" pitchFamily="34" charset="0"/>
              </a:endParaRPr>
            </a:p>
          </p:txBody>
        </p:sp>
        <p:sp>
          <p:nvSpPr>
            <p:cNvPr id="144398" name="Line 14"/>
            <p:cNvSpPr>
              <a:spLocks noChangeShapeType="1"/>
            </p:cNvSpPr>
            <p:nvPr/>
          </p:nvSpPr>
          <p:spPr bwMode="auto">
            <a:xfrm>
              <a:off x="3225" y="4851"/>
              <a:ext cx="540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>
                <a:latin typeface="Calibri" pitchFamily="34" charset="0"/>
              </a:endParaRPr>
            </a:p>
          </p:txBody>
        </p:sp>
        <p:sp>
          <p:nvSpPr>
            <p:cNvPr id="144397" name="Line 13"/>
            <p:cNvSpPr>
              <a:spLocks noChangeShapeType="1"/>
            </p:cNvSpPr>
            <p:nvPr/>
          </p:nvSpPr>
          <p:spPr bwMode="auto">
            <a:xfrm>
              <a:off x="2538" y="6222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>
                <a:latin typeface="Calibri" pitchFamily="34" charset="0"/>
              </a:endParaRPr>
            </a:p>
          </p:txBody>
        </p:sp>
        <p:sp>
          <p:nvSpPr>
            <p:cNvPr id="144396" name="Line 12"/>
            <p:cNvSpPr>
              <a:spLocks noChangeShapeType="1"/>
            </p:cNvSpPr>
            <p:nvPr/>
          </p:nvSpPr>
          <p:spPr bwMode="auto">
            <a:xfrm flipV="1">
              <a:off x="6642" y="6218"/>
              <a:ext cx="540" cy="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>
                <a:latin typeface="Calibri" pitchFamily="34" charset="0"/>
              </a:endParaRPr>
            </a:p>
          </p:txBody>
        </p:sp>
        <p:sp>
          <p:nvSpPr>
            <p:cNvPr id="144395" name="Text Box 11"/>
            <p:cNvSpPr txBox="1">
              <a:spLocks noChangeArrowheads="1"/>
            </p:cNvSpPr>
            <p:nvPr/>
          </p:nvSpPr>
          <p:spPr bwMode="auto">
            <a:xfrm>
              <a:off x="1425" y="5052"/>
              <a:ext cx="1080" cy="72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algn="just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tr-TR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Çekme 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algn="just" defTabSz="914400" rtl="0" eaLnBrk="0" fontAlgn="base" latinLnBrk="0" hangingPunct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tr-TR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Stratejisi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algn="l" defTabSz="914400" rtl="0" eaLnBrk="0" fontAlgn="base" latinLnBrk="0" hangingPunct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44394" name="Text Box 10"/>
            <p:cNvSpPr txBox="1">
              <a:spLocks noChangeArrowheads="1"/>
            </p:cNvSpPr>
            <p:nvPr/>
          </p:nvSpPr>
          <p:spPr bwMode="auto">
            <a:xfrm>
              <a:off x="7470" y="4521"/>
              <a:ext cx="1440" cy="36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algn="just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  Reklam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44393" name="Text Box 9"/>
            <p:cNvSpPr txBox="1">
              <a:spLocks noChangeArrowheads="1"/>
            </p:cNvSpPr>
            <p:nvPr/>
          </p:nvSpPr>
          <p:spPr bwMode="auto">
            <a:xfrm>
              <a:off x="3184" y="6042"/>
              <a:ext cx="2931" cy="36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algn="just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  Tutundurma çabaları akışı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44392" name="Text Box 8"/>
            <p:cNvSpPr txBox="1">
              <a:spLocks noChangeArrowheads="1"/>
            </p:cNvSpPr>
            <p:nvPr/>
          </p:nvSpPr>
          <p:spPr bwMode="auto">
            <a:xfrm>
              <a:off x="7135" y="6023"/>
              <a:ext cx="1870" cy="36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algn="just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  Talep akışı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44391" name="Text Box 7"/>
            <p:cNvSpPr txBox="1">
              <a:spLocks noChangeArrowheads="1"/>
            </p:cNvSpPr>
            <p:nvPr/>
          </p:nvSpPr>
          <p:spPr bwMode="auto">
            <a:xfrm>
              <a:off x="7635" y="2736"/>
              <a:ext cx="1440" cy="36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Reklam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44390" name="Text Box 6"/>
            <p:cNvSpPr txBox="1">
              <a:spLocks noChangeArrowheads="1"/>
            </p:cNvSpPr>
            <p:nvPr/>
          </p:nvSpPr>
          <p:spPr bwMode="auto">
            <a:xfrm>
              <a:off x="5550" y="2721"/>
              <a:ext cx="1440" cy="36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algn="just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Kişisel satış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44389" name="Text Box 5"/>
            <p:cNvSpPr txBox="1">
              <a:spLocks noChangeArrowheads="1"/>
            </p:cNvSpPr>
            <p:nvPr/>
          </p:nvSpPr>
          <p:spPr bwMode="auto">
            <a:xfrm>
              <a:off x="3810" y="2721"/>
              <a:ext cx="1440" cy="36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algn="ctr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tr-T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Kişisel satış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44388" name="Text Box 4"/>
            <p:cNvSpPr txBox="1">
              <a:spLocks noChangeArrowheads="1"/>
            </p:cNvSpPr>
            <p:nvPr/>
          </p:nvSpPr>
          <p:spPr bwMode="auto">
            <a:xfrm>
              <a:off x="1350" y="3081"/>
              <a:ext cx="1260" cy="72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algn="just" defTabSz="914400" rtl="0" eaLnBrk="1" fontAlgn="base" latinLnBrk="0" hangingPunct="1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tr-TR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İtme 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algn="just" defTabSz="914400" rtl="0" eaLnBrk="0" fontAlgn="base" latinLnBrk="0" hangingPunct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r>
                <a:rPr kumimoji="0" lang="tr-TR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Arial" pitchFamily="34" charset="0"/>
                </a:rPr>
                <a:t>Stratejisi</a:t>
              </a: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  <a:p>
              <a:pPr marL="0" marR="0" lvl="0" algn="l" defTabSz="914400" rtl="0" eaLnBrk="0" fontAlgn="base" latinLnBrk="0" hangingPunct="0">
                <a:lnSpc>
                  <a:spcPct val="100000"/>
                </a:lnSpc>
                <a:buClrTx/>
                <a:buSzTx/>
                <a:buFontTx/>
                <a:buNone/>
                <a:tabLst/>
              </a:pPr>
              <a:endParaRPr kumimoji="0" lang="tr-T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144387" name="AutoShape 3"/>
            <p:cNvSpPr>
              <a:spLocks/>
            </p:cNvSpPr>
            <p:nvPr/>
          </p:nvSpPr>
          <p:spPr bwMode="auto">
            <a:xfrm>
              <a:off x="2430" y="4602"/>
              <a:ext cx="180" cy="1440"/>
            </a:xfrm>
            <a:prstGeom prst="leftBrace">
              <a:avLst>
                <a:gd name="adj1" fmla="val 66667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>
                <a:latin typeface="Calibri" pitchFamily="34" charset="0"/>
              </a:endParaRPr>
            </a:p>
          </p:txBody>
        </p:sp>
        <p:sp>
          <p:nvSpPr>
            <p:cNvPr id="144386" name="AutoShape 2"/>
            <p:cNvSpPr>
              <a:spLocks/>
            </p:cNvSpPr>
            <p:nvPr/>
          </p:nvSpPr>
          <p:spPr bwMode="auto">
            <a:xfrm>
              <a:off x="2430" y="2541"/>
              <a:ext cx="180" cy="1440"/>
            </a:xfrm>
            <a:prstGeom prst="leftBrace">
              <a:avLst>
                <a:gd name="adj1" fmla="val 66667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 sz="1600">
                <a:latin typeface="Calibri" pitchFamily="34" charset="0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Marka İletişimi</a:t>
            </a:r>
          </a:p>
          <a:p>
            <a:r>
              <a:rPr lang="tr-TR" b="1" dirty="0" smtClean="0"/>
              <a:t>Ağızdan </a:t>
            </a:r>
            <a:r>
              <a:rPr lang="tr-TR" b="1" dirty="0" err="1" smtClean="0"/>
              <a:t>Ağıza</a:t>
            </a:r>
            <a:r>
              <a:rPr lang="tr-TR" b="1" dirty="0" smtClean="0"/>
              <a:t> Pazarlama</a:t>
            </a:r>
          </a:p>
          <a:p>
            <a:r>
              <a:rPr lang="tr-TR" b="1" dirty="0" err="1" smtClean="0"/>
              <a:t>Viral</a:t>
            </a:r>
            <a:r>
              <a:rPr lang="tr-TR" b="1" dirty="0" smtClean="0"/>
              <a:t> Pazarlama</a:t>
            </a:r>
          </a:p>
          <a:p>
            <a:endParaRPr lang="tr-TR" dirty="0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Pazarlama Yönetimi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Pazarlama İletişimi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24FC-F33D-43F2-98E6-17843D19AD2C}" type="slidenum">
              <a:rPr lang="tr-TR" smtClean="0"/>
              <a:pPr/>
              <a:t>12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Pazarlama iletişim çabaları örnekleri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smtClean="0">
                <a:ea typeface="MS Mincho" pitchFamily="49" charset="-128"/>
              </a:rPr>
              <a:t>REKLAMIN ETKİLERİNİ ÖLÇMEK</a:t>
            </a:r>
          </a:p>
        </p:txBody>
      </p:sp>
      <p:sp>
        <p:nvSpPr>
          <p:cNvPr id="5529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tr-TR" sz="1800" smtClean="0">
                <a:ea typeface="MS Mincho" pitchFamily="49" charset="-128"/>
              </a:rPr>
              <a:t>Reklamlar önemli bir yatırım olarak görülmeli ve reklam kampanyaları sonrasındaki etkiler mutlaka ölçülmeli</a:t>
            </a:r>
            <a:endParaRPr lang="tr-TR" sz="1800" smtClean="0">
              <a:cs typeface="Courier New" pitchFamily="49" charset="0"/>
            </a:endParaRPr>
          </a:p>
          <a:p>
            <a:r>
              <a:rPr lang="tr-TR" sz="1800" smtClean="0">
                <a:ea typeface="MS Mincho" pitchFamily="49" charset="-128"/>
              </a:rPr>
              <a:t>Reklamı kaç kişinin okuduğu, izlediği ya da gördüğüne bakılmalı</a:t>
            </a:r>
            <a:endParaRPr lang="tr-TR" sz="1800" smtClean="0">
              <a:cs typeface="Courier New" pitchFamily="49" charset="0"/>
            </a:endParaRPr>
          </a:p>
          <a:p>
            <a:r>
              <a:rPr lang="tr-TR" sz="1800" smtClean="0">
                <a:ea typeface="MS Mincho" pitchFamily="49" charset="-128"/>
              </a:rPr>
              <a:t>Reklamı görerek ya da izleyerek ürünü soranların kimler olduğu araştırılmalı</a:t>
            </a:r>
            <a:endParaRPr lang="tr-TR" sz="1800" smtClean="0">
              <a:cs typeface="Courier New" pitchFamily="49" charset="0"/>
            </a:endParaRPr>
          </a:p>
          <a:p>
            <a:r>
              <a:rPr lang="tr-TR" sz="1800" smtClean="0">
                <a:ea typeface="MS Mincho" pitchFamily="49" charset="-128"/>
              </a:rPr>
              <a:t>Reklamın farkında olmayan kişi ve gruplar ortaya konmalı</a:t>
            </a:r>
            <a:endParaRPr lang="tr-TR" sz="1800" smtClean="0">
              <a:cs typeface="Courier New" pitchFamily="49" charset="0"/>
            </a:endParaRPr>
          </a:p>
          <a:p>
            <a:r>
              <a:rPr lang="tr-TR" sz="1800" smtClean="0">
                <a:ea typeface="MS Mincho" pitchFamily="49" charset="-128"/>
              </a:rPr>
              <a:t>Reklam farkındalığı sağlamada farklı reklam araçları arasındaki farklılıklar belirlenmeli</a:t>
            </a:r>
            <a:endParaRPr lang="tr-TR" sz="1800" smtClean="0">
              <a:cs typeface="Courier New" pitchFamily="49" charset="0"/>
            </a:endParaRPr>
          </a:p>
          <a:p>
            <a:r>
              <a:rPr lang="tr-TR" sz="1800" smtClean="0">
                <a:ea typeface="MS Mincho" pitchFamily="49" charset="-128"/>
              </a:rPr>
              <a:t>Reklamın tüketicinin tutumları üzerinde ne gibi etkiler oluşturduğuna bakılmalı</a:t>
            </a:r>
            <a:endParaRPr lang="tr-TR" sz="1800" smtClean="0">
              <a:cs typeface="Courier New" pitchFamily="49" charset="0"/>
            </a:endParaRPr>
          </a:p>
          <a:p>
            <a:r>
              <a:rPr lang="tr-TR" sz="1800" smtClean="0">
                <a:ea typeface="MS Mincho" pitchFamily="49" charset="-128"/>
              </a:rPr>
              <a:t>Reklam kampanyası sonrasında farklı bölge ve satış noktalarına göre satışlar analiz edilmeli</a:t>
            </a:r>
            <a:endParaRPr lang="tr-TR" sz="1800" smtClean="0">
              <a:cs typeface="Courier New" pitchFamily="49" charset="0"/>
            </a:endParaRPr>
          </a:p>
          <a:p>
            <a:r>
              <a:rPr lang="tr-TR" sz="1800" smtClean="0">
                <a:ea typeface="MS Mincho" pitchFamily="49" charset="-128"/>
              </a:rPr>
              <a:t>Aynı dönemdeki rakip marka ve ürün reklamlarının etkileri de araştırılmalı</a:t>
            </a:r>
            <a:endParaRPr lang="tr-TR" sz="1800" smtClean="0">
              <a:cs typeface="Courier New" pitchFamily="49" charset="0"/>
            </a:endParaRPr>
          </a:p>
          <a:p>
            <a:r>
              <a:rPr lang="tr-TR" sz="1800" smtClean="0">
                <a:ea typeface="MS Mincho" pitchFamily="49" charset="-128"/>
              </a:rPr>
              <a:t>Reklamın yayınlandığı dönemdeki konjonktürel gelişmeler dikkate alınmalı</a:t>
            </a:r>
            <a:endParaRPr lang="tr-TR" sz="1800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Pazarlama Yönetimi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24FC-F33D-43F2-98E6-17843D19AD2C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Pazarlama İletişimi</a:t>
            </a:r>
            <a:endParaRPr lang="tr-TR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smtClean="0">
                <a:latin typeface="Arial" charset="0"/>
              </a:rPr>
              <a:t>Tutundurmanın öneminin arttığı durumlar</a:t>
            </a:r>
            <a:endParaRPr lang="tr-TR" sz="3200" b="1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905000"/>
            <a:ext cx="5257800" cy="4572000"/>
          </a:xfrm>
        </p:spPr>
        <p:txBody>
          <a:bodyPr/>
          <a:lstStyle/>
          <a:p>
            <a:r>
              <a:rPr lang="tr-TR" sz="1600" smtClean="0">
                <a:latin typeface="Arial" charset="0"/>
              </a:rPr>
              <a:t>Ürünler homojendir, üreticiler psikolojik farklılık yaratmaya çalışır</a:t>
            </a:r>
          </a:p>
          <a:p>
            <a:r>
              <a:rPr lang="tr-TR" sz="1600" smtClean="0">
                <a:latin typeface="Arial" charset="0"/>
              </a:rPr>
              <a:t>Ürün hayat seyrinin sunuş dönemindedir ve işletme ürünün talebini artırmaya çalışır</a:t>
            </a:r>
          </a:p>
          <a:p>
            <a:r>
              <a:rPr lang="tr-TR" sz="1600" smtClean="0">
                <a:latin typeface="Arial" charset="0"/>
              </a:rPr>
              <a:t>Ürün hayat seyrinin büyüme dönemindedir ve işletme marka bağlılığı oluşturmaya çalışır</a:t>
            </a:r>
          </a:p>
          <a:p>
            <a:r>
              <a:rPr lang="tr-TR" sz="1600" smtClean="0">
                <a:latin typeface="Arial" charset="0"/>
              </a:rPr>
              <a:t>Yeni bir ürünün pazara tanıtılması gerekir</a:t>
            </a:r>
          </a:p>
          <a:p>
            <a:r>
              <a:rPr lang="tr-TR" sz="1600" smtClean="0">
                <a:latin typeface="Arial" charset="0"/>
              </a:rPr>
              <a:t>Mevcut ürünlerde yapılan değişikliklerin tanıtılması gerekebilir</a:t>
            </a:r>
          </a:p>
          <a:p>
            <a:r>
              <a:rPr lang="tr-TR" sz="1600" smtClean="0">
                <a:latin typeface="Arial" charset="0"/>
              </a:rPr>
              <a:t>Satış elemanlarına destek gerekebilir</a:t>
            </a:r>
          </a:p>
          <a:p>
            <a:r>
              <a:rPr lang="tr-TR" sz="1600" smtClean="0">
                <a:latin typeface="Arial" charset="0"/>
              </a:rPr>
              <a:t>Perakende satış noktalarında daha fazla aranmak ve yer edinmek amaçlanabilir</a:t>
            </a:r>
          </a:p>
          <a:p>
            <a:r>
              <a:rPr lang="tr-TR" sz="1600" smtClean="0">
                <a:latin typeface="Arial" charset="0"/>
              </a:rPr>
              <a:t>Satışlar posta ile sipariş esasına göre yapılmaktadır</a:t>
            </a:r>
          </a:p>
        </p:txBody>
      </p:sp>
      <p:graphicFrame>
        <p:nvGraphicFramePr>
          <p:cNvPr id="16386" name="Object 0"/>
          <p:cNvGraphicFramePr>
            <a:graphicFrameLocks noChangeAspect="1"/>
          </p:cNvGraphicFramePr>
          <p:nvPr/>
        </p:nvGraphicFramePr>
        <p:xfrm>
          <a:off x="5638800" y="1752600"/>
          <a:ext cx="2925763" cy="3962400"/>
        </p:xfrm>
        <a:graphic>
          <a:graphicData uri="http://schemas.openxmlformats.org/presentationml/2006/ole">
            <p:oleObj spid="_x0000_s145410" name="Klip" r:id="rId4" imgW="4057461" imgH="5495453" progId="">
              <p:embed/>
            </p:oleObj>
          </a:graphicData>
        </a:graphic>
      </p:graphicFrame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Pazarlama Yönetimi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84A3B9-9FA6-46FE-A855-ED5FB0453722}" type="slidenum">
              <a:rPr lang="tr-TR" smtClean="0"/>
              <a:pPr>
                <a:defRPr/>
              </a:pPr>
              <a:t>14</a:t>
            </a:fld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Pazarlama İletişimi</a:t>
            </a:r>
            <a:endParaRPr lang="tr-TR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mtClean="0"/>
              <a:t>Tutundurma bütçesi belirleme metotları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209800"/>
            <a:ext cx="6096000" cy="2362200"/>
          </a:xfrm>
        </p:spPr>
        <p:txBody>
          <a:bodyPr/>
          <a:lstStyle/>
          <a:p>
            <a:r>
              <a:rPr lang="tr-TR" sz="2000" smtClean="0"/>
              <a:t>Katlanılabilir miktar metodu</a:t>
            </a:r>
          </a:p>
          <a:p>
            <a:r>
              <a:rPr lang="tr-TR" sz="2000" smtClean="0"/>
              <a:t>Satışların yüzdesi (veya kârın yüzdesi) metodu</a:t>
            </a:r>
          </a:p>
          <a:p>
            <a:r>
              <a:rPr lang="tr-TR" sz="2000" smtClean="0"/>
              <a:t>Rakiplerin harcamalarını esas alma metodu</a:t>
            </a:r>
          </a:p>
          <a:p>
            <a:r>
              <a:rPr lang="tr-TR" sz="2000" smtClean="0"/>
              <a:t>Amaç ve görev metodu</a:t>
            </a:r>
          </a:p>
        </p:txBody>
      </p:sp>
      <p:graphicFrame>
        <p:nvGraphicFramePr>
          <p:cNvPr id="17410" name="Object 0"/>
          <p:cNvGraphicFramePr>
            <a:graphicFrameLocks noChangeAspect="1"/>
          </p:cNvGraphicFramePr>
          <p:nvPr>
            <p:ph type="clipArt" sz="half" idx="2"/>
          </p:nvPr>
        </p:nvGraphicFramePr>
        <p:xfrm>
          <a:off x="3810000" y="3657600"/>
          <a:ext cx="3810000" cy="2322513"/>
        </p:xfrm>
        <a:graphic>
          <a:graphicData uri="http://schemas.openxmlformats.org/presentationml/2006/ole">
            <p:oleObj spid="_x0000_s146434" name="Klip" r:id="rId4" imgW="6773863" imgH="4129088" progId="">
              <p:embed/>
            </p:oleObj>
          </a:graphicData>
        </a:graphic>
      </p:graphicFrame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Pazarlama Yönetimi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84A3B9-9FA6-46FE-A855-ED5FB0453722}" type="slidenum">
              <a:rPr lang="tr-TR" smtClean="0"/>
              <a:pPr>
                <a:defRPr/>
              </a:pPr>
              <a:t>15</a:t>
            </a:fld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Pazarlama İletişimi</a:t>
            </a:r>
            <a:endParaRPr lang="tr-TR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457200"/>
            <a:ext cx="8534400" cy="990600"/>
          </a:xfrm>
        </p:spPr>
        <p:txBody>
          <a:bodyPr/>
          <a:lstStyle/>
          <a:p>
            <a:r>
              <a:rPr lang="tr-TR" sz="3600" b="1" smtClean="0">
                <a:latin typeface="Arial" charset="0"/>
              </a:rPr>
              <a:t>Tutundurma ile talebin değiştirilmesi</a:t>
            </a:r>
            <a:endParaRPr lang="tr-TR" sz="3600" b="1" smtClean="0"/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1905000" y="1828800"/>
            <a:ext cx="5883275" cy="3935413"/>
            <a:chOff x="625" y="1309"/>
            <a:chExt cx="3802" cy="2804"/>
          </a:xfrm>
        </p:grpSpPr>
        <p:sp>
          <p:nvSpPr>
            <p:cNvPr id="22537" name="Line 3"/>
            <p:cNvSpPr>
              <a:spLocks noChangeShapeType="1"/>
            </p:cNvSpPr>
            <p:nvPr/>
          </p:nvSpPr>
          <p:spPr bwMode="auto">
            <a:xfrm>
              <a:off x="960" y="1584"/>
              <a:ext cx="0" cy="22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tr-TR"/>
            </a:p>
          </p:txBody>
        </p:sp>
        <p:sp>
          <p:nvSpPr>
            <p:cNvPr id="22538" name="Line 4"/>
            <p:cNvSpPr>
              <a:spLocks noChangeShapeType="1"/>
            </p:cNvSpPr>
            <p:nvPr/>
          </p:nvSpPr>
          <p:spPr bwMode="auto">
            <a:xfrm>
              <a:off x="960" y="3840"/>
              <a:ext cx="31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tr-TR"/>
            </a:p>
          </p:txBody>
        </p:sp>
        <p:sp>
          <p:nvSpPr>
            <p:cNvPr id="22539" name="Line 5"/>
            <p:cNvSpPr>
              <a:spLocks noChangeShapeType="1"/>
            </p:cNvSpPr>
            <p:nvPr/>
          </p:nvSpPr>
          <p:spPr bwMode="auto">
            <a:xfrm>
              <a:off x="1200" y="2112"/>
              <a:ext cx="1584" cy="15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tr-TR"/>
            </a:p>
          </p:txBody>
        </p:sp>
        <p:sp>
          <p:nvSpPr>
            <p:cNvPr id="22540" name="Line 6"/>
            <p:cNvSpPr>
              <a:spLocks noChangeShapeType="1"/>
            </p:cNvSpPr>
            <p:nvPr/>
          </p:nvSpPr>
          <p:spPr bwMode="auto">
            <a:xfrm>
              <a:off x="1968" y="2016"/>
              <a:ext cx="1536" cy="15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tr-TR"/>
            </a:p>
          </p:txBody>
        </p:sp>
        <p:sp>
          <p:nvSpPr>
            <p:cNvPr id="22541" name="Text Box 7"/>
            <p:cNvSpPr txBox="1">
              <a:spLocks noChangeArrowheads="1"/>
            </p:cNvSpPr>
            <p:nvPr/>
          </p:nvSpPr>
          <p:spPr bwMode="auto">
            <a:xfrm>
              <a:off x="1625" y="3873"/>
              <a:ext cx="272" cy="24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r>
                <a:rPr lang="tr-TR" sz="1600">
                  <a:solidFill>
                    <a:srgbClr val="000000"/>
                  </a:solidFill>
                </a:rPr>
                <a:t>Q</a:t>
              </a:r>
              <a:r>
                <a:rPr lang="tr-TR" sz="1600" baseline="-25000">
                  <a:solidFill>
                    <a:srgbClr val="000000"/>
                  </a:solidFill>
                </a:rPr>
                <a:t>2</a:t>
              </a:r>
              <a:endParaRPr lang="tr-TR" sz="1600">
                <a:solidFill>
                  <a:srgbClr val="000000"/>
                </a:solidFill>
              </a:endParaRPr>
            </a:p>
          </p:txBody>
        </p:sp>
        <p:sp>
          <p:nvSpPr>
            <p:cNvPr id="22542" name="Text Box 8"/>
            <p:cNvSpPr txBox="1">
              <a:spLocks noChangeArrowheads="1"/>
            </p:cNvSpPr>
            <p:nvPr/>
          </p:nvSpPr>
          <p:spPr bwMode="auto">
            <a:xfrm>
              <a:off x="3452" y="3201"/>
              <a:ext cx="264" cy="24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r>
                <a:rPr lang="tr-TR" sz="1600">
                  <a:solidFill>
                    <a:srgbClr val="000000"/>
                  </a:solidFill>
                </a:rPr>
                <a:t>D</a:t>
              </a:r>
              <a:r>
                <a:rPr lang="tr-TR" sz="1600" baseline="-25000">
                  <a:solidFill>
                    <a:srgbClr val="000000"/>
                  </a:solidFill>
                </a:rPr>
                <a:t>2</a:t>
              </a:r>
              <a:endParaRPr lang="tr-TR" sz="1600">
                <a:solidFill>
                  <a:srgbClr val="000000"/>
                </a:solidFill>
              </a:endParaRPr>
            </a:p>
          </p:txBody>
        </p:sp>
        <p:sp>
          <p:nvSpPr>
            <p:cNvPr id="22543" name="Line 9"/>
            <p:cNvSpPr>
              <a:spLocks noChangeShapeType="1"/>
            </p:cNvSpPr>
            <p:nvPr/>
          </p:nvSpPr>
          <p:spPr bwMode="auto">
            <a:xfrm>
              <a:off x="960" y="2736"/>
              <a:ext cx="8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tr-TR"/>
            </a:p>
          </p:txBody>
        </p:sp>
        <p:sp>
          <p:nvSpPr>
            <p:cNvPr id="22544" name="Line 10"/>
            <p:cNvSpPr>
              <a:spLocks noChangeShapeType="1"/>
            </p:cNvSpPr>
            <p:nvPr/>
          </p:nvSpPr>
          <p:spPr bwMode="auto">
            <a:xfrm>
              <a:off x="1824" y="2736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tr-TR"/>
            </a:p>
          </p:txBody>
        </p:sp>
        <p:sp>
          <p:nvSpPr>
            <p:cNvPr id="22545" name="Line 11"/>
            <p:cNvSpPr>
              <a:spLocks noChangeShapeType="1"/>
            </p:cNvSpPr>
            <p:nvPr/>
          </p:nvSpPr>
          <p:spPr bwMode="auto">
            <a:xfrm>
              <a:off x="1824" y="2736"/>
              <a:ext cx="8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tr-TR"/>
            </a:p>
          </p:txBody>
        </p:sp>
        <p:sp>
          <p:nvSpPr>
            <p:cNvPr id="22546" name="Line 12"/>
            <p:cNvSpPr>
              <a:spLocks noChangeShapeType="1"/>
            </p:cNvSpPr>
            <p:nvPr/>
          </p:nvSpPr>
          <p:spPr bwMode="auto">
            <a:xfrm>
              <a:off x="2688" y="2736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tr-TR"/>
            </a:p>
          </p:txBody>
        </p:sp>
        <p:sp>
          <p:nvSpPr>
            <p:cNvPr id="22547" name="Line 13"/>
            <p:cNvSpPr>
              <a:spLocks noChangeShapeType="1"/>
            </p:cNvSpPr>
            <p:nvPr/>
          </p:nvSpPr>
          <p:spPr bwMode="auto">
            <a:xfrm>
              <a:off x="960" y="2352"/>
              <a:ext cx="13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tr-TR"/>
            </a:p>
          </p:txBody>
        </p:sp>
        <p:sp>
          <p:nvSpPr>
            <p:cNvPr id="22548" name="Line 14"/>
            <p:cNvSpPr>
              <a:spLocks noChangeShapeType="1"/>
            </p:cNvSpPr>
            <p:nvPr/>
          </p:nvSpPr>
          <p:spPr bwMode="auto">
            <a:xfrm>
              <a:off x="2304" y="2352"/>
              <a:ext cx="0" cy="14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endParaRPr lang="tr-TR"/>
            </a:p>
          </p:txBody>
        </p:sp>
        <p:sp>
          <p:nvSpPr>
            <p:cNvPr id="22549" name="Text Box 15"/>
            <p:cNvSpPr txBox="1">
              <a:spLocks noChangeArrowheads="1"/>
            </p:cNvSpPr>
            <p:nvPr/>
          </p:nvSpPr>
          <p:spPr bwMode="auto">
            <a:xfrm>
              <a:off x="2780" y="3490"/>
              <a:ext cx="264" cy="24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r>
                <a:rPr lang="tr-TR" sz="1600">
                  <a:solidFill>
                    <a:srgbClr val="000000"/>
                  </a:solidFill>
                </a:rPr>
                <a:t>D</a:t>
              </a:r>
              <a:r>
                <a:rPr lang="tr-TR" sz="1600" baseline="-25000">
                  <a:solidFill>
                    <a:srgbClr val="000000"/>
                  </a:solidFill>
                </a:rPr>
                <a:t>1</a:t>
              </a:r>
              <a:endParaRPr lang="tr-TR" sz="1600">
                <a:solidFill>
                  <a:srgbClr val="000000"/>
                </a:solidFill>
              </a:endParaRPr>
            </a:p>
          </p:txBody>
        </p:sp>
        <p:sp>
          <p:nvSpPr>
            <p:cNvPr id="22550" name="Text Box 16"/>
            <p:cNvSpPr txBox="1">
              <a:spLocks noChangeArrowheads="1"/>
            </p:cNvSpPr>
            <p:nvPr/>
          </p:nvSpPr>
          <p:spPr bwMode="auto">
            <a:xfrm>
              <a:off x="2584" y="3873"/>
              <a:ext cx="272" cy="24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r>
                <a:rPr lang="tr-TR" sz="1600">
                  <a:solidFill>
                    <a:srgbClr val="000000"/>
                  </a:solidFill>
                </a:rPr>
                <a:t>Q</a:t>
              </a:r>
              <a:r>
                <a:rPr lang="tr-TR" sz="1600" baseline="-25000">
                  <a:solidFill>
                    <a:srgbClr val="000000"/>
                  </a:solidFill>
                </a:rPr>
                <a:t>4</a:t>
              </a:r>
              <a:endParaRPr lang="tr-TR" sz="1600">
                <a:solidFill>
                  <a:srgbClr val="000000"/>
                </a:solidFill>
              </a:endParaRPr>
            </a:p>
          </p:txBody>
        </p:sp>
        <p:sp>
          <p:nvSpPr>
            <p:cNvPr id="22551" name="Text Box 17"/>
            <p:cNvSpPr txBox="1">
              <a:spLocks noChangeArrowheads="1"/>
            </p:cNvSpPr>
            <p:nvPr/>
          </p:nvSpPr>
          <p:spPr bwMode="auto">
            <a:xfrm>
              <a:off x="2153" y="3873"/>
              <a:ext cx="271" cy="24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r>
                <a:rPr lang="tr-TR" sz="1600">
                  <a:solidFill>
                    <a:srgbClr val="000000"/>
                  </a:solidFill>
                </a:rPr>
                <a:t>Q</a:t>
              </a:r>
              <a:r>
                <a:rPr lang="tr-TR" sz="1600" baseline="-25000">
                  <a:solidFill>
                    <a:srgbClr val="000000"/>
                  </a:solidFill>
                </a:rPr>
                <a:t>3</a:t>
              </a:r>
              <a:endParaRPr lang="tr-TR" sz="1600">
                <a:solidFill>
                  <a:srgbClr val="000000"/>
                </a:solidFill>
              </a:endParaRPr>
            </a:p>
          </p:txBody>
        </p:sp>
        <p:sp>
          <p:nvSpPr>
            <p:cNvPr id="22552" name="Text Box 18"/>
            <p:cNvSpPr txBox="1">
              <a:spLocks noChangeArrowheads="1"/>
            </p:cNvSpPr>
            <p:nvPr/>
          </p:nvSpPr>
          <p:spPr bwMode="auto">
            <a:xfrm>
              <a:off x="625" y="2626"/>
              <a:ext cx="256" cy="23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r>
                <a:rPr lang="tr-TR" sz="1600">
                  <a:solidFill>
                    <a:srgbClr val="000000"/>
                  </a:solidFill>
                </a:rPr>
                <a:t>P</a:t>
              </a:r>
              <a:r>
                <a:rPr lang="tr-TR" sz="1600" baseline="-25000">
                  <a:solidFill>
                    <a:srgbClr val="000000"/>
                  </a:solidFill>
                </a:rPr>
                <a:t>2</a:t>
              </a:r>
              <a:endParaRPr lang="tr-TR" sz="1600">
                <a:solidFill>
                  <a:srgbClr val="000000"/>
                </a:solidFill>
              </a:endParaRPr>
            </a:p>
          </p:txBody>
        </p:sp>
        <p:sp>
          <p:nvSpPr>
            <p:cNvPr id="22553" name="Text Box 19"/>
            <p:cNvSpPr txBox="1">
              <a:spLocks noChangeArrowheads="1"/>
            </p:cNvSpPr>
            <p:nvPr/>
          </p:nvSpPr>
          <p:spPr bwMode="auto">
            <a:xfrm>
              <a:off x="625" y="2241"/>
              <a:ext cx="256" cy="24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r>
                <a:rPr lang="tr-TR" sz="1600">
                  <a:solidFill>
                    <a:srgbClr val="000000"/>
                  </a:solidFill>
                </a:rPr>
                <a:t>P</a:t>
              </a:r>
              <a:r>
                <a:rPr lang="tr-TR" sz="1600" baseline="-25000">
                  <a:solidFill>
                    <a:srgbClr val="000000"/>
                  </a:solidFill>
                </a:rPr>
                <a:t>1</a:t>
              </a:r>
              <a:endParaRPr lang="tr-TR" sz="1600">
                <a:solidFill>
                  <a:srgbClr val="000000"/>
                </a:solidFill>
              </a:endParaRPr>
            </a:p>
          </p:txBody>
        </p:sp>
        <p:sp>
          <p:nvSpPr>
            <p:cNvPr id="22554" name="Text Box 20"/>
            <p:cNvSpPr txBox="1">
              <a:spLocks noChangeArrowheads="1"/>
            </p:cNvSpPr>
            <p:nvPr/>
          </p:nvSpPr>
          <p:spPr bwMode="auto">
            <a:xfrm>
              <a:off x="4181" y="3757"/>
              <a:ext cx="246" cy="28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r>
                <a:rPr lang="tr-TR" sz="2000" b="1">
                  <a:solidFill>
                    <a:srgbClr val="000000"/>
                  </a:solidFill>
                </a:rPr>
                <a:t>Q</a:t>
              </a:r>
            </a:p>
          </p:txBody>
        </p:sp>
        <p:sp>
          <p:nvSpPr>
            <p:cNvPr id="22555" name="Text Box 21"/>
            <p:cNvSpPr txBox="1">
              <a:spLocks noChangeArrowheads="1"/>
            </p:cNvSpPr>
            <p:nvPr/>
          </p:nvSpPr>
          <p:spPr bwMode="auto">
            <a:xfrm>
              <a:off x="639" y="1309"/>
              <a:ext cx="229" cy="28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r>
                <a:rPr lang="tr-TR" sz="2000" b="1">
                  <a:solidFill>
                    <a:srgbClr val="000000"/>
                  </a:solidFill>
                </a:rPr>
                <a:t>P</a:t>
              </a:r>
            </a:p>
          </p:txBody>
        </p:sp>
      </p:grpSp>
      <p:sp>
        <p:nvSpPr>
          <p:cNvPr id="22532" name="Line 23"/>
          <p:cNvSpPr>
            <a:spLocks noChangeShapeType="1"/>
          </p:cNvSpPr>
          <p:nvPr/>
        </p:nvSpPr>
        <p:spPr bwMode="auto">
          <a:xfrm>
            <a:off x="3124200" y="32766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endParaRPr lang="tr-TR"/>
          </a:p>
        </p:txBody>
      </p:sp>
      <p:sp>
        <p:nvSpPr>
          <p:cNvPr id="22533" name="Text Box 24"/>
          <p:cNvSpPr txBox="1">
            <a:spLocks noChangeArrowheads="1"/>
          </p:cNvSpPr>
          <p:nvPr/>
        </p:nvSpPr>
        <p:spPr bwMode="auto">
          <a:xfrm>
            <a:off x="3032125" y="5486400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22534" name="Text Box 25"/>
          <p:cNvSpPr txBox="1">
            <a:spLocks noChangeArrowheads="1"/>
          </p:cNvSpPr>
          <p:nvPr/>
        </p:nvSpPr>
        <p:spPr bwMode="auto">
          <a:xfrm>
            <a:off x="2825750" y="5394325"/>
            <a:ext cx="446088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r>
              <a:rPr lang="tr-TR" sz="1800">
                <a:solidFill>
                  <a:srgbClr val="000000"/>
                </a:solidFill>
              </a:rPr>
              <a:t>Q</a:t>
            </a:r>
            <a:r>
              <a:rPr lang="tr-TR" sz="1200">
                <a:solidFill>
                  <a:srgbClr val="000000"/>
                </a:solidFill>
              </a:rPr>
              <a:t>1</a:t>
            </a:r>
            <a:endParaRPr lang="tr-TR" sz="1800">
              <a:solidFill>
                <a:srgbClr val="000000"/>
              </a:solidFill>
            </a:endParaRPr>
          </a:p>
          <a:p>
            <a:endParaRPr lang="tr-TR" sz="1800">
              <a:solidFill>
                <a:srgbClr val="000000"/>
              </a:solidFill>
            </a:endParaRPr>
          </a:p>
        </p:txBody>
      </p:sp>
      <p:sp>
        <p:nvSpPr>
          <p:cNvPr id="22535" name="Text Box 26"/>
          <p:cNvSpPr txBox="1">
            <a:spLocks noChangeArrowheads="1"/>
          </p:cNvSpPr>
          <p:nvPr/>
        </p:nvSpPr>
        <p:spPr bwMode="auto">
          <a:xfrm>
            <a:off x="381000" y="1371600"/>
            <a:ext cx="23717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2075" tIns="46038" rIns="92075" bIns="46038" anchor="ctr">
            <a:spAutoFit/>
          </a:bodyPr>
          <a:lstStyle/>
          <a:p>
            <a:r>
              <a:rPr lang="tr-TR">
                <a:solidFill>
                  <a:srgbClr val="000000"/>
                </a:solidFill>
              </a:rPr>
              <a:t>Fiyat Düzeyi</a:t>
            </a:r>
          </a:p>
        </p:txBody>
      </p:sp>
      <p:sp>
        <p:nvSpPr>
          <p:cNvPr id="22536" name="Text Box 27"/>
          <p:cNvSpPr txBox="1">
            <a:spLocks noChangeArrowheads="1"/>
          </p:cNvSpPr>
          <p:nvPr/>
        </p:nvSpPr>
        <p:spPr bwMode="auto">
          <a:xfrm>
            <a:off x="6324600" y="5791200"/>
            <a:ext cx="189547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r>
              <a:rPr lang="tr-TR">
                <a:solidFill>
                  <a:srgbClr val="000000"/>
                </a:solidFill>
              </a:rPr>
              <a:t>Satış Düzeyi</a:t>
            </a:r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Pazarlama Yönetimi</a:t>
            </a:r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24FC-F33D-43F2-98E6-17843D19AD2C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30" name="2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Pazarlama İletişimi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smtClean="0"/>
              <a:t>Tutundurma (Pazarlama İletişimi)</a:t>
            </a:r>
          </a:p>
        </p:txBody>
      </p:sp>
      <p:sp>
        <p:nvSpPr>
          <p:cNvPr id="20483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815263" cy="4448175"/>
          </a:xfrm>
        </p:spPr>
        <p:txBody>
          <a:bodyPr/>
          <a:lstStyle/>
          <a:p>
            <a:r>
              <a:rPr lang="tr-TR" sz="2000" smtClean="0"/>
              <a:t>Bir işletmenin mal veya hizmetinin satışını kolaylaştırmak amacıyla üretici-pazarlamacı işletmenin denetimi altında yürütülen, müşteriyi ikna etme amacına yönelik, bilinçli, programlanmış ve eşgüdümlü faaliyetlerden oluşan bir iletişim sürecidir.</a:t>
            </a:r>
          </a:p>
          <a:p>
            <a:endParaRPr lang="tr-TR" sz="2000" smtClean="0"/>
          </a:p>
          <a:p>
            <a:r>
              <a:rPr lang="tr-TR" sz="2000" smtClean="0"/>
              <a:t>Tutundurma amaçları</a:t>
            </a:r>
          </a:p>
          <a:p>
            <a:pPr lvl="1"/>
            <a:r>
              <a:rPr lang="tr-TR" sz="1600" smtClean="0"/>
              <a:t>Satışı kolaylaştırmak</a:t>
            </a:r>
          </a:p>
          <a:p>
            <a:pPr lvl="1"/>
            <a:r>
              <a:rPr lang="tr-TR" sz="1600" smtClean="0"/>
              <a:t>Daha çok satın almayı teşvik</a:t>
            </a:r>
          </a:p>
          <a:p>
            <a:pPr lvl="1"/>
            <a:r>
              <a:rPr lang="tr-TR" sz="1600" smtClean="0"/>
              <a:t>Hatırlanmayı sağlamak</a:t>
            </a:r>
          </a:p>
          <a:p>
            <a:pPr lvl="1"/>
            <a:r>
              <a:rPr lang="tr-TR" sz="1600" smtClean="0"/>
              <a:t>İlk tercih edilen olmak</a:t>
            </a:r>
          </a:p>
          <a:p>
            <a:pPr lvl="1"/>
            <a:r>
              <a:rPr lang="tr-TR" sz="1600" smtClean="0"/>
              <a:t>Bağlılık oluşturmak</a:t>
            </a:r>
          </a:p>
          <a:p>
            <a:pPr lvl="1"/>
            <a:r>
              <a:rPr lang="tr-TR" sz="1600" smtClean="0"/>
              <a:t>Olumlu tutum geliştirmek</a:t>
            </a:r>
          </a:p>
          <a:p>
            <a:pPr lvl="1"/>
            <a:r>
              <a:rPr lang="tr-TR" sz="1600" smtClean="0"/>
              <a:t>….</a:t>
            </a:r>
          </a:p>
        </p:txBody>
      </p:sp>
      <p:pic>
        <p:nvPicPr>
          <p:cNvPr id="20484" name="Picture 1028" descr="Overnite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334000" y="3937000"/>
            <a:ext cx="2990850" cy="2159000"/>
          </a:xfrm>
        </p:spPr>
      </p:pic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Pazarlama Yönetimi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84A3B9-9FA6-46FE-A855-ED5FB0453722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Pazarlama İletişimi</a:t>
            </a:r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İletişim Süreci</a:t>
            </a:r>
            <a:endParaRPr lang="tr-TR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Pazarlama Yönetimi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Pazarlama İletişimi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84A3B9-9FA6-46FE-A855-ED5FB0453722}" type="slidenum">
              <a:rPr lang="tr-TR" smtClean="0"/>
              <a:pPr>
                <a:defRPr/>
              </a:pPr>
              <a:t>3</a:t>
            </a:fld>
            <a:endParaRPr lang="tr-TR"/>
          </a:p>
        </p:txBody>
      </p:sp>
      <p:sp>
        <p:nvSpPr>
          <p:cNvPr id="110617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10615" name="AutoShape 23"/>
          <p:cNvSpPr>
            <a:spLocks noChangeArrowheads="1"/>
          </p:cNvSpPr>
          <p:nvPr/>
        </p:nvSpPr>
        <p:spPr bwMode="auto">
          <a:xfrm rot="10800000">
            <a:off x="554312" y="2580228"/>
            <a:ext cx="7948642" cy="2889541"/>
          </a:xfrm>
          <a:prstGeom prst="cube">
            <a:avLst>
              <a:gd name="adj" fmla="val 10051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 sz="1500"/>
          </a:p>
        </p:txBody>
      </p:sp>
      <p:sp>
        <p:nvSpPr>
          <p:cNvPr id="110614" name="AutoShape 22"/>
          <p:cNvSpPr>
            <a:spLocks noChangeArrowheads="1"/>
          </p:cNvSpPr>
          <p:nvPr/>
        </p:nvSpPr>
        <p:spPr bwMode="auto">
          <a:xfrm>
            <a:off x="3588471" y="3740221"/>
            <a:ext cx="1695140" cy="1283397"/>
          </a:xfrm>
          <a:prstGeom prst="cube">
            <a:avLst>
              <a:gd name="adj" fmla="val 10417"/>
            </a:avLst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defTabSz="914400" rtl="0" eaLnBrk="1" fontAlgn="base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tr-TR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İletişim Araçları</a:t>
            </a:r>
            <a:endParaRPr kumimoji="0" lang="tr-TR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13" name="AutoShape 21"/>
          <p:cNvSpPr>
            <a:spLocks noChangeArrowheads="1"/>
          </p:cNvSpPr>
          <p:nvPr/>
        </p:nvSpPr>
        <p:spPr bwMode="auto">
          <a:xfrm>
            <a:off x="3830634" y="4475896"/>
            <a:ext cx="1125345" cy="410079"/>
          </a:xfrm>
          <a:prstGeom prst="cube">
            <a:avLst>
              <a:gd name="adj" fmla="val 15046"/>
            </a:avLst>
          </a:prstGeom>
          <a:solidFill>
            <a:srgbClr val="FFCC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defTabSz="914400" rtl="0" eaLnBrk="1" fontAlgn="base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tr-TR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Mesaj</a:t>
            </a:r>
            <a:endParaRPr kumimoji="0" lang="tr-TR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12" name="AutoShape 20"/>
          <p:cNvSpPr>
            <a:spLocks noChangeArrowheads="1"/>
          </p:cNvSpPr>
          <p:nvPr/>
        </p:nvSpPr>
        <p:spPr bwMode="auto">
          <a:xfrm>
            <a:off x="5580112" y="2787166"/>
            <a:ext cx="1296144" cy="410079"/>
          </a:xfrm>
          <a:prstGeom prst="cube">
            <a:avLst>
              <a:gd name="adj" fmla="val 15046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defTabSz="914400" rtl="0" eaLnBrk="1" fontAlgn="base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tr-TR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Geribildirim</a:t>
            </a:r>
            <a:endParaRPr kumimoji="0" lang="tr-TR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11" name="AutoShape 19"/>
          <p:cNvSpPr>
            <a:spLocks noChangeArrowheads="1"/>
          </p:cNvSpPr>
          <p:nvPr/>
        </p:nvSpPr>
        <p:spPr bwMode="auto">
          <a:xfrm>
            <a:off x="2399499" y="2792862"/>
            <a:ext cx="1094007" cy="410079"/>
          </a:xfrm>
          <a:prstGeom prst="cube">
            <a:avLst>
              <a:gd name="adj" fmla="val 15046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defTabSz="914400" rtl="0" eaLnBrk="1" fontAlgn="base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tr-TR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Tepki</a:t>
            </a:r>
            <a:endParaRPr kumimoji="0" lang="tr-TR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10" name="AutoShape 18"/>
          <p:cNvSpPr>
            <a:spLocks noChangeArrowheads="1"/>
          </p:cNvSpPr>
          <p:nvPr/>
        </p:nvSpPr>
        <p:spPr bwMode="auto">
          <a:xfrm>
            <a:off x="5502033" y="4338254"/>
            <a:ext cx="1187073" cy="547722"/>
          </a:xfrm>
          <a:prstGeom prst="cube">
            <a:avLst>
              <a:gd name="adj" fmla="val 15046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defTabSz="914400" rtl="0" eaLnBrk="1" fontAlgn="base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tr-TR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Kodlama</a:t>
            </a:r>
            <a:endParaRPr kumimoji="0" lang="tr-TR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09" name="AutoShape 17"/>
          <p:cNvSpPr>
            <a:spLocks noChangeArrowheads="1"/>
          </p:cNvSpPr>
          <p:nvPr/>
        </p:nvSpPr>
        <p:spPr bwMode="auto">
          <a:xfrm>
            <a:off x="2482119" y="4338254"/>
            <a:ext cx="1011386" cy="547722"/>
          </a:xfrm>
          <a:prstGeom prst="cube">
            <a:avLst>
              <a:gd name="adj" fmla="val 15046"/>
            </a:avLst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defTabSz="914400" rtl="0" eaLnBrk="1" fontAlgn="base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tr-TR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Kod Çözme</a:t>
            </a:r>
            <a:endParaRPr kumimoji="0" lang="tr-TR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08" name="AutoShape 16"/>
          <p:cNvSpPr>
            <a:spLocks noChangeArrowheads="1"/>
          </p:cNvSpPr>
          <p:nvPr/>
        </p:nvSpPr>
        <p:spPr bwMode="auto">
          <a:xfrm>
            <a:off x="1276052" y="4338254"/>
            <a:ext cx="1035128" cy="547722"/>
          </a:xfrm>
          <a:prstGeom prst="cube">
            <a:avLst>
              <a:gd name="adj" fmla="val 15046"/>
            </a:avLst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defTabSz="914400" rtl="0" eaLnBrk="1" fontAlgn="base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tr-TR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Alıcı</a:t>
            </a:r>
            <a:endParaRPr kumimoji="0" lang="tr-TR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07" name="AutoShape 15"/>
          <p:cNvSpPr>
            <a:spLocks noChangeArrowheads="1"/>
          </p:cNvSpPr>
          <p:nvPr/>
        </p:nvSpPr>
        <p:spPr bwMode="auto">
          <a:xfrm>
            <a:off x="6747985" y="4338254"/>
            <a:ext cx="1242153" cy="547722"/>
          </a:xfrm>
          <a:prstGeom prst="cube">
            <a:avLst>
              <a:gd name="adj" fmla="val 15046"/>
            </a:avLst>
          </a:prstGeom>
          <a:solidFill>
            <a:srgbClr val="CCE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defTabSz="914400" rtl="0" eaLnBrk="1" fontAlgn="base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tr-TR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Gönderici</a:t>
            </a:r>
            <a:endParaRPr kumimoji="0" lang="tr-TR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606" name="Line 14"/>
          <p:cNvSpPr>
            <a:spLocks noChangeShapeType="1"/>
          </p:cNvSpPr>
          <p:nvPr/>
        </p:nvSpPr>
        <p:spPr bwMode="auto">
          <a:xfrm rot="10800000">
            <a:off x="6474483" y="4611640"/>
            <a:ext cx="27350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 sz="1500"/>
          </a:p>
        </p:txBody>
      </p:sp>
      <p:sp>
        <p:nvSpPr>
          <p:cNvPr id="110605" name="Line 13"/>
          <p:cNvSpPr>
            <a:spLocks noChangeShapeType="1"/>
          </p:cNvSpPr>
          <p:nvPr/>
        </p:nvSpPr>
        <p:spPr bwMode="auto">
          <a:xfrm rot="10800000">
            <a:off x="2263697" y="4611640"/>
            <a:ext cx="27255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 sz="1500"/>
          </a:p>
        </p:txBody>
      </p:sp>
      <p:sp>
        <p:nvSpPr>
          <p:cNvPr id="110604" name="Line 12"/>
          <p:cNvSpPr>
            <a:spLocks noChangeShapeType="1"/>
          </p:cNvSpPr>
          <p:nvPr/>
        </p:nvSpPr>
        <p:spPr bwMode="auto">
          <a:xfrm rot="10800000">
            <a:off x="1852495" y="3015937"/>
            <a:ext cx="0" cy="1365033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 sz="1500"/>
          </a:p>
        </p:txBody>
      </p:sp>
      <p:sp>
        <p:nvSpPr>
          <p:cNvPr id="110603" name="Line 11"/>
          <p:cNvSpPr>
            <a:spLocks noChangeShapeType="1"/>
          </p:cNvSpPr>
          <p:nvPr/>
        </p:nvSpPr>
        <p:spPr bwMode="auto">
          <a:xfrm rot="10800000" flipH="1">
            <a:off x="1852495" y="3015937"/>
            <a:ext cx="547003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 sz="1500"/>
          </a:p>
        </p:txBody>
      </p:sp>
      <p:sp>
        <p:nvSpPr>
          <p:cNvPr id="110602" name="Line 10"/>
          <p:cNvSpPr>
            <a:spLocks noChangeShapeType="1"/>
          </p:cNvSpPr>
          <p:nvPr/>
        </p:nvSpPr>
        <p:spPr bwMode="auto">
          <a:xfrm rot="10800000" flipH="1">
            <a:off x="3493505" y="3030176"/>
            <a:ext cx="2189913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 sz="1500"/>
          </a:p>
        </p:txBody>
      </p:sp>
      <p:sp>
        <p:nvSpPr>
          <p:cNvPr id="110601" name="AutoShape 9"/>
          <p:cNvSpPr>
            <a:spLocks noChangeArrowheads="1"/>
          </p:cNvSpPr>
          <p:nvPr/>
        </p:nvSpPr>
        <p:spPr bwMode="auto">
          <a:xfrm rot="14843965">
            <a:off x="6036864" y="3445792"/>
            <a:ext cx="819210" cy="754979"/>
          </a:xfrm>
          <a:prstGeom prst="lightningBol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 sz="1500"/>
          </a:p>
        </p:txBody>
      </p:sp>
      <p:sp>
        <p:nvSpPr>
          <p:cNvPr id="110600" name="Line 8"/>
          <p:cNvSpPr>
            <a:spLocks noChangeShapeType="1"/>
          </p:cNvSpPr>
          <p:nvPr/>
        </p:nvSpPr>
        <p:spPr bwMode="auto">
          <a:xfrm rot="10800000" flipH="1">
            <a:off x="6747985" y="2972271"/>
            <a:ext cx="547003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 sz="1500"/>
          </a:p>
        </p:txBody>
      </p:sp>
      <p:sp>
        <p:nvSpPr>
          <p:cNvPr id="110599" name="Line 7"/>
          <p:cNvSpPr>
            <a:spLocks noChangeShapeType="1"/>
          </p:cNvSpPr>
          <p:nvPr/>
        </p:nvSpPr>
        <p:spPr bwMode="auto">
          <a:xfrm rot="10800000" flipV="1">
            <a:off x="7323478" y="2972271"/>
            <a:ext cx="0" cy="1365982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ot"/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 sz="1500"/>
          </a:p>
        </p:txBody>
      </p:sp>
      <p:sp>
        <p:nvSpPr>
          <p:cNvPr id="110598" name="AutoShape 6"/>
          <p:cNvSpPr>
            <a:spLocks noChangeArrowheads="1"/>
          </p:cNvSpPr>
          <p:nvPr/>
        </p:nvSpPr>
        <p:spPr bwMode="auto">
          <a:xfrm rot="14843965">
            <a:off x="2333195" y="3444842"/>
            <a:ext cx="819210" cy="755928"/>
          </a:xfrm>
          <a:prstGeom prst="lightningBol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 sz="1500"/>
          </a:p>
        </p:txBody>
      </p:sp>
      <p:sp>
        <p:nvSpPr>
          <p:cNvPr id="110597" name="AutoShape 5"/>
          <p:cNvSpPr>
            <a:spLocks noChangeArrowheads="1"/>
          </p:cNvSpPr>
          <p:nvPr/>
        </p:nvSpPr>
        <p:spPr bwMode="auto">
          <a:xfrm rot="14843965">
            <a:off x="4440403" y="2812653"/>
            <a:ext cx="418623" cy="679956"/>
          </a:xfrm>
          <a:prstGeom prst="lightningBol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 sz="1500"/>
          </a:p>
        </p:txBody>
      </p:sp>
      <p:sp>
        <p:nvSpPr>
          <p:cNvPr id="110596" name="Line 4"/>
          <p:cNvSpPr>
            <a:spLocks noChangeShapeType="1"/>
          </p:cNvSpPr>
          <p:nvPr/>
        </p:nvSpPr>
        <p:spPr bwMode="auto">
          <a:xfrm rot="10800000">
            <a:off x="3317818" y="4611640"/>
            <a:ext cx="27255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 sz="1500"/>
          </a:p>
        </p:txBody>
      </p:sp>
      <p:sp>
        <p:nvSpPr>
          <p:cNvPr id="110595" name="Line 3"/>
          <p:cNvSpPr>
            <a:spLocks noChangeShapeType="1"/>
          </p:cNvSpPr>
          <p:nvPr/>
        </p:nvSpPr>
        <p:spPr bwMode="auto">
          <a:xfrm rot="10800000">
            <a:off x="5283612" y="4611640"/>
            <a:ext cx="274451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 sz="1500"/>
          </a:p>
        </p:txBody>
      </p:sp>
      <p:sp>
        <p:nvSpPr>
          <p:cNvPr id="110594" name="Text Box 2"/>
          <p:cNvSpPr txBox="1">
            <a:spLocks noChangeArrowheads="1"/>
          </p:cNvSpPr>
          <p:nvPr/>
        </p:nvSpPr>
        <p:spPr bwMode="auto">
          <a:xfrm>
            <a:off x="3830634" y="5137529"/>
            <a:ext cx="1410243" cy="33224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defTabSz="914400" rtl="0" eaLnBrk="1" fontAlgn="base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tr-TR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ORTAM</a:t>
            </a:r>
            <a:endParaRPr kumimoji="0" lang="tr-TR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Tepki Hiyerarşisi </a:t>
            </a:r>
            <a:r>
              <a:rPr lang="tr-TR" b="1" dirty="0" smtClean="0"/>
              <a:t>Modelleri</a:t>
            </a:r>
            <a:endParaRPr lang="tr-TR" dirty="0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Pazarlama Yönetimi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Pazarlama İletişimi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24FC-F33D-43F2-98E6-17843D19AD2C}" type="slidenum">
              <a:rPr lang="tr-TR" smtClean="0"/>
              <a:pPr/>
              <a:t>4</a:t>
            </a:fld>
            <a:endParaRPr lang="tr-TR"/>
          </a:p>
        </p:txBody>
      </p:sp>
      <p:graphicFrame>
        <p:nvGraphicFramePr>
          <p:cNvPr id="7" name="6 Tablo"/>
          <p:cNvGraphicFramePr>
            <a:graphicFrameLocks noGrp="1"/>
          </p:cNvGraphicFramePr>
          <p:nvPr/>
        </p:nvGraphicFramePr>
        <p:xfrm>
          <a:off x="467543" y="1675701"/>
          <a:ext cx="8352929" cy="4129563"/>
        </p:xfrm>
        <a:graphic>
          <a:graphicData uri="http://schemas.openxmlformats.org/drawingml/2006/table">
            <a:tbl>
              <a:tblPr/>
              <a:tblGrid>
                <a:gridCol w="1275628"/>
                <a:gridCol w="1469842"/>
                <a:gridCol w="1502211"/>
                <a:gridCol w="1502211"/>
                <a:gridCol w="1113783"/>
                <a:gridCol w="1489254"/>
              </a:tblGrid>
              <a:tr h="352580">
                <a:tc rowSpan="2"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 b="1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Aşamalar</a:t>
                      </a:r>
                      <a:endParaRPr lang="tr-TR" sz="15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gridSpan="5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Modeller</a:t>
                      </a:r>
                      <a:endParaRPr lang="tr-TR" sz="15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77032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AIDA </a:t>
                      </a:r>
                      <a:endParaRPr lang="tr-TR" sz="15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Modeli</a:t>
                      </a:r>
                      <a:endParaRPr lang="tr-TR" sz="15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Etkiler Hiyerarşisi</a:t>
                      </a:r>
                      <a:endParaRPr lang="tr-TR" sz="15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Modeli</a:t>
                      </a:r>
                      <a:endParaRPr lang="tr-TR" sz="15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Yenilik Benimseme</a:t>
                      </a:r>
                      <a:endParaRPr lang="tr-TR" sz="15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Modeli</a:t>
                      </a:r>
                      <a:endParaRPr lang="tr-TR" sz="15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Bilgi İşleme </a:t>
                      </a:r>
                      <a:endParaRPr lang="tr-TR" sz="15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Modeli</a:t>
                      </a:r>
                      <a:endParaRPr lang="tr-TR" sz="15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İletişim </a:t>
                      </a:r>
                      <a:endParaRPr lang="tr-TR" sz="15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Modeli</a:t>
                      </a:r>
                      <a:endParaRPr lang="tr-TR" sz="15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</a:tr>
              <a:tr h="1017619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Bilişsel </a:t>
                      </a:r>
                      <a:endParaRPr lang="tr-TR" sz="15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atin typeface="Calibri" pitchFamily="34" charset="0"/>
                          <a:ea typeface="Times New Roman"/>
                          <a:cs typeface="Times New Roman"/>
                        </a:rPr>
                        <a:t>1.Dikkat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atin typeface="Calibri" pitchFamily="34" charset="0"/>
                          <a:ea typeface="Times New Roman"/>
                          <a:cs typeface="Times New Roman"/>
                        </a:rPr>
                        <a:t>1.Farkındalık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atin typeface="Calibri" pitchFamily="34" charset="0"/>
                          <a:ea typeface="Times New Roman"/>
                          <a:cs typeface="Times New Roman"/>
                        </a:rPr>
                        <a:t>2.Bilgilenme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atin typeface="Calibri" pitchFamily="34" charset="0"/>
                          <a:ea typeface="Times New Roman"/>
                          <a:cs typeface="Times New Roman"/>
                        </a:rPr>
                        <a:t>1.Farkında olma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atin typeface="Calibri" pitchFamily="34" charset="0"/>
                          <a:ea typeface="Times New Roman"/>
                          <a:cs typeface="Times New Roman"/>
                        </a:rPr>
                        <a:t>1.Sunuş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atin typeface="Calibri" pitchFamily="34" charset="0"/>
                          <a:ea typeface="Times New Roman"/>
                          <a:cs typeface="Times New Roman"/>
                        </a:rPr>
                        <a:t>2.Dikkat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atin typeface="Calibri" pitchFamily="34" charset="0"/>
                          <a:ea typeface="Times New Roman"/>
                          <a:cs typeface="Times New Roman"/>
                        </a:rPr>
                        <a:t>3.Kavrama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atin typeface="Calibri" pitchFamily="34" charset="0"/>
                          <a:ea typeface="Times New Roman"/>
                          <a:cs typeface="Times New Roman"/>
                        </a:rPr>
                        <a:t>1.Maruz kalma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atin typeface="Calibri" pitchFamily="34" charset="0"/>
                          <a:ea typeface="Times New Roman"/>
                          <a:cs typeface="Times New Roman"/>
                        </a:rPr>
                        <a:t>2.Alma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atin typeface="Calibri" pitchFamily="34" charset="0"/>
                          <a:ea typeface="Times New Roman"/>
                          <a:cs typeface="Times New Roman"/>
                        </a:rPr>
                        <a:t>3.Bilişsel tepki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02005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Duygusal </a:t>
                      </a:r>
                      <a:endParaRPr lang="tr-TR" sz="15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atin typeface="Calibri" pitchFamily="34" charset="0"/>
                          <a:ea typeface="Times New Roman"/>
                          <a:cs typeface="Times New Roman"/>
                        </a:rPr>
                        <a:t>2.İlgi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atin typeface="Calibri" pitchFamily="34" charset="0"/>
                          <a:ea typeface="Times New Roman"/>
                          <a:cs typeface="Times New Roman"/>
                        </a:rPr>
                        <a:t>3.İstek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atin typeface="Calibri" pitchFamily="34" charset="0"/>
                          <a:ea typeface="Times New Roman"/>
                          <a:cs typeface="Times New Roman"/>
                        </a:rPr>
                        <a:t>3.Beğenme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atin typeface="Calibri" pitchFamily="34" charset="0"/>
                          <a:ea typeface="Times New Roman"/>
                          <a:cs typeface="Times New Roman"/>
                        </a:rPr>
                        <a:t>4.Tercih etme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atin typeface="Calibri" pitchFamily="34" charset="0"/>
                          <a:ea typeface="Times New Roman"/>
                          <a:cs typeface="Times New Roman"/>
                        </a:rPr>
                        <a:t>5.İkna olma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atin typeface="Calibri" pitchFamily="34" charset="0"/>
                          <a:ea typeface="Times New Roman"/>
                          <a:cs typeface="Times New Roman"/>
                        </a:rPr>
                        <a:t>2.İlgi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atin typeface="Calibri" pitchFamily="34" charset="0"/>
                          <a:ea typeface="Times New Roman"/>
                          <a:cs typeface="Times New Roman"/>
                        </a:rPr>
                        <a:t>3.Değerlendirme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atin typeface="Calibri" pitchFamily="34" charset="0"/>
                          <a:ea typeface="Times New Roman"/>
                          <a:cs typeface="Times New Roman"/>
                        </a:rPr>
                        <a:t>4.Ele alma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atin typeface="Calibri" pitchFamily="34" charset="0"/>
                          <a:ea typeface="Times New Roman"/>
                          <a:cs typeface="Times New Roman"/>
                        </a:rPr>
                        <a:t>5.Tutma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atin typeface="Calibri" pitchFamily="34" charset="0"/>
                          <a:ea typeface="Times New Roman"/>
                          <a:cs typeface="Times New Roman"/>
                        </a:rPr>
                        <a:t>4.Tutum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atin typeface="Calibri" pitchFamily="34" charset="0"/>
                          <a:ea typeface="Times New Roman"/>
                          <a:cs typeface="Times New Roman"/>
                        </a:rPr>
                        <a:t>5.Niyet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968987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 b="1">
                          <a:latin typeface="Calibri" pitchFamily="34" charset="0"/>
                          <a:ea typeface="Times New Roman"/>
                          <a:cs typeface="Times New Roman"/>
                        </a:rPr>
                        <a:t>Davranışsal </a:t>
                      </a:r>
                      <a:endParaRPr lang="tr-TR" sz="15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atin typeface="Calibri" pitchFamily="34" charset="0"/>
                          <a:ea typeface="Times New Roman"/>
                          <a:cs typeface="Times New Roman"/>
                        </a:rPr>
                        <a:t>4.Harekete geçme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atin typeface="Calibri" pitchFamily="34" charset="0"/>
                          <a:ea typeface="Times New Roman"/>
                          <a:cs typeface="Times New Roman"/>
                        </a:rPr>
                        <a:t>6.Satın alma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atin typeface="Calibri" pitchFamily="34" charset="0"/>
                          <a:ea typeface="Times New Roman"/>
                          <a:cs typeface="Times New Roman"/>
                        </a:rPr>
                        <a:t>4.Deneme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atin typeface="Calibri" pitchFamily="34" charset="0"/>
                          <a:ea typeface="Times New Roman"/>
                          <a:cs typeface="Times New Roman"/>
                        </a:rPr>
                        <a:t>5.Benimseme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>
                          <a:latin typeface="Calibri" pitchFamily="34" charset="0"/>
                          <a:ea typeface="Times New Roman"/>
                          <a:cs typeface="Times New Roman"/>
                        </a:rPr>
                        <a:t>6.Davranış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500" dirty="0">
                          <a:latin typeface="Calibri" pitchFamily="34" charset="0"/>
                          <a:ea typeface="Times New Roman"/>
                          <a:cs typeface="Times New Roman"/>
                        </a:rPr>
                        <a:t>6.Davranış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Pazarlama İletişiminin Önemi</a:t>
            </a:r>
            <a:endParaRPr lang="tr-TR" dirty="0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Pazarlama Yönetimi</a:t>
            </a:r>
            <a:endParaRPr lang="tr-TR"/>
          </a:p>
        </p:txBody>
      </p:sp>
      <p:sp>
        <p:nvSpPr>
          <p:cNvPr id="7" name="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>Pazarlama İletişimi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3B3624-A4B8-43A9-A92F-23DBF5A2BC80}" type="slidenum">
              <a:rPr lang="tr-TR" smtClean="0"/>
              <a:pPr>
                <a:defRPr/>
              </a:pPr>
              <a:t>5</a:t>
            </a:fld>
            <a:endParaRPr lang="tr-TR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13"/>
          </p:nvPr>
        </p:nvSpPr>
        <p:spPr>
          <a:xfrm>
            <a:off x="676655" y="2060848"/>
            <a:ext cx="3822192" cy="406563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tr-TR" dirty="0" smtClean="0"/>
              <a:t>Üreticilerle tüketiciler arasındaki mesafenin artması</a:t>
            </a:r>
          </a:p>
          <a:p>
            <a:pPr lvl="0"/>
            <a:r>
              <a:rPr lang="tr-TR" dirty="0" smtClean="0"/>
              <a:t>Tüketici istek, ihtiyaç ve beklentilerindeki değişim</a:t>
            </a:r>
          </a:p>
          <a:p>
            <a:pPr lvl="0"/>
            <a:r>
              <a:rPr lang="tr-TR" dirty="0" smtClean="0"/>
              <a:t>İkame ürünlerin çoğalmasıyla pazarda artan rekabet</a:t>
            </a:r>
          </a:p>
          <a:p>
            <a:pPr lvl="0"/>
            <a:r>
              <a:rPr lang="tr-TR" dirty="0" smtClean="0"/>
              <a:t>Gelir artışı sonucu pazarın büyümesi</a:t>
            </a:r>
          </a:p>
          <a:p>
            <a:pPr lvl="0"/>
            <a:r>
              <a:rPr lang="tr-TR" dirty="0" smtClean="0"/>
              <a:t>Nüfus artışı sonucu tüketici sayısının çoğalması</a:t>
            </a:r>
          </a:p>
          <a:p>
            <a:pPr lvl="0"/>
            <a:r>
              <a:rPr lang="tr-TR" dirty="0" smtClean="0"/>
              <a:t>Aracı kurumların artması ve dağıtım kanallarının genişlemesi</a:t>
            </a:r>
          </a:p>
          <a:p>
            <a:pPr lvl="0"/>
            <a:r>
              <a:rPr lang="tr-TR" dirty="0" smtClean="0"/>
              <a:t>Perakendecilerin büyümeye başlaması ve zincirler oluşturması</a:t>
            </a:r>
          </a:p>
          <a:p>
            <a:endParaRPr lang="tr-TR" dirty="0"/>
          </a:p>
        </p:txBody>
      </p:sp>
      <p:sp>
        <p:nvSpPr>
          <p:cNvPr id="14" name="13 İçerik Yer Tutucusu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Pazarlama iletişim karması elemanları</a:t>
            </a:r>
            <a:endParaRPr lang="tr-TR" sz="3600" dirty="0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Pazarlama Yönetimi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Pazarlama İletişimi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24FC-F33D-43F2-98E6-17843D19AD2C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tr-TR" dirty="0" smtClean="0"/>
              <a:t>reklam,</a:t>
            </a:r>
          </a:p>
          <a:p>
            <a:pPr lvl="0"/>
            <a:r>
              <a:rPr lang="tr-TR" dirty="0" smtClean="0"/>
              <a:t>kişisel satış,</a:t>
            </a:r>
          </a:p>
          <a:p>
            <a:pPr lvl="0"/>
            <a:r>
              <a:rPr lang="tr-TR" dirty="0" smtClean="0"/>
              <a:t>satış özendirme  (promosyon),</a:t>
            </a:r>
          </a:p>
          <a:p>
            <a:pPr lvl="0"/>
            <a:r>
              <a:rPr lang="tr-TR" dirty="0" smtClean="0"/>
              <a:t>halkla ilişkiler</a:t>
            </a:r>
          </a:p>
          <a:p>
            <a:pPr lvl="0"/>
            <a:r>
              <a:rPr lang="tr-TR" dirty="0" smtClean="0"/>
              <a:t>doğrudan pazarlama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7" name="6 İçerik Yer Tutucusu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Pazarlama Yönetimi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Pazarlama İletişimi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24FC-F33D-43F2-98E6-17843D19AD2C}" type="slidenum">
              <a:rPr lang="tr-TR" smtClean="0"/>
              <a:pPr/>
              <a:t>7</a:t>
            </a:fld>
            <a:endParaRPr lang="tr-TR"/>
          </a:p>
        </p:txBody>
      </p:sp>
      <p:graphicFrame>
        <p:nvGraphicFramePr>
          <p:cNvPr id="9" name="8 Tablo"/>
          <p:cNvGraphicFramePr>
            <a:graphicFrameLocks noGrp="1"/>
          </p:cNvGraphicFramePr>
          <p:nvPr/>
        </p:nvGraphicFramePr>
        <p:xfrm>
          <a:off x="467544" y="1196752"/>
          <a:ext cx="8280920" cy="4827601"/>
        </p:xfrm>
        <a:graphic>
          <a:graphicData uri="http://schemas.openxmlformats.org/drawingml/2006/table">
            <a:tbl>
              <a:tblPr/>
              <a:tblGrid>
                <a:gridCol w="1728192"/>
                <a:gridCol w="5256584"/>
                <a:gridCol w="1296144"/>
              </a:tblGrid>
              <a:tr h="126958">
                <a:tc>
                  <a:txBody>
                    <a:bodyPr/>
                    <a:lstStyle/>
                    <a:p>
                      <a:pPr indent="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latin typeface="Century Schoolbook"/>
                          <a:ea typeface="Times New Roman"/>
                          <a:cs typeface="Arial"/>
                        </a:rPr>
                        <a:t>Tutundurma Karması</a:t>
                      </a:r>
                      <a:endParaRPr lang="tr-TR" sz="1600" dirty="0">
                        <a:latin typeface="Times New Roman"/>
                        <a:ea typeface="Times New Roman"/>
                      </a:endParaRPr>
                    </a:p>
                  </a:txBody>
                  <a:tcPr marL="38097" marR="38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latin typeface="Century Schoolbook"/>
                          <a:ea typeface="Times New Roman"/>
                          <a:cs typeface="Arial"/>
                        </a:rPr>
                        <a:t>Araçları</a:t>
                      </a:r>
                      <a:endParaRPr lang="tr-TR" sz="1600" dirty="0">
                        <a:latin typeface="Times New Roman"/>
                        <a:ea typeface="Times New Roman"/>
                      </a:endParaRPr>
                    </a:p>
                  </a:txBody>
                  <a:tcPr marL="38097" marR="38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latin typeface="Century Schoolbook"/>
                          <a:ea typeface="Times New Roman"/>
                          <a:cs typeface="Arial"/>
                        </a:rPr>
                        <a:t>Uygulanma Şekli</a:t>
                      </a:r>
                      <a:endParaRPr lang="tr-TR" sz="1600" dirty="0">
                        <a:latin typeface="Times New Roman"/>
                        <a:ea typeface="Times New Roman"/>
                      </a:endParaRPr>
                    </a:p>
                  </a:txBody>
                  <a:tcPr marL="38097" marR="38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143480">
                <a:tc>
                  <a:txBody>
                    <a:bodyPr/>
                    <a:lstStyle/>
                    <a:p>
                      <a:pPr indent="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600" b="1" i="1" dirty="0">
                          <a:latin typeface="Century Schoolbook"/>
                          <a:ea typeface="Times New Roman"/>
                          <a:cs typeface="Arial"/>
                        </a:rPr>
                        <a:t>Reklam</a:t>
                      </a:r>
                      <a:endParaRPr lang="tr-TR" sz="1600" dirty="0">
                        <a:latin typeface="Times New Roman"/>
                        <a:ea typeface="Times New Roman"/>
                      </a:endParaRPr>
                    </a:p>
                  </a:txBody>
                  <a:tcPr marL="38097" marR="38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Century Schoolbook"/>
                          <a:ea typeface="Times New Roman"/>
                          <a:cs typeface="Arial"/>
                        </a:rPr>
                        <a:t>Yazılı, görsel ve işitsel reklamlar</a:t>
                      </a:r>
                      <a:r>
                        <a:rPr lang="tr-TR" sz="1600" dirty="0" smtClean="0">
                          <a:latin typeface="Century Schoolbook"/>
                          <a:ea typeface="Times New Roman"/>
                          <a:cs typeface="Arial"/>
                        </a:rPr>
                        <a:t>, Dış </a:t>
                      </a:r>
                      <a:r>
                        <a:rPr lang="tr-TR" sz="1600" dirty="0">
                          <a:latin typeface="Century Schoolbook"/>
                          <a:ea typeface="Times New Roman"/>
                          <a:cs typeface="Arial"/>
                        </a:rPr>
                        <a:t>ambalaj, </a:t>
                      </a:r>
                      <a:r>
                        <a:rPr lang="tr-TR" sz="1600" dirty="0" err="1" smtClean="0">
                          <a:latin typeface="Century Schoolbook"/>
                          <a:ea typeface="Times New Roman"/>
                          <a:cs typeface="Arial"/>
                        </a:rPr>
                        <a:t>İnsörtler</a:t>
                      </a:r>
                      <a:r>
                        <a:rPr lang="tr-TR" sz="1600" dirty="0" smtClean="0">
                          <a:latin typeface="Century Schoolbook"/>
                          <a:ea typeface="Times New Roman"/>
                          <a:cs typeface="Arial"/>
                        </a:rPr>
                        <a:t>, Broşür </a:t>
                      </a:r>
                      <a:r>
                        <a:rPr lang="tr-TR" sz="1600" dirty="0">
                          <a:latin typeface="Century Schoolbook"/>
                          <a:ea typeface="Times New Roman"/>
                          <a:cs typeface="Arial"/>
                        </a:rPr>
                        <a:t>ve </a:t>
                      </a:r>
                      <a:r>
                        <a:rPr lang="tr-TR" sz="1600" dirty="0" smtClean="0">
                          <a:latin typeface="Century Schoolbook"/>
                          <a:ea typeface="Times New Roman"/>
                          <a:cs typeface="Arial"/>
                        </a:rPr>
                        <a:t>kataloglar, Poster </a:t>
                      </a:r>
                      <a:r>
                        <a:rPr lang="tr-TR" sz="1600" dirty="0">
                          <a:latin typeface="Century Schoolbook"/>
                          <a:ea typeface="Times New Roman"/>
                          <a:cs typeface="Arial"/>
                        </a:rPr>
                        <a:t>ve </a:t>
                      </a:r>
                      <a:r>
                        <a:rPr lang="tr-TR" sz="1600" dirty="0" smtClean="0">
                          <a:latin typeface="Century Schoolbook"/>
                          <a:ea typeface="Times New Roman"/>
                          <a:cs typeface="Arial"/>
                        </a:rPr>
                        <a:t>afişler, Açık </a:t>
                      </a:r>
                      <a:r>
                        <a:rPr lang="tr-TR" sz="1600" dirty="0">
                          <a:latin typeface="Century Schoolbook"/>
                          <a:ea typeface="Times New Roman"/>
                          <a:cs typeface="Arial"/>
                        </a:rPr>
                        <a:t>hava </a:t>
                      </a:r>
                      <a:r>
                        <a:rPr lang="tr-TR" sz="1600" dirty="0" smtClean="0">
                          <a:latin typeface="Century Schoolbook"/>
                          <a:ea typeface="Times New Roman"/>
                          <a:cs typeface="Arial"/>
                        </a:rPr>
                        <a:t>reklamları, Satış </a:t>
                      </a:r>
                      <a:r>
                        <a:rPr lang="tr-TR" sz="1600" dirty="0">
                          <a:latin typeface="Century Schoolbook"/>
                          <a:ea typeface="Times New Roman"/>
                          <a:cs typeface="Arial"/>
                        </a:rPr>
                        <a:t>noktasındaki </a:t>
                      </a:r>
                      <a:r>
                        <a:rPr lang="tr-TR" sz="1600" dirty="0" smtClean="0">
                          <a:latin typeface="Century Schoolbook"/>
                          <a:ea typeface="Times New Roman"/>
                          <a:cs typeface="Arial"/>
                        </a:rPr>
                        <a:t>sergiler, İnternet</a:t>
                      </a:r>
                      <a:endParaRPr lang="tr-TR" sz="1600" dirty="0">
                        <a:latin typeface="Times New Roman"/>
                        <a:ea typeface="Times New Roman"/>
                      </a:endParaRPr>
                    </a:p>
                  </a:txBody>
                  <a:tcPr marL="38097" marR="38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Century Schoolbook"/>
                          <a:ea typeface="Times New Roman"/>
                          <a:cs typeface="Arial"/>
                        </a:rPr>
                        <a:t>Kitlesel</a:t>
                      </a:r>
                      <a:endParaRPr lang="tr-TR" sz="1600" dirty="0">
                        <a:latin typeface="Times New Roman"/>
                        <a:ea typeface="Times New Roman"/>
                      </a:endParaRPr>
                    </a:p>
                  </a:txBody>
                  <a:tcPr marL="38097" marR="38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847306">
                <a:tc>
                  <a:txBody>
                    <a:bodyPr/>
                    <a:lstStyle/>
                    <a:p>
                      <a:pPr indent="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600" b="1" i="1" dirty="0">
                          <a:latin typeface="Century Schoolbook"/>
                          <a:ea typeface="Times New Roman"/>
                          <a:cs typeface="Arial"/>
                        </a:rPr>
                        <a:t>Kişisel Satış</a:t>
                      </a:r>
                      <a:endParaRPr lang="tr-TR" sz="1600" dirty="0">
                        <a:latin typeface="Times New Roman"/>
                        <a:ea typeface="Times New Roman"/>
                      </a:endParaRPr>
                    </a:p>
                  </a:txBody>
                  <a:tcPr marL="38097" marR="38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Century Schoolbook"/>
                          <a:ea typeface="Times New Roman"/>
                          <a:cs typeface="Arial"/>
                        </a:rPr>
                        <a:t>Ürün </a:t>
                      </a:r>
                      <a:r>
                        <a:rPr lang="tr-TR" sz="1600" dirty="0" smtClean="0">
                          <a:latin typeface="Century Schoolbook"/>
                          <a:ea typeface="Times New Roman"/>
                          <a:cs typeface="Arial"/>
                        </a:rPr>
                        <a:t>tanıtımları, Satış toplantıları, Satın </a:t>
                      </a:r>
                      <a:r>
                        <a:rPr lang="tr-TR" sz="1600" dirty="0">
                          <a:latin typeface="Century Schoolbook"/>
                          <a:ea typeface="Times New Roman"/>
                          <a:cs typeface="Arial"/>
                        </a:rPr>
                        <a:t>almaya teşvik edici </a:t>
                      </a:r>
                      <a:r>
                        <a:rPr lang="tr-TR" sz="1600" dirty="0" smtClean="0">
                          <a:latin typeface="Century Schoolbook"/>
                          <a:ea typeface="Times New Roman"/>
                          <a:cs typeface="Arial"/>
                        </a:rPr>
                        <a:t>programlar, Örnek </a:t>
                      </a:r>
                      <a:r>
                        <a:rPr lang="tr-TR" sz="1600" dirty="0">
                          <a:latin typeface="Century Schoolbook"/>
                          <a:ea typeface="Times New Roman"/>
                          <a:cs typeface="Arial"/>
                        </a:rPr>
                        <a:t>ürün </a:t>
                      </a:r>
                      <a:r>
                        <a:rPr lang="tr-TR" sz="1600" dirty="0" smtClean="0">
                          <a:latin typeface="Century Schoolbook"/>
                          <a:ea typeface="Times New Roman"/>
                          <a:cs typeface="Arial"/>
                        </a:rPr>
                        <a:t>dağıtımları, Fuar </a:t>
                      </a:r>
                      <a:r>
                        <a:rPr lang="tr-TR" sz="1600" dirty="0">
                          <a:latin typeface="Century Schoolbook"/>
                          <a:ea typeface="Times New Roman"/>
                          <a:cs typeface="Arial"/>
                        </a:rPr>
                        <a:t>ve sergilerde tanıtımlar</a:t>
                      </a:r>
                      <a:endParaRPr lang="tr-TR" sz="1600" dirty="0">
                        <a:latin typeface="Times New Roman"/>
                        <a:ea typeface="Times New Roman"/>
                      </a:endParaRPr>
                    </a:p>
                  </a:txBody>
                  <a:tcPr marL="38097" marR="38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Century Schoolbook"/>
                          <a:ea typeface="Times New Roman"/>
                          <a:cs typeface="Arial"/>
                        </a:rPr>
                        <a:t>Yüz yüze</a:t>
                      </a:r>
                      <a:endParaRPr lang="tr-TR" sz="1600" dirty="0">
                        <a:latin typeface="Times New Roman"/>
                        <a:ea typeface="Times New Roman"/>
                      </a:endParaRPr>
                    </a:p>
                  </a:txBody>
                  <a:tcPr marL="38097" marR="38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03832">
                <a:tc>
                  <a:txBody>
                    <a:bodyPr/>
                    <a:lstStyle/>
                    <a:p>
                      <a:pPr indent="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600" b="1" i="1" dirty="0">
                          <a:latin typeface="Century Schoolbook"/>
                          <a:ea typeface="Times New Roman"/>
                          <a:cs typeface="Arial"/>
                        </a:rPr>
                        <a:t>Satış Özendirme (Promosyon)</a:t>
                      </a:r>
                      <a:endParaRPr lang="tr-TR" sz="1600" dirty="0">
                        <a:latin typeface="Times New Roman"/>
                        <a:ea typeface="Times New Roman"/>
                      </a:endParaRPr>
                    </a:p>
                  </a:txBody>
                  <a:tcPr marL="38097" marR="38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Century Schoolbook"/>
                          <a:ea typeface="Times New Roman"/>
                          <a:cs typeface="Arial"/>
                        </a:rPr>
                        <a:t>Yarışma, oyun, piyango ve </a:t>
                      </a:r>
                      <a:r>
                        <a:rPr lang="tr-TR" sz="1600" dirty="0" smtClean="0">
                          <a:latin typeface="Century Schoolbook"/>
                          <a:ea typeface="Times New Roman"/>
                          <a:cs typeface="Arial"/>
                        </a:rPr>
                        <a:t>çekilişler, Prim </a:t>
                      </a:r>
                      <a:r>
                        <a:rPr lang="tr-TR" sz="1600" dirty="0">
                          <a:latin typeface="Century Schoolbook"/>
                          <a:ea typeface="Times New Roman"/>
                          <a:cs typeface="Arial"/>
                        </a:rPr>
                        <a:t>ve </a:t>
                      </a:r>
                      <a:r>
                        <a:rPr lang="tr-TR" sz="1600" dirty="0" smtClean="0">
                          <a:latin typeface="Century Schoolbook"/>
                          <a:ea typeface="Times New Roman"/>
                          <a:cs typeface="Arial"/>
                        </a:rPr>
                        <a:t>hediyeler, Örnek </a:t>
                      </a:r>
                      <a:r>
                        <a:rPr lang="tr-TR" sz="1600" dirty="0">
                          <a:latin typeface="Century Schoolbook"/>
                          <a:ea typeface="Times New Roman"/>
                          <a:cs typeface="Arial"/>
                        </a:rPr>
                        <a:t>ürün </a:t>
                      </a:r>
                      <a:r>
                        <a:rPr lang="tr-TR" sz="1600" dirty="0" smtClean="0">
                          <a:latin typeface="Century Schoolbook"/>
                          <a:ea typeface="Times New Roman"/>
                          <a:cs typeface="Arial"/>
                        </a:rPr>
                        <a:t>dağıtımları, Gösterimler, Kuponlar, Eğlenceler</a:t>
                      </a:r>
                      <a:endParaRPr lang="tr-TR" sz="1600" dirty="0">
                        <a:latin typeface="Times New Roman"/>
                        <a:ea typeface="Times New Roman"/>
                      </a:endParaRPr>
                    </a:p>
                  </a:txBody>
                  <a:tcPr marL="38097" marR="38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Century Schoolbook"/>
                          <a:ea typeface="Times New Roman"/>
                          <a:cs typeface="Arial"/>
                        </a:rPr>
                        <a:t>Kitlesel</a:t>
                      </a:r>
                      <a:endParaRPr lang="tr-TR" sz="1600" dirty="0">
                        <a:latin typeface="Times New Roman"/>
                        <a:ea typeface="Times New Roman"/>
                      </a:endParaRPr>
                    </a:p>
                  </a:txBody>
                  <a:tcPr marL="38097" marR="38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761746">
                <a:tc>
                  <a:txBody>
                    <a:bodyPr/>
                    <a:lstStyle/>
                    <a:p>
                      <a:pPr indent="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600" b="1" i="1" dirty="0">
                          <a:latin typeface="Century Schoolbook"/>
                          <a:ea typeface="Times New Roman"/>
                          <a:cs typeface="Arial"/>
                        </a:rPr>
                        <a:t>Halkla </a:t>
                      </a:r>
                      <a:endParaRPr lang="tr-TR" sz="1600" dirty="0">
                        <a:latin typeface="Times New Roman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600" b="1" i="1" dirty="0">
                          <a:latin typeface="Century Schoolbook"/>
                          <a:ea typeface="Times New Roman"/>
                          <a:cs typeface="Arial"/>
                        </a:rPr>
                        <a:t>İlişkiler</a:t>
                      </a:r>
                      <a:endParaRPr lang="tr-TR" sz="1600" dirty="0">
                        <a:latin typeface="Times New Roman"/>
                        <a:ea typeface="Times New Roman"/>
                      </a:endParaRPr>
                    </a:p>
                  </a:txBody>
                  <a:tcPr marL="38097" marR="38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Century Schoolbook"/>
                          <a:ea typeface="Times New Roman"/>
                          <a:cs typeface="Arial"/>
                        </a:rPr>
                        <a:t>Basın </a:t>
                      </a:r>
                      <a:r>
                        <a:rPr lang="tr-TR" sz="1600" dirty="0" smtClean="0">
                          <a:latin typeface="Century Schoolbook"/>
                          <a:ea typeface="Times New Roman"/>
                          <a:cs typeface="Arial"/>
                        </a:rPr>
                        <a:t>bültenleri, Yayınlar</a:t>
                      </a:r>
                      <a:r>
                        <a:rPr lang="tr-TR" sz="1600" dirty="0">
                          <a:latin typeface="Century Schoolbook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tr-TR" sz="1600" dirty="0" smtClean="0">
                          <a:latin typeface="Century Schoolbook"/>
                          <a:ea typeface="Times New Roman"/>
                          <a:cs typeface="Arial"/>
                        </a:rPr>
                        <a:t>raporlar, Sponsorluk, Özel programlar, Lobi faaliyetleri, Sosyal </a:t>
                      </a:r>
                      <a:r>
                        <a:rPr lang="tr-TR" sz="1600" dirty="0">
                          <a:latin typeface="Century Schoolbook"/>
                          <a:ea typeface="Times New Roman"/>
                          <a:cs typeface="Arial"/>
                        </a:rPr>
                        <a:t>Medya</a:t>
                      </a:r>
                      <a:endParaRPr lang="tr-TR" sz="1600" dirty="0">
                        <a:latin typeface="Times New Roman"/>
                        <a:ea typeface="Times New Roman"/>
                      </a:endParaRPr>
                    </a:p>
                  </a:txBody>
                  <a:tcPr marL="38097" marR="38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Century Schoolbook"/>
                          <a:ea typeface="Times New Roman"/>
                          <a:cs typeface="Arial"/>
                        </a:rPr>
                        <a:t>Kitlesel</a:t>
                      </a:r>
                      <a:endParaRPr lang="tr-TR" sz="1600" dirty="0">
                        <a:latin typeface="Times New Roman"/>
                        <a:ea typeface="Times New Roman"/>
                      </a:endParaRPr>
                    </a:p>
                  </a:txBody>
                  <a:tcPr marL="38097" marR="38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34789">
                <a:tc>
                  <a:txBody>
                    <a:bodyPr/>
                    <a:lstStyle/>
                    <a:p>
                      <a:pPr indent="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600" b="1" i="1" dirty="0">
                          <a:latin typeface="Century Schoolbook"/>
                          <a:ea typeface="Times New Roman"/>
                          <a:cs typeface="Arial"/>
                        </a:rPr>
                        <a:t>Doğrudan </a:t>
                      </a:r>
                      <a:endParaRPr lang="tr-TR" sz="1600" dirty="0">
                        <a:latin typeface="Times New Roman"/>
                        <a:ea typeface="Times New Roman"/>
                      </a:endParaRPr>
                    </a:p>
                    <a:p>
                      <a:pPr indent="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600" b="1" i="1" dirty="0">
                          <a:latin typeface="Century Schoolbook"/>
                          <a:ea typeface="Times New Roman"/>
                          <a:cs typeface="Arial"/>
                        </a:rPr>
                        <a:t>Pazarlama</a:t>
                      </a:r>
                      <a:endParaRPr lang="tr-TR" sz="1600" dirty="0">
                        <a:latin typeface="Times New Roman"/>
                        <a:ea typeface="Times New Roman"/>
                      </a:endParaRPr>
                    </a:p>
                  </a:txBody>
                  <a:tcPr marL="38097" marR="38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Century Schoolbook"/>
                          <a:ea typeface="Times New Roman"/>
                          <a:cs typeface="Arial"/>
                        </a:rPr>
                        <a:t>Telefonla </a:t>
                      </a:r>
                      <a:r>
                        <a:rPr lang="tr-TR" sz="1600" dirty="0" smtClean="0">
                          <a:latin typeface="Century Schoolbook"/>
                          <a:ea typeface="Times New Roman"/>
                          <a:cs typeface="Arial"/>
                        </a:rPr>
                        <a:t>pazarlama, Online Pazarlama,  Sosyal medya, </a:t>
                      </a:r>
                      <a:r>
                        <a:rPr lang="tr-TR" sz="1600" dirty="0" err="1" smtClean="0">
                          <a:latin typeface="Century Schoolbook"/>
                          <a:ea typeface="Times New Roman"/>
                          <a:cs typeface="Arial"/>
                        </a:rPr>
                        <a:t>Bloglar</a:t>
                      </a:r>
                      <a:r>
                        <a:rPr lang="tr-TR" sz="1600" dirty="0" smtClean="0">
                          <a:latin typeface="Century Schoolbook"/>
                          <a:ea typeface="Times New Roman"/>
                          <a:cs typeface="Arial"/>
                        </a:rPr>
                        <a:t>, SMS </a:t>
                      </a:r>
                      <a:r>
                        <a:rPr lang="tr-TR" sz="1600" dirty="0">
                          <a:latin typeface="Century Schoolbook"/>
                          <a:ea typeface="Times New Roman"/>
                          <a:cs typeface="Arial"/>
                        </a:rPr>
                        <a:t>ile pazarlama</a:t>
                      </a:r>
                      <a:endParaRPr lang="tr-TR" sz="1600" dirty="0">
                        <a:latin typeface="Times New Roman"/>
                        <a:ea typeface="Times New Roman"/>
                      </a:endParaRPr>
                    </a:p>
                  </a:txBody>
                  <a:tcPr marL="38097" marR="38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latin typeface="Century Schoolbook"/>
                          <a:ea typeface="Times New Roman"/>
                          <a:cs typeface="Arial"/>
                        </a:rPr>
                        <a:t>Birebir</a:t>
                      </a:r>
                      <a:endParaRPr lang="tr-TR" sz="1600" dirty="0">
                        <a:latin typeface="Times New Roman"/>
                        <a:ea typeface="Times New Roman"/>
                      </a:endParaRPr>
                    </a:p>
                  </a:txBody>
                  <a:tcPr marL="38097" marR="3809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sz="1800" dirty="0" smtClean="0"/>
              <a:t>İşletmenin finansal kaynakları ya da pazarlama iletişiminin toplam bütçesi</a:t>
            </a:r>
          </a:p>
          <a:p>
            <a:pPr lvl="0"/>
            <a:r>
              <a:rPr lang="tr-TR" sz="1800" dirty="0" smtClean="0"/>
              <a:t>Pazarın yapısı</a:t>
            </a:r>
          </a:p>
          <a:p>
            <a:pPr lvl="0"/>
            <a:r>
              <a:rPr lang="tr-TR" sz="1800" dirty="0" smtClean="0"/>
              <a:t>Ürünün özellikleri</a:t>
            </a:r>
          </a:p>
          <a:p>
            <a:pPr lvl="0"/>
            <a:r>
              <a:rPr lang="tr-TR" sz="1800" dirty="0" smtClean="0"/>
              <a:t>Ürün hayat eğrisi bakımından ürünün bulunduğu aşama</a:t>
            </a:r>
          </a:p>
          <a:p>
            <a:pPr lvl="0"/>
            <a:r>
              <a:rPr lang="tr-TR" sz="1800" dirty="0" smtClean="0"/>
              <a:t>Alıcıların </a:t>
            </a:r>
            <a:r>
              <a:rPr lang="tr-TR" sz="1800" dirty="0" err="1" smtClean="0"/>
              <a:t>satınalma</a:t>
            </a:r>
            <a:r>
              <a:rPr lang="tr-TR" sz="1800" dirty="0" smtClean="0"/>
              <a:t> karar süreci bakımından bulundukları aşama</a:t>
            </a:r>
          </a:p>
          <a:p>
            <a:pPr lvl="0"/>
            <a:r>
              <a:rPr lang="tr-TR" sz="1800" dirty="0" smtClean="0"/>
              <a:t>Dağıtım kanalına yönelik pazarlama iletişim (itme ve çekme) stratejileri.</a:t>
            </a:r>
          </a:p>
          <a:p>
            <a:endParaRPr lang="tr-TR" sz="1800" dirty="0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Pazarlama Yönetimi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Pazarlama İletişimi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24FC-F33D-43F2-98E6-17843D19AD2C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dirty="0" smtClean="0"/>
              <a:t>Pazarlama </a:t>
            </a:r>
            <a:r>
              <a:rPr lang="tr-TR" sz="3200" dirty="0" smtClean="0"/>
              <a:t>iletişim karması </a:t>
            </a:r>
            <a:r>
              <a:rPr lang="tr-TR" sz="3200" dirty="0" smtClean="0"/>
              <a:t>oluşturmada etkili faktörler </a:t>
            </a:r>
            <a:endParaRPr lang="tr-TR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/>
              <a:t>Pazarlama Yönetimi</a:t>
            </a:r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Pazarlama İletişimi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F24FC-F33D-43F2-98E6-17843D19AD2C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400" b="1" dirty="0" smtClean="0"/>
              <a:t>Tüketim ve Endüstriyel Ürünlerde Pazarlama İletişim Harcamalarının </a:t>
            </a:r>
            <a:r>
              <a:rPr lang="tr-TR" sz="2400" b="1" dirty="0" smtClean="0"/>
              <a:t>Göreli </a:t>
            </a:r>
            <a:r>
              <a:rPr lang="tr-TR" sz="2400" b="1" dirty="0" smtClean="0"/>
              <a:t>Dağılımı</a:t>
            </a:r>
            <a:endParaRPr lang="tr-TR" sz="2400" dirty="0"/>
          </a:p>
        </p:txBody>
      </p:sp>
      <p:sp>
        <p:nvSpPr>
          <p:cNvPr id="143385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43384" name="AutoShape 24"/>
          <p:cNvSpPr>
            <a:spLocks noChangeAspect="1" noChangeArrowheads="1" noTextEdit="1"/>
          </p:cNvSpPr>
          <p:nvPr/>
        </p:nvSpPr>
        <p:spPr bwMode="auto">
          <a:xfrm>
            <a:off x="534258" y="2132857"/>
            <a:ext cx="7998182" cy="3279254"/>
          </a:xfrm>
          <a:prstGeom prst="rect">
            <a:avLst/>
          </a:prstGeom>
          <a:noFill/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 sz="1600">
              <a:latin typeface="Calibri" pitchFamily="34" charset="0"/>
            </a:endParaRPr>
          </a:p>
        </p:txBody>
      </p:sp>
      <p:sp>
        <p:nvSpPr>
          <p:cNvPr id="143383" name="AutoShape 23"/>
          <p:cNvSpPr>
            <a:spLocks noChangeArrowheads="1"/>
          </p:cNvSpPr>
          <p:nvPr/>
        </p:nvSpPr>
        <p:spPr bwMode="auto">
          <a:xfrm>
            <a:off x="4705754" y="2452784"/>
            <a:ext cx="589199" cy="2563861"/>
          </a:xfrm>
          <a:prstGeom prst="can">
            <a:avLst>
              <a:gd name="adj" fmla="val 39102"/>
            </a:avLst>
          </a:prstGeom>
          <a:solidFill>
            <a:srgbClr val="E5DFE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 sz="1600">
              <a:latin typeface="Calibri" pitchFamily="34" charset="0"/>
            </a:endParaRPr>
          </a:p>
        </p:txBody>
      </p:sp>
      <p:sp>
        <p:nvSpPr>
          <p:cNvPr id="143382" name="AutoShape 22"/>
          <p:cNvSpPr>
            <a:spLocks noChangeArrowheads="1"/>
          </p:cNvSpPr>
          <p:nvPr/>
        </p:nvSpPr>
        <p:spPr bwMode="auto">
          <a:xfrm>
            <a:off x="5448696" y="2869578"/>
            <a:ext cx="586533" cy="2121295"/>
          </a:xfrm>
          <a:prstGeom prst="can">
            <a:avLst>
              <a:gd name="adj" fmla="val 49511"/>
            </a:avLst>
          </a:prstGeom>
          <a:solidFill>
            <a:srgbClr val="FDE9D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 sz="1600">
              <a:latin typeface="Calibri" pitchFamily="34" charset="0"/>
            </a:endParaRPr>
          </a:p>
        </p:txBody>
      </p:sp>
      <p:sp>
        <p:nvSpPr>
          <p:cNvPr id="143381" name="AutoShape 21"/>
          <p:cNvSpPr>
            <a:spLocks noChangeArrowheads="1"/>
          </p:cNvSpPr>
          <p:nvPr/>
        </p:nvSpPr>
        <p:spPr bwMode="auto">
          <a:xfrm>
            <a:off x="2931935" y="3329918"/>
            <a:ext cx="552763" cy="1684061"/>
          </a:xfrm>
          <a:prstGeom prst="can">
            <a:avLst>
              <a:gd name="adj" fmla="val 33851"/>
            </a:avLst>
          </a:prstGeom>
          <a:solidFill>
            <a:srgbClr val="E5DFE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 sz="1600">
              <a:latin typeface="Calibri" pitchFamily="34" charset="0"/>
            </a:endParaRPr>
          </a:p>
        </p:txBody>
      </p:sp>
      <p:sp>
        <p:nvSpPr>
          <p:cNvPr id="143380" name="AutoShape 20"/>
          <p:cNvSpPr>
            <a:spLocks noChangeArrowheads="1"/>
          </p:cNvSpPr>
          <p:nvPr/>
        </p:nvSpPr>
        <p:spPr bwMode="auto">
          <a:xfrm>
            <a:off x="6935470" y="3588526"/>
            <a:ext cx="590977" cy="1425454"/>
          </a:xfrm>
          <a:prstGeom prst="can">
            <a:avLst>
              <a:gd name="adj" fmla="val 31066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 sz="1600">
              <a:latin typeface="Calibri" pitchFamily="34" charset="0"/>
            </a:endParaRPr>
          </a:p>
        </p:txBody>
      </p:sp>
      <p:sp>
        <p:nvSpPr>
          <p:cNvPr id="143379" name="AutoShape 19"/>
          <p:cNvSpPr>
            <a:spLocks noChangeArrowheads="1"/>
          </p:cNvSpPr>
          <p:nvPr/>
        </p:nvSpPr>
        <p:spPr bwMode="auto">
          <a:xfrm>
            <a:off x="3649106" y="3588526"/>
            <a:ext cx="533212" cy="1425454"/>
          </a:xfrm>
          <a:prstGeom prst="can">
            <a:avLst>
              <a:gd name="adj" fmla="val 32563"/>
            </a:avLst>
          </a:prstGeom>
          <a:solidFill>
            <a:srgbClr val="FABF8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 sz="1600">
              <a:latin typeface="Calibri" pitchFamily="34" charset="0"/>
            </a:endParaRPr>
          </a:p>
        </p:txBody>
      </p:sp>
      <p:sp>
        <p:nvSpPr>
          <p:cNvPr id="143378" name="AutoShape 18"/>
          <p:cNvSpPr>
            <a:spLocks noChangeArrowheads="1"/>
          </p:cNvSpPr>
          <p:nvPr/>
        </p:nvSpPr>
        <p:spPr bwMode="auto">
          <a:xfrm>
            <a:off x="7684633" y="3977771"/>
            <a:ext cx="574980" cy="1036209"/>
          </a:xfrm>
          <a:prstGeom prst="can">
            <a:avLst>
              <a:gd name="adj" fmla="val 27032"/>
            </a:avLst>
          </a:prstGeom>
          <a:solidFill>
            <a:srgbClr val="FABF8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 sz="1600">
              <a:latin typeface="Calibri" pitchFamily="34" charset="0"/>
            </a:endParaRPr>
          </a:p>
        </p:txBody>
      </p:sp>
      <p:sp>
        <p:nvSpPr>
          <p:cNvPr id="143377" name="AutoShape 17"/>
          <p:cNvSpPr>
            <a:spLocks noChangeArrowheads="1"/>
          </p:cNvSpPr>
          <p:nvPr/>
        </p:nvSpPr>
        <p:spPr bwMode="auto">
          <a:xfrm>
            <a:off x="694222" y="2452784"/>
            <a:ext cx="573203" cy="2563861"/>
          </a:xfrm>
          <a:prstGeom prst="can">
            <a:avLst>
              <a:gd name="adj" fmla="val 32656"/>
            </a:avLst>
          </a:prstGeom>
          <a:solidFill>
            <a:srgbClr val="FDE9D9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 sz="1600">
              <a:latin typeface="Calibri" pitchFamily="34" charset="0"/>
            </a:endParaRPr>
          </a:p>
        </p:txBody>
      </p:sp>
      <p:sp>
        <p:nvSpPr>
          <p:cNvPr id="143376" name="AutoShape 16"/>
          <p:cNvSpPr>
            <a:spLocks noChangeArrowheads="1"/>
          </p:cNvSpPr>
          <p:nvPr/>
        </p:nvSpPr>
        <p:spPr bwMode="auto">
          <a:xfrm>
            <a:off x="2174774" y="2943339"/>
            <a:ext cx="581201" cy="2073306"/>
          </a:xfrm>
          <a:prstGeom prst="can">
            <a:avLst>
              <a:gd name="adj" fmla="val 41965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 sz="1600">
              <a:latin typeface="Calibri" pitchFamily="34" charset="0"/>
            </a:endParaRPr>
          </a:p>
        </p:txBody>
      </p:sp>
      <p:sp>
        <p:nvSpPr>
          <p:cNvPr id="143375" name="Text Box 15"/>
          <p:cNvSpPr txBox="1">
            <a:spLocks noChangeArrowheads="1"/>
          </p:cNvSpPr>
          <p:nvPr/>
        </p:nvSpPr>
        <p:spPr bwMode="auto">
          <a:xfrm>
            <a:off x="2248535" y="3882681"/>
            <a:ext cx="467449" cy="1036209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defTabSz="914400" rtl="0" eaLnBrk="1" fontAlgn="base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tr-TR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Reklam</a:t>
            </a:r>
            <a:endParaRPr kumimoji="0" lang="tr-TR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143374" name="Text Box 14"/>
          <p:cNvSpPr txBox="1">
            <a:spLocks noChangeArrowheads="1"/>
          </p:cNvSpPr>
          <p:nvPr/>
        </p:nvSpPr>
        <p:spPr bwMode="auto">
          <a:xfrm>
            <a:off x="756430" y="2924944"/>
            <a:ext cx="417683" cy="2019693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defTabSz="914400" rtl="0" eaLnBrk="1" fontAlgn="base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tr-TR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Satış Özendirme </a:t>
            </a:r>
            <a:endParaRPr kumimoji="0" lang="tr-TR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143373" name="Text Box 13"/>
          <p:cNvSpPr txBox="1">
            <a:spLocks noChangeArrowheads="1"/>
          </p:cNvSpPr>
          <p:nvPr/>
        </p:nvSpPr>
        <p:spPr bwMode="auto">
          <a:xfrm>
            <a:off x="2931935" y="3563643"/>
            <a:ext cx="520771" cy="1399682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defTabSz="914400" rtl="0" eaLnBrk="1" fontAlgn="base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tr-TR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Kişisel Satış</a:t>
            </a:r>
            <a:endParaRPr kumimoji="0" lang="tr-TR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143372" name="Text Box 12"/>
          <p:cNvSpPr txBox="1">
            <a:spLocks noChangeArrowheads="1"/>
          </p:cNvSpPr>
          <p:nvPr/>
        </p:nvSpPr>
        <p:spPr bwMode="auto">
          <a:xfrm>
            <a:off x="3600228" y="3776039"/>
            <a:ext cx="634522" cy="118728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defTabSz="914400" rtl="0" eaLnBrk="1" fontAlgn="base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tr-TR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Halkla</a:t>
            </a:r>
            <a:endParaRPr kumimoji="0" lang="tr-TR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defTabSz="914400" rtl="0" eaLnBrk="0" fontAlgn="base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tr-TR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İlişkiler</a:t>
            </a:r>
            <a:endParaRPr kumimoji="0" lang="tr-TR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143371" name="Text Box 11"/>
          <p:cNvSpPr txBox="1">
            <a:spLocks noChangeArrowheads="1"/>
          </p:cNvSpPr>
          <p:nvPr/>
        </p:nvSpPr>
        <p:spPr bwMode="auto">
          <a:xfrm>
            <a:off x="1067470" y="5092184"/>
            <a:ext cx="2687389" cy="319927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defTabSz="914400" rtl="0" eaLnBrk="1" fontAlgn="base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tr-TR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Tüketim Ürünleri</a:t>
            </a:r>
            <a:endParaRPr kumimoji="0" lang="tr-TR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143370" name="Text Box 10"/>
          <p:cNvSpPr txBox="1">
            <a:spLocks noChangeArrowheads="1"/>
          </p:cNvSpPr>
          <p:nvPr/>
        </p:nvSpPr>
        <p:spPr bwMode="auto">
          <a:xfrm>
            <a:off x="5013240" y="5092185"/>
            <a:ext cx="3447192" cy="281032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defTabSz="914400" rtl="0" eaLnBrk="1" fontAlgn="base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tr-T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Endüstriyel Ürünler</a:t>
            </a:r>
            <a:endParaRPr kumimoji="0" 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143369" name="Text Box 9"/>
          <p:cNvSpPr txBox="1">
            <a:spLocks noChangeArrowheads="1"/>
          </p:cNvSpPr>
          <p:nvPr/>
        </p:nvSpPr>
        <p:spPr bwMode="auto">
          <a:xfrm>
            <a:off x="7674857" y="3789369"/>
            <a:ext cx="584756" cy="118728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defTabSz="914400" rtl="0" eaLnBrk="1" fontAlgn="base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tr-T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Halkla</a:t>
            </a:r>
            <a:endParaRPr kumimoji="0" 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defTabSz="914400" rtl="0" eaLnBrk="0" fontAlgn="base" latinLnBrk="0" hangingPunct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tr-T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İlişkiler</a:t>
            </a:r>
            <a:endParaRPr kumimoji="0" 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143368" name="Text Box 8"/>
          <p:cNvSpPr txBox="1">
            <a:spLocks noChangeArrowheads="1"/>
          </p:cNvSpPr>
          <p:nvPr/>
        </p:nvSpPr>
        <p:spPr bwMode="auto">
          <a:xfrm>
            <a:off x="4774183" y="3501008"/>
            <a:ext cx="520771" cy="1399682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defTabSz="914400" rtl="0" eaLnBrk="1" fontAlgn="base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tr-T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Kişisel Satış</a:t>
            </a:r>
            <a:endParaRPr kumimoji="0" 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143367" name="Text Box 7"/>
          <p:cNvSpPr txBox="1">
            <a:spLocks noChangeArrowheads="1"/>
          </p:cNvSpPr>
          <p:nvPr/>
        </p:nvSpPr>
        <p:spPr bwMode="auto">
          <a:xfrm>
            <a:off x="5519791" y="2514104"/>
            <a:ext cx="417683" cy="2476770"/>
          </a:xfrm>
          <a:prstGeom prst="rect">
            <a:avLst/>
          </a:prstGeom>
          <a:solidFill>
            <a:srgbClr val="FDE9D9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defTabSz="914400" rtl="0" eaLnBrk="1" fontAlgn="base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tr-TR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Satış Özendirme</a:t>
            </a:r>
            <a:endParaRPr kumimoji="0" lang="tr-TR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143366" name="Text Box 6"/>
          <p:cNvSpPr txBox="1">
            <a:spLocks noChangeArrowheads="1"/>
          </p:cNvSpPr>
          <p:nvPr/>
        </p:nvSpPr>
        <p:spPr bwMode="auto">
          <a:xfrm>
            <a:off x="6996789" y="3971550"/>
            <a:ext cx="467449" cy="991774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defTabSz="914400" rtl="0" eaLnBrk="1" fontAlgn="base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tr-T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Reklam</a:t>
            </a:r>
            <a:endParaRPr kumimoji="0" 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143365" name="AutoShape 5"/>
          <p:cNvSpPr>
            <a:spLocks noChangeArrowheads="1"/>
          </p:cNvSpPr>
          <p:nvPr/>
        </p:nvSpPr>
        <p:spPr bwMode="auto">
          <a:xfrm>
            <a:off x="1448717" y="2683843"/>
            <a:ext cx="573203" cy="2307031"/>
          </a:xfrm>
          <a:prstGeom prst="can">
            <a:avLst>
              <a:gd name="adj" fmla="val 29385"/>
            </a:avLst>
          </a:prstGeom>
          <a:solidFill>
            <a:srgbClr val="DAEEF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 sz="1600">
              <a:latin typeface="Calibri" pitchFamily="34" charset="0"/>
            </a:endParaRPr>
          </a:p>
        </p:txBody>
      </p:sp>
      <p:sp>
        <p:nvSpPr>
          <p:cNvPr id="143364" name="Text Box 4"/>
          <p:cNvSpPr txBox="1">
            <a:spLocks noChangeArrowheads="1"/>
          </p:cNvSpPr>
          <p:nvPr/>
        </p:nvSpPr>
        <p:spPr bwMode="auto">
          <a:xfrm>
            <a:off x="1475656" y="3011768"/>
            <a:ext cx="417683" cy="1951556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defTabSz="914400" rtl="0" eaLnBrk="1" fontAlgn="base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tr-T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Doğrudan Pazarlama</a:t>
            </a:r>
            <a:endParaRPr kumimoji="0" 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  <p:sp>
        <p:nvSpPr>
          <p:cNvPr id="143363" name="AutoShape 3"/>
          <p:cNvSpPr>
            <a:spLocks noChangeArrowheads="1"/>
          </p:cNvSpPr>
          <p:nvPr/>
        </p:nvSpPr>
        <p:spPr bwMode="auto">
          <a:xfrm>
            <a:off x="6181863" y="3065089"/>
            <a:ext cx="573203" cy="1951556"/>
          </a:xfrm>
          <a:prstGeom prst="can">
            <a:avLst>
              <a:gd name="adj" fmla="val 24857"/>
            </a:avLst>
          </a:prstGeom>
          <a:solidFill>
            <a:srgbClr val="DAEEF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 sz="1600">
              <a:latin typeface="Calibri" pitchFamily="34" charset="0"/>
            </a:endParaRPr>
          </a:p>
        </p:txBody>
      </p:sp>
      <p:sp>
        <p:nvSpPr>
          <p:cNvPr id="143362" name="Text Box 2"/>
          <p:cNvSpPr txBox="1">
            <a:spLocks noChangeArrowheads="1"/>
          </p:cNvSpPr>
          <p:nvPr/>
        </p:nvSpPr>
        <p:spPr bwMode="auto">
          <a:xfrm>
            <a:off x="6242549" y="2996660"/>
            <a:ext cx="417683" cy="1951556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defTabSz="914400" rtl="0" eaLnBrk="1" fontAlgn="base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kumimoji="0" lang="tr-T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Doğrudan Pazarlama</a:t>
            </a:r>
            <a:endParaRPr kumimoji="0" 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lga Biçimi">
  <a:themeElements>
    <a:clrScheme name="Dalga Biçim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Dalga Biçim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alga Biçim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397</TotalTime>
  <Words>796</Words>
  <Application>Microsoft Office PowerPoint</Application>
  <PresentationFormat>Ekran Gösterisi (4:3)</PresentationFormat>
  <Paragraphs>253</Paragraphs>
  <Slides>16</Slides>
  <Notes>6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8" baseType="lpstr">
      <vt:lpstr>Dalga Biçimi</vt:lpstr>
      <vt:lpstr>Klip</vt:lpstr>
      <vt:lpstr>Pazarlama İletişimi</vt:lpstr>
      <vt:lpstr>Tutundurma (Pazarlama İletişimi)</vt:lpstr>
      <vt:lpstr>İletişim Süreci</vt:lpstr>
      <vt:lpstr>Tepki Hiyerarşisi Modelleri</vt:lpstr>
      <vt:lpstr>Pazarlama İletişiminin Önemi</vt:lpstr>
      <vt:lpstr>Pazarlama iletişim karması elemanları</vt:lpstr>
      <vt:lpstr>Slayt 7</vt:lpstr>
      <vt:lpstr>Pazarlama iletişim karması oluşturmada etkili faktörler </vt:lpstr>
      <vt:lpstr>Tüketim ve Endüstriyel Ürünlerde Pazarlama İletişim Harcamalarının Göreli Dağılımı</vt:lpstr>
      <vt:lpstr>Ürün Hayat Eğrisi Dönemleri İtibariyle Pazarlama İletişim Amaç ve Çabaları</vt:lpstr>
      <vt:lpstr>İtme ve Çekme Şeklindeki Tutundurma Stratejileri</vt:lpstr>
      <vt:lpstr>Pazarlama iletişim çabaları örnekleri</vt:lpstr>
      <vt:lpstr>REKLAMIN ETKİLERİNİ ÖLÇMEK</vt:lpstr>
      <vt:lpstr>Tutundurmanın öneminin arttığı durumlar</vt:lpstr>
      <vt:lpstr>Tutundurma bütçesi belirleme metotları</vt:lpstr>
      <vt:lpstr>Tutundurma ile talebin değiştirilmesi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hp 6470</dc:creator>
  <cp:lastModifiedBy>hp 6470</cp:lastModifiedBy>
  <cp:revision>77</cp:revision>
  <dcterms:created xsi:type="dcterms:W3CDTF">2014-08-22T18:59:25Z</dcterms:created>
  <dcterms:modified xsi:type="dcterms:W3CDTF">2014-09-02T21:51:52Z</dcterms:modified>
</cp:coreProperties>
</file>