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30F5E75-6DD6-4A04-86BF-9613B9753C21}"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1011327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30F5E75-6DD6-4A04-86BF-9613B9753C21}" type="datetimeFigureOut">
              <a:rPr lang="tr-TR" smtClean="0"/>
              <a:t>19.02.2025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420749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30F5E75-6DD6-4A04-86BF-9613B9753C21}"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1534219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30F5E75-6DD6-4A04-86BF-9613B9753C21}"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957C76-1C6A-460E-AA8C-D257A2F2B9D7}" type="slidenum">
              <a:rPr lang="tr-TR" smtClean="0"/>
              <a:t>‹#›</a:t>
            </a:fld>
            <a:endParaRPr lang="tr-T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76901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30F5E75-6DD6-4A04-86BF-9613B9753C21}"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35634709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30F5E75-6DD6-4A04-86BF-9613B9753C21}" type="datetimeFigureOut">
              <a:rPr lang="tr-TR" smtClean="0"/>
              <a:t>19.02.2025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1492298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30F5E75-6DD6-4A04-86BF-9613B9753C21}" type="datetimeFigureOut">
              <a:rPr lang="tr-TR" smtClean="0"/>
              <a:t>19.02.2025</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1492086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30F5E75-6DD6-4A04-86BF-9613B9753C21}"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3940300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30F5E75-6DD6-4A04-86BF-9613B9753C21}"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581864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30F5E75-6DD6-4A04-86BF-9613B9753C21}"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1445449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30F5E75-6DD6-4A04-86BF-9613B9753C21}" type="datetimeFigureOut">
              <a:rPr lang="tr-TR" smtClean="0"/>
              <a:t>19.02.2025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1664351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30F5E75-6DD6-4A04-86BF-9613B9753C21}" type="datetimeFigureOut">
              <a:rPr lang="tr-TR" smtClean="0"/>
              <a:t>19.02.2025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1139879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30F5E75-6DD6-4A04-86BF-9613B9753C21}" type="datetimeFigureOut">
              <a:rPr lang="tr-TR" smtClean="0"/>
              <a:t>19.02.2025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3615761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A30F5E75-6DD6-4A04-86BF-9613B9753C21}" type="datetimeFigureOut">
              <a:rPr lang="tr-TR" smtClean="0"/>
              <a:t>19.02.2025</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1356240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30F5E75-6DD6-4A04-86BF-9613B9753C21}" type="datetimeFigureOut">
              <a:rPr lang="tr-TR" smtClean="0"/>
              <a:t>19.02.2025</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761090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7" name="Date Placeholder 4"/>
          <p:cNvSpPr>
            <a:spLocks noGrp="1"/>
          </p:cNvSpPr>
          <p:nvPr>
            <p:ph type="dt" sz="half" idx="10"/>
          </p:nvPr>
        </p:nvSpPr>
        <p:spPr/>
        <p:txBody>
          <a:bodyPr/>
          <a:lstStyle/>
          <a:p>
            <a:fld id="{A30F5E75-6DD6-4A04-86BF-9613B9753C21}" type="datetimeFigureOut">
              <a:rPr lang="tr-TR" smtClean="0"/>
              <a:t>19.02.2025</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66361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30F5E75-6DD6-4A04-86BF-9613B9753C21}" type="datetimeFigureOut">
              <a:rPr lang="tr-TR" smtClean="0"/>
              <a:t>19.02.2025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957C76-1C6A-460E-AA8C-D257A2F2B9D7}" type="slidenum">
              <a:rPr lang="tr-TR" smtClean="0"/>
              <a:t>‹#›</a:t>
            </a:fld>
            <a:endParaRPr lang="tr-TR"/>
          </a:p>
        </p:txBody>
      </p:sp>
    </p:spTree>
    <p:extLst>
      <p:ext uri="{BB962C8B-B14F-4D97-AF65-F5344CB8AC3E}">
        <p14:creationId xmlns:p14="http://schemas.microsoft.com/office/powerpoint/2010/main" val="780875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30F5E75-6DD6-4A04-86BF-9613B9753C21}" type="datetimeFigureOut">
              <a:rPr lang="tr-TR" smtClean="0"/>
              <a:t>19.02.2025</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D957C76-1C6A-460E-AA8C-D257A2F2B9D7}" type="slidenum">
              <a:rPr lang="tr-TR" smtClean="0"/>
              <a:t>‹#›</a:t>
            </a:fld>
            <a:endParaRPr lang="tr-TR"/>
          </a:p>
        </p:txBody>
      </p:sp>
    </p:spTree>
    <p:extLst>
      <p:ext uri="{BB962C8B-B14F-4D97-AF65-F5344CB8AC3E}">
        <p14:creationId xmlns:p14="http://schemas.microsoft.com/office/powerpoint/2010/main" val="1287512830"/>
      </p:ext>
    </p:extLst>
  </p:cSld>
  <p:clrMap bg1="dk1" tx1="lt1" bg2="dk2" tx2="lt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 id="2147483915" r:id="rId12"/>
    <p:sldLayoutId id="2147483916" r:id="rId13"/>
    <p:sldLayoutId id="2147483917" r:id="rId14"/>
    <p:sldLayoutId id="2147483918" r:id="rId15"/>
    <p:sldLayoutId id="2147483919" r:id="rId16"/>
    <p:sldLayoutId id="2147483920"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F1FA10-D83F-0F59-4B5B-83B6BBDC727E}"/>
              </a:ext>
            </a:extLst>
          </p:cNvPr>
          <p:cNvSpPr>
            <a:spLocks noGrp="1"/>
          </p:cNvSpPr>
          <p:nvPr>
            <p:ph type="ctrTitle"/>
          </p:nvPr>
        </p:nvSpPr>
        <p:spPr/>
        <p:txBody>
          <a:bodyPr/>
          <a:lstStyle/>
          <a:p>
            <a:r>
              <a:rPr lang="tr-TR" dirty="0"/>
              <a:t>E-ticaret</a:t>
            </a:r>
          </a:p>
        </p:txBody>
      </p:sp>
      <p:sp>
        <p:nvSpPr>
          <p:cNvPr id="3" name="Alt Başlık 2">
            <a:extLst>
              <a:ext uri="{FF2B5EF4-FFF2-40B4-BE49-F238E27FC236}">
                <a16:creationId xmlns:a16="http://schemas.microsoft.com/office/drawing/2014/main" id="{81770577-C54C-A7A2-3238-7C327B2F5EDA}"/>
              </a:ext>
            </a:extLst>
          </p:cNvPr>
          <p:cNvSpPr>
            <a:spLocks noGrp="1"/>
          </p:cNvSpPr>
          <p:nvPr>
            <p:ph type="subTitle" idx="1"/>
          </p:nvPr>
        </p:nvSpPr>
        <p:spPr/>
        <p:txBody>
          <a:bodyPr>
            <a:normAutofit/>
          </a:bodyPr>
          <a:lstStyle/>
          <a:p>
            <a:r>
              <a:rPr lang="tr-TR" dirty="0"/>
              <a:t>1</a:t>
            </a:r>
          </a:p>
          <a:p>
            <a:endParaRPr lang="tr-TR" dirty="0"/>
          </a:p>
        </p:txBody>
      </p:sp>
    </p:spTree>
    <p:extLst>
      <p:ext uri="{BB962C8B-B14F-4D97-AF65-F5344CB8AC3E}">
        <p14:creationId xmlns:p14="http://schemas.microsoft.com/office/powerpoint/2010/main" val="867832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79D5B9-1E07-7943-0AB0-6044385F09F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62B491A-6AC6-E44F-C756-2237CDDA3A22}"/>
              </a:ext>
            </a:extLst>
          </p:cNvPr>
          <p:cNvSpPr>
            <a:spLocks noGrp="1"/>
          </p:cNvSpPr>
          <p:nvPr>
            <p:ph idx="1"/>
          </p:nvPr>
        </p:nvSpPr>
        <p:spPr/>
        <p:txBody>
          <a:bodyPr>
            <a:normAutofit/>
          </a:bodyPr>
          <a:lstStyle/>
          <a:p>
            <a:pPr marL="0" indent="0" algn="ctr">
              <a:buNone/>
            </a:pPr>
            <a:endParaRPr lang="tr-TR" sz="4500" dirty="0"/>
          </a:p>
          <a:p>
            <a:pPr marL="0" indent="0" algn="ctr">
              <a:buNone/>
            </a:pPr>
            <a:r>
              <a:rPr lang="tr-TR" sz="4500" dirty="0"/>
              <a:t>Drucker’a göre e-ticaret “...demiryolunun endüstri için taşıdığı anlamı bilgi devriminde yüklenen </a:t>
            </a:r>
            <a:r>
              <a:rPr lang="tr-TR" sz="4500" dirty="0" err="1"/>
              <a:t>unsur”dur</a:t>
            </a:r>
            <a:endParaRPr lang="tr-TR" sz="4500" dirty="0"/>
          </a:p>
        </p:txBody>
      </p:sp>
    </p:spTree>
    <p:extLst>
      <p:ext uri="{BB962C8B-B14F-4D97-AF65-F5344CB8AC3E}">
        <p14:creationId xmlns:p14="http://schemas.microsoft.com/office/powerpoint/2010/main" val="3108253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78FE37-F07D-6BF9-02EA-BC345FB2887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24687DE-2558-55D8-B9BE-67BE1806127D}"/>
              </a:ext>
            </a:extLst>
          </p:cNvPr>
          <p:cNvSpPr>
            <a:spLocks noGrp="1"/>
          </p:cNvSpPr>
          <p:nvPr>
            <p:ph idx="1"/>
          </p:nvPr>
        </p:nvSpPr>
        <p:spPr/>
        <p:txBody>
          <a:bodyPr/>
          <a:lstStyle/>
          <a:p>
            <a:pPr marL="0" indent="0" algn="ctr">
              <a:buNone/>
            </a:pPr>
            <a:r>
              <a:rPr lang="tr-TR" sz="4500" dirty="0"/>
              <a:t>“Mal ve hizmetlerin üretim, tanıtım, satış, sigorta, dağıtım ve ödeme işlemlerinin bilgisayar ağları üzerinden yapılmasıdır.”</a:t>
            </a:r>
          </a:p>
        </p:txBody>
      </p:sp>
    </p:spTree>
    <p:extLst>
      <p:ext uri="{BB962C8B-B14F-4D97-AF65-F5344CB8AC3E}">
        <p14:creationId xmlns:p14="http://schemas.microsoft.com/office/powerpoint/2010/main" val="236830962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8AFF3A-0DEB-5FDF-4155-AF95822FD48C}"/>
              </a:ext>
            </a:extLst>
          </p:cNvPr>
          <p:cNvSpPr>
            <a:spLocks noGrp="1"/>
          </p:cNvSpPr>
          <p:nvPr>
            <p:ph type="title"/>
          </p:nvPr>
        </p:nvSpPr>
        <p:spPr/>
        <p:txBody>
          <a:bodyPr/>
          <a:lstStyle/>
          <a:p>
            <a:r>
              <a:rPr lang="tr-TR" dirty="0"/>
              <a:t>Elektronik Ticaretin Türleri</a:t>
            </a:r>
          </a:p>
        </p:txBody>
      </p:sp>
      <p:sp>
        <p:nvSpPr>
          <p:cNvPr id="3" name="İçerik Yer Tutucusu 2">
            <a:extLst>
              <a:ext uri="{FF2B5EF4-FFF2-40B4-BE49-F238E27FC236}">
                <a16:creationId xmlns:a16="http://schemas.microsoft.com/office/drawing/2014/main" id="{A9DE2E8F-CB73-84A0-EE3B-4D9C5F093910}"/>
              </a:ext>
            </a:extLst>
          </p:cNvPr>
          <p:cNvSpPr>
            <a:spLocks noGrp="1"/>
          </p:cNvSpPr>
          <p:nvPr>
            <p:ph idx="1"/>
          </p:nvPr>
        </p:nvSpPr>
        <p:spPr/>
        <p:txBody>
          <a:bodyPr>
            <a:normAutofit lnSpcReduction="10000"/>
          </a:bodyPr>
          <a:lstStyle/>
          <a:p>
            <a:r>
              <a:rPr lang="tr-TR" dirty="0"/>
              <a:t>İşletmeden işletmeye e-ticaret (B2B, Business </a:t>
            </a:r>
            <a:r>
              <a:rPr lang="tr-TR" dirty="0" err="1"/>
              <a:t>to</a:t>
            </a:r>
            <a:r>
              <a:rPr lang="tr-TR" dirty="0"/>
              <a:t> Business): Alıcı ve satıcı işletmelerin elektronik ortamda bir araya gelerek alım, satım, sipariş takibi vb. işlemler yapması ve bayiler, tedarikçiler ve dağıtıcılarla olan iş ilişkilerinin düzenlenmesi. </a:t>
            </a:r>
          </a:p>
          <a:p>
            <a:r>
              <a:rPr lang="tr-TR" dirty="0"/>
              <a:t>İşletmeden tüketiciye e-ticaret (B2C, Business </a:t>
            </a:r>
            <a:r>
              <a:rPr lang="tr-TR" dirty="0" err="1"/>
              <a:t>to</a:t>
            </a:r>
            <a:r>
              <a:rPr lang="tr-TR" dirty="0"/>
              <a:t> Consumer): Tüketicilerin internet ortamında işletmelerden mal ve hizmet satın alması.</a:t>
            </a:r>
          </a:p>
          <a:p>
            <a:r>
              <a:rPr lang="tr-TR" dirty="0"/>
              <a:t>İşletmeden devlete e-ticaret (B2G, Business </a:t>
            </a:r>
            <a:r>
              <a:rPr lang="tr-TR" dirty="0" err="1"/>
              <a:t>to</a:t>
            </a:r>
            <a:r>
              <a:rPr lang="tr-TR" dirty="0"/>
              <a:t> </a:t>
            </a:r>
            <a:r>
              <a:rPr lang="tr-TR" dirty="0" err="1"/>
              <a:t>Government</a:t>
            </a:r>
            <a:r>
              <a:rPr lang="tr-TR" dirty="0"/>
              <a:t>): Devletin internet ortamında işletmelerden mal ve hizmet satın alması. </a:t>
            </a:r>
          </a:p>
          <a:p>
            <a:r>
              <a:rPr lang="tr-TR" dirty="0"/>
              <a:t>İşletme içi e-ticaret: Büyük işletmelerin çeşitli iş birimleri yoluyla elektronik ortamlarda kendi içlerinde ticari işlemleri destekleyen bir iş akışı uygulaması. </a:t>
            </a:r>
          </a:p>
        </p:txBody>
      </p:sp>
    </p:spTree>
    <p:extLst>
      <p:ext uri="{BB962C8B-B14F-4D97-AF65-F5344CB8AC3E}">
        <p14:creationId xmlns:p14="http://schemas.microsoft.com/office/powerpoint/2010/main" val="4235060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FC31E1-8CDD-DD36-9612-CBA6F4ADB44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2B40008-C59F-7422-BB75-07D655283AA9}"/>
              </a:ext>
            </a:extLst>
          </p:cNvPr>
          <p:cNvSpPr>
            <a:spLocks noGrp="1"/>
          </p:cNvSpPr>
          <p:nvPr>
            <p:ph idx="1"/>
          </p:nvPr>
        </p:nvSpPr>
        <p:spPr/>
        <p:txBody>
          <a:bodyPr>
            <a:normAutofit fontScale="85000" lnSpcReduction="10000"/>
          </a:bodyPr>
          <a:lstStyle/>
          <a:p>
            <a:r>
              <a:rPr lang="tr-TR" dirty="0"/>
              <a:t>Tüketiciden tüketiciye e-ticaret (C2C, Consumer </a:t>
            </a:r>
            <a:r>
              <a:rPr lang="tr-TR" dirty="0" err="1"/>
              <a:t>to</a:t>
            </a:r>
            <a:r>
              <a:rPr lang="tr-TR" dirty="0"/>
              <a:t> Consumer): Elektronik posta ya da alışveriş için kurulmuş web siteleri gibi araçların kullanılması yoluyla, tüketicilerin kendi aralarında mal ve hizmet alıp satması. </a:t>
            </a:r>
          </a:p>
          <a:p>
            <a:r>
              <a:rPr lang="tr-TR" dirty="0"/>
              <a:t>Devletten tüketiciye e-ticaret (G2C, </a:t>
            </a:r>
            <a:r>
              <a:rPr lang="tr-TR" dirty="0" err="1"/>
              <a:t>Government</a:t>
            </a:r>
            <a:r>
              <a:rPr lang="tr-TR" dirty="0"/>
              <a:t> </a:t>
            </a:r>
            <a:r>
              <a:rPr lang="tr-TR" dirty="0" err="1"/>
              <a:t>to</a:t>
            </a:r>
            <a:r>
              <a:rPr lang="tr-TR" dirty="0"/>
              <a:t> Consumer): Hükümetlerin, “sosyal güvenlik primleri ve vergileri internet üzerinden ödeyebilme” ve buna benzer hizmetleri mükelleflere ve vatandaşlara sunacak sistemler kurması. Bu tür ticaret vatandaşa ve kuruma daha iyi kamusal hizmet sunmayı amaçlayan elektronik devlet (e-devlet) kavramıyla örtüşmektedir. </a:t>
            </a:r>
          </a:p>
          <a:p>
            <a:r>
              <a:rPr lang="tr-TR" dirty="0"/>
              <a:t>Devletten işletmeye e-ticaret (G2B, </a:t>
            </a:r>
            <a:r>
              <a:rPr lang="tr-TR" dirty="0" err="1"/>
              <a:t>Government</a:t>
            </a:r>
            <a:r>
              <a:rPr lang="tr-TR" dirty="0"/>
              <a:t> </a:t>
            </a:r>
            <a:r>
              <a:rPr lang="tr-TR" dirty="0" err="1"/>
              <a:t>to</a:t>
            </a:r>
            <a:r>
              <a:rPr lang="tr-TR" dirty="0"/>
              <a:t> Business): Kamu kuruluşlarının düzenlemiş oldukları ihaleleri elektronik ortamda duyurması ve işletmelerin de bunlara elektronik ortamda yanıt vermesi. </a:t>
            </a:r>
          </a:p>
          <a:p>
            <a:r>
              <a:rPr lang="tr-TR" dirty="0"/>
              <a:t>Devletten devlete e-ticaret (G2G, </a:t>
            </a:r>
            <a:r>
              <a:rPr lang="tr-TR" dirty="0" err="1"/>
              <a:t>Government</a:t>
            </a:r>
            <a:r>
              <a:rPr lang="tr-TR" dirty="0"/>
              <a:t> </a:t>
            </a:r>
            <a:r>
              <a:rPr lang="tr-TR" dirty="0" err="1"/>
              <a:t>to</a:t>
            </a:r>
            <a:r>
              <a:rPr lang="tr-TR" dirty="0"/>
              <a:t> </a:t>
            </a:r>
            <a:r>
              <a:rPr lang="tr-TR" dirty="0" err="1"/>
              <a:t>Government</a:t>
            </a:r>
            <a:r>
              <a:rPr lang="tr-TR" dirty="0"/>
              <a:t>): Devletin kendi içindeki kurumların birbirleri ile yaptıkları alım satım ve ödemeler ile diğer ekonomik ve idari faaliyetler için elektronik ortamı kullanması.</a:t>
            </a:r>
          </a:p>
          <a:p>
            <a:pPr marL="0" indent="0">
              <a:buNone/>
            </a:pPr>
            <a:endParaRPr lang="tr-TR" dirty="0"/>
          </a:p>
        </p:txBody>
      </p:sp>
    </p:spTree>
    <p:extLst>
      <p:ext uri="{BB962C8B-B14F-4D97-AF65-F5344CB8AC3E}">
        <p14:creationId xmlns:p14="http://schemas.microsoft.com/office/powerpoint/2010/main" val="331572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9E06F2-0305-6328-D672-743D8A9DC4A4}"/>
              </a:ext>
            </a:extLst>
          </p:cNvPr>
          <p:cNvSpPr>
            <a:spLocks noGrp="1"/>
          </p:cNvSpPr>
          <p:nvPr>
            <p:ph type="title"/>
          </p:nvPr>
        </p:nvSpPr>
        <p:spPr/>
        <p:txBody>
          <a:bodyPr/>
          <a:lstStyle/>
          <a:p>
            <a:r>
              <a:rPr lang="tr-TR" dirty="0"/>
              <a:t>Elektronik Ticaretin Avantajları</a:t>
            </a:r>
          </a:p>
        </p:txBody>
      </p:sp>
      <p:sp>
        <p:nvSpPr>
          <p:cNvPr id="3" name="İçerik Yer Tutucusu 2">
            <a:extLst>
              <a:ext uri="{FF2B5EF4-FFF2-40B4-BE49-F238E27FC236}">
                <a16:creationId xmlns:a16="http://schemas.microsoft.com/office/drawing/2014/main" id="{0D938416-C11D-4125-11BC-D0A272967BD3}"/>
              </a:ext>
            </a:extLst>
          </p:cNvPr>
          <p:cNvSpPr>
            <a:spLocks noGrp="1"/>
          </p:cNvSpPr>
          <p:nvPr>
            <p:ph idx="1"/>
          </p:nvPr>
        </p:nvSpPr>
        <p:spPr/>
        <p:txBody>
          <a:bodyPr/>
          <a:lstStyle/>
          <a:p>
            <a:r>
              <a:rPr lang="tr-TR" dirty="0"/>
              <a:t>Ticaret, finansman ve tedarik işlemleri için gerekli belgelerin elektronik ortamda çok düşük maliyetlerle hazırlanması ve hızlı bir şekilde iletilebilmesi ile birlikte iletişim kurma, iş yapma ve uygulama hızında büyük çaplı artışların sağlanması.</a:t>
            </a:r>
          </a:p>
          <a:p>
            <a:r>
              <a:rPr lang="tr-TR" dirty="0"/>
              <a:t>Alıcı ve satıcıların aracıya gerek kalmadan çok düşük işlem maliyetleriyle doğrudan ve 24 saat boyunca karşı karşıya gelebilmesi, zaman tasarrufu sağlaması, fiyatları şeffaflaştırması, ticareti artırması, pazarı genişletmesi, toplam üretimi artırması.</a:t>
            </a:r>
          </a:p>
          <a:p>
            <a:r>
              <a:rPr lang="tr-TR" dirty="0"/>
              <a:t>Üretim faktörü, yatırım malı ve kredi bulmayı kolaylaştırması ve düşük giriş engelleri nedeniyle ekonomide verimlilik düzeyinin yükselmesi.</a:t>
            </a:r>
          </a:p>
        </p:txBody>
      </p:sp>
    </p:spTree>
    <p:extLst>
      <p:ext uri="{BB962C8B-B14F-4D97-AF65-F5344CB8AC3E}">
        <p14:creationId xmlns:p14="http://schemas.microsoft.com/office/powerpoint/2010/main" val="2338061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288B3F-6610-D744-14F7-3E947D1BA59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F85A696-1791-7562-1FD3-3E7C674CC62C}"/>
              </a:ext>
            </a:extLst>
          </p:cNvPr>
          <p:cNvSpPr>
            <a:spLocks noGrp="1"/>
          </p:cNvSpPr>
          <p:nvPr>
            <p:ph idx="1"/>
          </p:nvPr>
        </p:nvSpPr>
        <p:spPr/>
        <p:txBody>
          <a:bodyPr/>
          <a:lstStyle/>
          <a:p>
            <a:r>
              <a:rPr lang="tr-TR" dirty="0"/>
              <a:t>Ürün geliştirme hızını artırması, kişiye özel ürün tasarlanabilmesine olanak tanıması ve böylelikle arzın talepteki değişimlere daha çabuk uyum sağlamasına yani esnekliğe yol açması.</a:t>
            </a:r>
          </a:p>
          <a:p>
            <a:r>
              <a:rPr lang="tr-TR" dirty="0"/>
              <a:t>İster bölgesel ister kırsal olsun dünyanın her yerindeki pazarlara girilebilmesini sağlaması ve böylece rekabet düzeyini yükseltmesi ve ilgili bölgelerde ekonominin canlanması.</a:t>
            </a:r>
          </a:p>
          <a:p>
            <a:r>
              <a:rPr lang="tr-TR" dirty="0"/>
              <a:t>Çok çeşitli pazarlama ve teslimat yöntemine olanak tanıyarak perakende satışların niteliğini değiştirmesi. Doğrudan pazarlama, mobil pazarlama, sosyal medya pazarlaması, web tabanlı pazarlama, e-posta yoluyla pazarlama, cep telefonu ve SMS yoluyla pazarlama gibi çok sayıda pazarlama türüne olanak tanıması</a:t>
            </a:r>
          </a:p>
        </p:txBody>
      </p:sp>
    </p:spTree>
    <p:extLst>
      <p:ext uri="{BB962C8B-B14F-4D97-AF65-F5344CB8AC3E}">
        <p14:creationId xmlns:p14="http://schemas.microsoft.com/office/powerpoint/2010/main" val="441102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1613AA-4AFE-3A2A-0AD0-1518E4584D5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8F5F408-3209-1A3F-B0CE-0DC01AE0626B}"/>
              </a:ext>
            </a:extLst>
          </p:cNvPr>
          <p:cNvSpPr>
            <a:spLocks noGrp="1"/>
          </p:cNvSpPr>
          <p:nvPr>
            <p:ph idx="1"/>
          </p:nvPr>
        </p:nvSpPr>
        <p:spPr/>
        <p:txBody>
          <a:bodyPr/>
          <a:lstStyle/>
          <a:p>
            <a:r>
              <a:rPr lang="tr-TR" dirty="0"/>
              <a:t>Ürün çeşitliliğini sağlaması, yeni ürünlerin keşfedilmesine yol açması ve alıcılara daha ucuz ürünlere ulaşabilme imkanı tanıması. </a:t>
            </a:r>
          </a:p>
          <a:p>
            <a:r>
              <a:rPr lang="tr-TR" dirty="0"/>
              <a:t>Alıcılara çok farklı ödeme seçenekleri sunmak ve ucuz ürünlere ulaşmasını sağlamak suretiyle çeşitli kolaylıklar getirmesi, müşterinin şikayetlerini internet ortamında iletebilmesi, her zaman ve mekanda alışveriş yapabilmesi.</a:t>
            </a:r>
          </a:p>
          <a:p>
            <a:r>
              <a:rPr lang="tr-TR" dirty="0"/>
              <a:t>Ürün satın alınması ile teslimatı arasındaki süreyi kısaltması, ulaşım ve işlem maliyetlerini düşürmesi.</a:t>
            </a:r>
          </a:p>
          <a:p>
            <a:r>
              <a:rPr lang="tr-TR"/>
              <a:t>Sunduğu teknik olanaklar ile yeni fikirlere sahip girişimcilere iş imkanı sağlaması ve yeni istihdam olanakları meydana getirmesi.</a:t>
            </a:r>
          </a:p>
        </p:txBody>
      </p:sp>
    </p:spTree>
    <p:extLst>
      <p:ext uri="{BB962C8B-B14F-4D97-AF65-F5344CB8AC3E}">
        <p14:creationId xmlns:p14="http://schemas.microsoft.com/office/powerpoint/2010/main" val="31941298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Kayan Yazı">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Override1.xml><?xml version="1.0" encoding="utf-8"?>
<a:themeOverride xmlns:a="http://schemas.openxmlformats.org/drawingml/2006/main">
  <a:clrScheme name="Kayan Yazı">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38</TotalTime>
  <Words>552</Words>
  <Application>Microsoft Office PowerPoint</Application>
  <PresentationFormat>Geniş ekran</PresentationFormat>
  <Paragraphs>25</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Century Gothic</vt:lpstr>
      <vt:lpstr>Wingdings 3</vt:lpstr>
      <vt:lpstr>İyon</vt:lpstr>
      <vt:lpstr>E-ticaret</vt:lpstr>
      <vt:lpstr>PowerPoint Sunusu</vt:lpstr>
      <vt:lpstr>PowerPoint Sunusu</vt:lpstr>
      <vt:lpstr>Elektronik Ticaretin Türleri</vt:lpstr>
      <vt:lpstr>PowerPoint Sunusu</vt:lpstr>
      <vt:lpstr>Elektronik Ticaretin Avantajları</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Semih Açıkgözoğlu</dc:creator>
  <cp:lastModifiedBy>Semih Açıkgözoğlu</cp:lastModifiedBy>
  <cp:revision>1</cp:revision>
  <dcterms:created xsi:type="dcterms:W3CDTF">2025-02-19T20:43:24Z</dcterms:created>
  <dcterms:modified xsi:type="dcterms:W3CDTF">2025-02-19T21:21:53Z</dcterms:modified>
</cp:coreProperties>
</file>