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63" r:id="rId6"/>
    <p:sldId id="260" r:id="rId7"/>
    <p:sldId id="262"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F8AF84-691E-47C1-AB41-FD3442467E7C}" type="datetimeFigureOut">
              <a:rPr lang="tr-TR" smtClean="0"/>
              <a:t>28.11.2020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158480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F8AF84-691E-47C1-AB41-FD3442467E7C}" type="datetimeFigureOut">
              <a:rPr lang="tr-TR" smtClean="0"/>
              <a:t>28.11.2020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174580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F8AF84-691E-47C1-AB41-FD3442467E7C}" type="datetimeFigureOut">
              <a:rPr lang="tr-TR" smtClean="0"/>
              <a:t>28.11.2020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409062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F8AF84-691E-47C1-AB41-FD3442467E7C}" type="datetimeFigureOut">
              <a:rPr lang="tr-TR" smtClean="0"/>
              <a:t>28.11.2020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3325451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F8AF84-691E-47C1-AB41-FD3442467E7C}" type="datetimeFigureOut">
              <a:rPr lang="tr-TR" smtClean="0"/>
              <a:t>28.11.2020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1592927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F8AF84-691E-47C1-AB41-FD3442467E7C}" type="datetimeFigureOut">
              <a:rPr lang="tr-TR" smtClean="0"/>
              <a:t>28.11.2020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72178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F8AF84-691E-47C1-AB41-FD3442467E7C}" type="datetimeFigureOut">
              <a:rPr lang="tr-TR" smtClean="0"/>
              <a:t>28.11.2020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241981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F8AF84-691E-47C1-AB41-FD3442467E7C}" type="datetimeFigureOut">
              <a:rPr lang="tr-TR" smtClean="0"/>
              <a:t>28.11.2020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39511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F8AF84-691E-47C1-AB41-FD3442467E7C}" type="datetimeFigureOut">
              <a:rPr lang="tr-TR" smtClean="0"/>
              <a:t>28.11.2020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297258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F8AF84-691E-47C1-AB41-FD3442467E7C}" type="datetimeFigureOut">
              <a:rPr lang="tr-TR" smtClean="0"/>
              <a:t>28.11.2020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393377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F8AF84-691E-47C1-AB41-FD3442467E7C}" type="datetimeFigureOut">
              <a:rPr lang="tr-TR" smtClean="0"/>
              <a:t>28.11.2020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6467B9-1D1C-44CF-AC84-6B8938DA3794}" type="slidenum">
              <a:rPr lang="tr-TR" smtClean="0"/>
              <a:t>‹#›</a:t>
            </a:fld>
            <a:endParaRPr lang="tr-TR"/>
          </a:p>
        </p:txBody>
      </p:sp>
    </p:spTree>
    <p:extLst>
      <p:ext uri="{BB962C8B-B14F-4D97-AF65-F5344CB8AC3E}">
        <p14:creationId xmlns:p14="http://schemas.microsoft.com/office/powerpoint/2010/main" val="287816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8AF84-691E-47C1-AB41-FD3442467E7C}" type="datetimeFigureOut">
              <a:rPr lang="tr-TR" smtClean="0"/>
              <a:t>28.11.2020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467B9-1D1C-44CF-AC84-6B8938DA3794}" type="slidenum">
              <a:rPr lang="tr-TR" smtClean="0"/>
              <a:t>‹#›</a:t>
            </a:fld>
            <a:endParaRPr lang="tr-TR"/>
          </a:p>
        </p:txBody>
      </p:sp>
    </p:spTree>
    <p:extLst>
      <p:ext uri="{BB962C8B-B14F-4D97-AF65-F5344CB8AC3E}">
        <p14:creationId xmlns:p14="http://schemas.microsoft.com/office/powerpoint/2010/main" val="16270042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332656"/>
            <a:ext cx="7772400" cy="1470025"/>
          </a:xfrm>
        </p:spPr>
        <p:txBody>
          <a:bodyPr/>
          <a:lstStyle/>
          <a:p>
            <a:r>
              <a:rPr lang="tr-TR" dirty="0" smtClean="0"/>
              <a:t>SATIŞ</a:t>
            </a:r>
            <a:endParaRPr lang="tr-TR" dirty="0"/>
          </a:p>
        </p:txBody>
      </p:sp>
      <p:sp>
        <p:nvSpPr>
          <p:cNvPr id="3" name="2 Alt Başlık"/>
          <p:cNvSpPr>
            <a:spLocks noGrp="1"/>
          </p:cNvSpPr>
          <p:nvPr>
            <p:ph type="subTitle" idx="1"/>
          </p:nvPr>
        </p:nvSpPr>
        <p:spPr>
          <a:xfrm>
            <a:off x="683568" y="2060848"/>
            <a:ext cx="7632848" cy="3577952"/>
          </a:xfrm>
        </p:spPr>
        <p:txBody>
          <a:bodyPr>
            <a:normAutofit/>
          </a:bodyPr>
          <a:lstStyle/>
          <a:p>
            <a:pPr algn="just"/>
            <a:r>
              <a:rPr lang="tr-TR" dirty="0" smtClean="0">
                <a:solidFill>
                  <a:schemeClr val="bg1"/>
                </a:solidFill>
              </a:rPr>
              <a:t>           </a:t>
            </a:r>
            <a:r>
              <a:rPr lang="tr-TR" dirty="0" smtClean="0">
                <a:solidFill>
                  <a:schemeClr val="tx1"/>
                </a:solidFill>
              </a:rPr>
              <a:t>BİR ÜRÜN, HİZMET YA DA FAYDANIN EN UYGUN YERDE, EN UYGUN ZAMANDA, EN UYGUN YÖNTEMLE VE UYGUN BİR BEDEL KARŞILIĞINDA SATILMASI İÇİN GEREKLİ OLAN ÇABALAR BÜTÜNÜDÜR.</a:t>
            </a:r>
            <a:endParaRPr lang="tr-TR" dirty="0">
              <a:solidFill>
                <a:schemeClr val="tx1"/>
              </a:solidFill>
            </a:endParaRPr>
          </a:p>
        </p:txBody>
      </p:sp>
    </p:spTree>
    <p:extLst>
      <p:ext uri="{BB962C8B-B14F-4D97-AF65-F5344CB8AC3E}">
        <p14:creationId xmlns:p14="http://schemas.microsoft.com/office/powerpoint/2010/main" val="1002593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60648"/>
            <a:ext cx="7851648" cy="1152128"/>
          </a:xfrm>
        </p:spPr>
        <p:txBody>
          <a:bodyPr/>
          <a:lstStyle/>
          <a:p>
            <a:r>
              <a:rPr lang="tr-TR" dirty="0" smtClean="0"/>
              <a:t>ARAŞTIRMA</a:t>
            </a:r>
            <a:endParaRPr lang="tr-TR" dirty="0"/>
          </a:p>
        </p:txBody>
      </p:sp>
      <p:sp>
        <p:nvSpPr>
          <p:cNvPr id="3" name="Alt Başlık 2"/>
          <p:cNvSpPr>
            <a:spLocks noGrp="1"/>
          </p:cNvSpPr>
          <p:nvPr>
            <p:ph type="subTitle" idx="1"/>
          </p:nvPr>
        </p:nvSpPr>
        <p:spPr>
          <a:xfrm>
            <a:off x="533400" y="1772816"/>
            <a:ext cx="8431088" cy="4320480"/>
          </a:xfrm>
        </p:spPr>
        <p:txBody>
          <a:bodyPr>
            <a:normAutofit fontScale="85000" lnSpcReduction="20000"/>
          </a:bodyPr>
          <a:lstStyle/>
          <a:p>
            <a:pPr algn="just"/>
            <a:r>
              <a:rPr lang="tr-TR" dirty="0" smtClean="0"/>
              <a:t>BU AŞAMADA POTANSİYEL MÜŞTERİLERLE İLGİLİ BİLGİ TOPLAMAK AMAÇLANIR. POTANSİYEL MÜŞTERİLERİ BELİRLEMEK İÇİN ŞU YOLLARDAN YARARLANILIR.</a:t>
            </a:r>
          </a:p>
          <a:p>
            <a:pPr algn="just"/>
            <a:r>
              <a:rPr lang="tr-TR" dirty="0" smtClean="0"/>
              <a:t>1.SEKTÖR ANALİZİ</a:t>
            </a:r>
          </a:p>
          <a:p>
            <a:pPr algn="just"/>
            <a:r>
              <a:rPr lang="tr-TR" dirty="0" smtClean="0"/>
              <a:t>2.ÜRÜN ANALİZİ</a:t>
            </a:r>
          </a:p>
          <a:p>
            <a:pPr algn="just"/>
            <a:r>
              <a:rPr lang="tr-TR" dirty="0" smtClean="0"/>
              <a:t>3. MESLEK ODALARI, DERNEKLER, VAKIFLAR ARACILIĞIYLA </a:t>
            </a:r>
          </a:p>
          <a:p>
            <a:pPr algn="just"/>
            <a:r>
              <a:rPr lang="tr-TR" dirty="0" smtClean="0"/>
              <a:t>4. MEVCUT MÜŞTERİLER SAYESİNDE YENİ MÜŞTERİLERE ULAŞARAK</a:t>
            </a:r>
          </a:p>
          <a:p>
            <a:pPr algn="just"/>
            <a:r>
              <a:rPr lang="tr-TR" dirty="0" smtClean="0"/>
              <a:t>5.EŞ, DOST, ARKADAŞLAR ARACILIĞIYLA</a:t>
            </a:r>
          </a:p>
          <a:p>
            <a:pPr algn="just"/>
            <a:r>
              <a:rPr lang="tr-TR" dirty="0" smtClean="0"/>
              <a:t>6.SATIŞ ELEMANININ KENDİ OLANAKLARI VE GÖZLEMLERİYLE</a:t>
            </a:r>
          </a:p>
          <a:p>
            <a:endParaRPr lang="tr-TR" dirty="0"/>
          </a:p>
        </p:txBody>
      </p:sp>
    </p:spTree>
    <p:extLst>
      <p:ext uri="{BB962C8B-B14F-4D97-AF65-F5344CB8AC3E}">
        <p14:creationId xmlns:p14="http://schemas.microsoft.com/office/powerpoint/2010/main" val="786958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260648"/>
            <a:ext cx="7851648" cy="936104"/>
          </a:xfrm>
        </p:spPr>
        <p:txBody>
          <a:bodyPr/>
          <a:lstStyle/>
          <a:p>
            <a:pPr algn="ctr"/>
            <a:r>
              <a:rPr lang="tr-TR" dirty="0" smtClean="0"/>
              <a:t>ÖN HAZIRLIK</a:t>
            </a:r>
            <a:endParaRPr lang="tr-TR" dirty="0"/>
          </a:p>
        </p:txBody>
      </p:sp>
      <p:sp>
        <p:nvSpPr>
          <p:cNvPr id="3" name="Alt Başlık 2"/>
          <p:cNvSpPr>
            <a:spLocks noGrp="1"/>
          </p:cNvSpPr>
          <p:nvPr>
            <p:ph type="subTitle" idx="1"/>
          </p:nvPr>
        </p:nvSpPr>
        <p:spPr>
          <a:xfrm>
            <a:off x="533400" y="1484784"/>
            <a:ext cx="7854696" cy="3496352"/>
          </a:xfrm>
        </p:spPr>
        <p:txBody>
          <a:bodyPr>
            <a:normAutofit lnSpcReduction="10000"/>
          </a:bodyPr>
          <a:lstStyle/>
          <a:p>
            <a:pPr algn="just"/>
            <a:r>
              <a:rPr lang="tr-TR" dirty="0" smtClean="0"/>
              <a:t>DOĞRU KİŞİLERLE, DOĞRU MEKANLARDA, DOĞRU ZAMANLARDA TAKDİMİ RAHATLIKLA YAPABİLMEYİ PLANLAMAK VE PLANIN NASIL UYGULANACAĞININ HAZIRLIĞINI YAPMAK DEMEKTİR.</a:t>
            </a:r>
          </a:p>
          <a:p>
            <a:pPr algn="just"/>
            <a:r>
              <a:rPr lang="tr-TR" dirty="0" smtClean="0"/>
              <a:t>RANDEVU İLE SATIŞ YAPACAK KİŞİLER İÇİN ÖN HAZIRLIK ÖNEMLİDİR.</a:t>
            </a:r>
            <a:endParaRPr lang="tr-TR" dirty="0"/>
          </a:p>
        </p:txBody>
      </p:sp>
    </p:spTree>
    <p:extLst>
      <p:ext uri="{BB962C8B-B14F-4D97-AF65-F5344CB8AC3E}">
        <p14:creationId xmlns:p14="http://schemas.microsoft.com/office/powerpoint/2010/main" val="390403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528" y="116632"/>
            <a:ext cx="8424936" cy="1296144"/>
          </a:xfrm>
        </p:spPr>
        <p:txBody>
          <a:bodyPr>
            <a:normAutofit/>
          </a:bodyPr>
          <a:lstStyle/>
          <a:p>
            <a:r>
              <a:rPr lang="tr-TR" sz="3200" dirty="0" smtClean="0"/>
              <a:t>SATIŞ GÖRÜŞMESİNİ ENGELLEYEN RASYONEL PSİKOLOJİK DUYGUSAL FAKTÖRLER</a:t>
            </a:r>
            <a:endParaRPr lang="tr-TR" sz="3200" dirty="0"/>
          </a:p>
        </p:txBody>
      </p:sp>
      <p:sp>
        <p:nvSpPr>
          <p:cNvPr id="3" name="2 Alt Başlık"/>
          <p:cNvSpPr>
            <a:spLocks noGrp="1"/>
          </p:cNvSpPr>
          <p:nvPr>
            <p:ph type="subTitle" idx="1"/>
          </p:nvPr>
        </p:nvSpPr>
        <p:spPr>
          <a:xfrm>
            <a:off x="467544" y="1484784"/>
            <a:ext cx="7776864" cy="4154016"/>
          </a:xfrm>
        </p:spPr>
        <p:txBody>
          <a:bodyPr>
            <a:normAutofit fontScale="85000" lnSpcReduction="20000"/>
          </a:bodyPr>
          <a:lstStyle/>
          <a:p>
            <a:pPr marL="514350" indent="-514350" algn="just">
              <a:buFont typeface="+mj-lt"/>
              <a:buAutoNum type="arabicPeriod"/>
            </a:pPr>
            <a:r>
              <a:rPr lang="tr-TR" dirty="0" smtClean="0">
                <a:solidFill>
                  <a:schemeClr val="tx1"/>
                </a:solidFill>
              </a:rPr>
              <a:t>ZAMANIN UYGUNSUZLUĞU</a:t>
            </a:r>
          </a:p>
          <a:p>
            <a:pPr marL="514350" indent="-514350" algn="just">
              <a:buFont typeface="+mj-lt"/>
              <a:buAutoNum type="arabicPeriod"/>
            </a:pPr>
            <a:r>
              <a:rPr lang="tr-TR" dirty="0" smtClean="0">
                <a:solidFill>
                  <a:schemeClr val="tx1"/>
                </a:solidFill>
              </a:rPr>
              <a:t>İHTİYAÇ SEVİYESİNİN DÜŞÜKLÜĞÜ</a:t>
            </a:r>
          </a:p>
          <a:p>
            <a:pPr marL="514350" indent="-514350" algn="just">
              <a:buFont typeface="+mj-lt"/>
              <a:buAutoNum type="arabicPeriod"/>
            </a:pPr>
            <a:r>
              <a:rPr lang="tr-TR" dirty="0" smtClean="0">
                <a:solidFill>
                  <a:schemeClr val="tx1"/>
                </a:solidFill>
              </a:rPr>
              <a:t>İHTİYACI TANIMLAMADA SORUNLARININ BULUNMASI</a:t>
            </a:r>
          </a:p>
          <a:p>
            <a:pPr marL="514350" indent="-514350" algn="just">
              <a:buFont typeface="+mj-lt"/>
              <a:buAutoNum type="arabicPeriod"/>
            </a:pPr>
            <a:r>
              <a:rPr lang="tr-TR" dirty="0" smtClean="0">
                <a:solidFill>
                  <a:schemeClr val="tx1"/>
                </a:solidFill>
              </a:rPr>
              <a:t>ÇALIŞTIĞI FİRMANIN HİZMETLERİNDEN MEMNUN OLMASI</a:t>
            </a:r>
          </a:p>
          <a:p>
            <a:pPr marL="514350" indent="-514350" algn="just">
              <a:buFont typeface="+mj-lt"/>
              <a:buAutoNum type="arabicPeriod"/>
            </a:pPr>
            <a:r>
              <a:rPr lang="tr-TR" dirty="0" smtClean="0">
                <a:solidFill>
                  <a:schemeClr val="tx1"/>
                </a:solidFill>
              </a:rPr>
              <a:t>KÜLTÜREL NEDENLER</a:t>
            </a:r>
          </a:p>
          <a:p>
            <a:pPr marL="514350" indent="-514350" algn="just">
              <a:buFont typeface="+mj-lt"/>
              <a:buAutoNum type="arabicPeriod"/>
            </a:pPr>
            <a:r>
              <a:rPr lang="tr-TR" dirty="0" smtClean="0">
                <a:solidFill>
                  <a:schemeClr val="tx1"/>
                </a:solidFill>
              </a:rPr>
              <a:t>FİRMA YA DA KİŞİSEL SATIŞÇIYA KARŞI BESLEDİĞİ KİŞİSEL DUYGULAR</a:t>
            </a:r>
          </a:p>
          <a:p>
            <a:pPr marL="514350" indent="-514350" algn="just">
              <a:buFont typeface="+mj-lt"/>
              <a:buAutoNum type="arabicPeriod"/>
            </a:pPr>
            <a:r>
              <a:rPr lang="tr-TR" dirty="0" smtClean="0">
                <a:solidFill>
                  <a:schemeClr val="tx1"/>
                </a:solidFill>
              </a:rPr>
              <a:t>GÜVEN EKSİKLİKLERİ</a:t>
            </a:r>
            <a:endParaRPr lang="tr-TR" dirty="0">
              <a:solidFill>
                <a:schemeClr val="tx1"/>
              </a:solidFill>
            </a:endParaRPr>
          </a:p>
        </p:txBody>
      </p:sp>
    </p:spTree>
    <p:extLst>
      <p:ext uri="{BB962C8B-B14F-4D97-AF65-F5344CB8AC3E}">
        <p14:creationId xmlns:p14="http://schemas.microsoft.com/office/powerpoint/2010/main" val="1401208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smtClean="0"/>
              <a:t>GÖRÜŞME VE İHTİYAÇ TESPİTİ</a:t>
            </a:r>
            <a:endParaRPr lang="tr-TR" dirty="0"/>
          </a:p>
        </p:txBody>
      </p:sp>
    </p:spTree>
    <p:extLst>
      <p:ext uri="{BB962C8B-B14F-4D97-AF65-F5344CB8AC3E}">
        <p14:creationId xmlns:p14="http://schemas.microsoft.com/office/powerpoint/2010/main" val="1727241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normAutofit/>
          </a:bodyPr>
          <a:lstStyle/>
          <a:p>
            <a:r>
              <a:rPr lang="tr-TR" dirty="0" smtClean="0"/>
              <a:t>İHTİYAÇLARIN TESPİTİNE YÖNELİK SORU TÜRLERİ</a:t>
            </a:r>
            <a:endParaRPr lang="tr-TR" dirty="0"/>
          </a:p>
        </p:txBody>
      </p:sp>
      <p:sp>
        <p:nvSpPr>
          <p:cNvPr id="3" name="2 Alt Başlık"/>
          <p:cNvSpPr>
            <a:spLocks noGrp="1"/>
          </p:cNvSpPr>
          <p:nvPr>
            <p:ph type="subTitle" idx="1"/>
          </p:nvPr>
        </p:nvSpPr>
        <p:spPr>
          <a:xfrm>
            <a:off x="323528" y="1700808"/>
            <a:ext cx="7992888" cy="4536504"/>
          </a:xfrm>
        </p:spPr>
        <p:txBody>
          <a:bodyPr>
            <a:normAutofit fontScale="77500" lnSpcReduction="20000"/>
          </a:bodyPr>
          <a:lstStyle/>
          <a:p>
            <a:pPr algn="just"/>
            <a:r>
              <a:rPr lang="tr-TR" dirty="0" smtClean="0"/>
              <a:t>1.DURUMSAL SORULAR</a:t>
            </a:r>
          </a:p>
          <a:p>
            <a:pPr algn="just"/>
            <a:r>
              <a:rPr lang="tr-TR" dirty="0" smtClean="0">
                <a:solidFill>
                  <a:schemeClr val="bg1"/>
                </a:solidFill>
              </a:rPr>
              <a:t>(BU PARÇAYI NE SIKLIKLA DEĞİŞTİRİYORSUNUZ)</a:t>
            </a:r>
          </a:p>
          <a:p>
            <a:pPr algn="just"/>
            <a:r>
              <a:rPr lang="tr-TR" dirty="0" smtClean="0"/>
              <a:t>2.PROBLEM TESPİTİNE YÖNELİK SORULAR</a:t>
            </a:r>
          </a:p>
          <a:p>
            <a:pPr algn="just"/>
            <a:r>
              <a:rPr lang="tr-TR" dirty="0" smtClean="0">
                <a:solidFill>
                  <a:schemeClr val="bg1"/>
                </a:solidFill>
              </a:rPr>
              <a:t>(DAHA ÖNCE PARÇALARIN ORTALAMA ÖMRÜ NE KADARDI)</a:t>
            </a:r>
          </a:p>
          <a:p>
            <a:pPr algn="just"/>
            <a:r>
              <a:rPr lang="tr-TR" dirty="0" smtClean="0"/>
              <a:t>3. PROBLEMİN ÖNEMİNE İLİŞKİN SORULAR</a:t>
            </a:r>
          </a:p>
          <a:p>
            <a:pPr algn="just"/>
            <a:r>
              <a:rPr lang="tr-TR" dirty="0" smtClean="0">
                <a:solidFill>
                  <a:schemeClr val="bg1"/>
                </a:solidFill>
              </a:rPr>
              <a:t>(BU ARIZADAN DOLAYI KAYBINIZ NE KADAR)</a:t>
            </a:r>
          </a:p>
          <a:p>
            <a:pPr algn="just"/>
            <a:r>
              <a:rPr lang="tr-TR" dirty="0" smtClean="0"/>
              <a:t>4. ÇÖZÜMÜN ÖNEMİNE İLİŞKİN SORULAR</a:t>
            </a:r>
          </a:p>
          <a:p>
            <a:pPr algn="just"/>
            <a:r>
              <a:rPr lang="tr-TR" dirty="0" smtClean="0">
                <a:solidFill>
                  <a:schemeClr val="bg1"/>
                </a:solidFill>
              </a:rPr>
              <a:t>(BU PARÇANIN ARIZA SÜRESİNİ AZALTMAK SİZE TAHMİNİ NE KADAR KAZANDIRIR)</a:t>
            </a:r>
            <a:endParaRPr lang="tr-TR" dirty="0">
              <a:solidFill>
                <a:schemeClr val="bg1"/>
              </a:solidFill>
            </a:endParaRPr>
          </a:p>
          <a:p>
            <a:pPr algn="just"/>
            <a:r>
              <a:rPr lang="tr-TR" dirty="0" smtClean="0"/>
              <a:t>5.ONAY SORULARI</a:t>
            </a:r>
          </a:p>
          <a:p>
            <a:pPr algn="just"/>
            <a:r>
              <a:rPr lang="tr-TR" dirty="0" smtClean="0">
                <a:solidFill>
                  <a:schemeClr val="bg1"/>
                </a:solidFill>
              </a:rPr>
              <a:t>ÖYLEYSE BU PARÇAYI DENEMEYİ İSTİYORSUNUZ</a:t>
            </a:r>
            <a:endParaRPr lang="tr-TR" dirty="0">
              <a:solidFill>
                <a:schemeClr val="bg1"/>
              </a:solidFill>
            </a:endParaRPr>
          </a:p>
        </p:txBody>
      </p:sp>
    </p:spTree>
    <p:extLst>
      <p:ext uri="{BB962C8B-B14F-4D97-AF65-F5344CB8AC3E}">
        <p14:creationId xmlns:p14="http://schemas.microsoft.com/office/powerpoint/2010/main" val="84539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1"/>
            <a:ext cx="7772400" cy="1368152"/>
          </a:xfrm>
        </p:spPr>
        <p:txBody>
          <a:bodyPr>
            <a:normAutofit fontScale="90000"/>
          </a:bodyPr>
          <a:lstStyle/>
          <a:p>
            <a:r>
              <a:rPr lang="tr-TR" dirty="0" smtClean="0"/>
              <a:t>SUNUMDA DİKKAT EDİLMESİ GEREKEN KONULAR</a:t>
            </a:r>
            <a:endParaRPr lang="tr-TR" dirty="0"/>
          </a:p>
        </p:txBody>
      </p:sp>
      <p:sp>
        <p:nvSpPr>
          <p:cNvPr id="3" name="2 Alt Başlık"/>
          <p:cNvSpPr>
            <a:spLocks noGrp="1"/>
          </p:cNvSpPr>
          <p:nvPr>
            <p:ph type="subTitle" idx="1"/>
          </p:nvPr>
        </p:nvSpPr>
        <p:spPr>
          <a:xfrm>
            <a:off x="827584" y="1628800"/>
            <a:ext cx="8136904" cy="4608512"/>
          </a:xfrm>
        </p:spPr>
        <p:txBody>
          <a:bodyPr>
            <a:normAutofit/>
          </a:bodyPr>
          <a:lstStyle/>
          <a:p>
            <a:pPr marL="514350" indent="-514350" algn="just">
              <a:buFont typeface="+mj-lt"/>
              <a:buAutoNum type="arabicPeriod"/>
            </a:pPr>
            <a:r>
              <a:rPr lang="tr-TR" sz="2400" dirty="0" smtClean="0"/>
              <a:t>EMPATİ</a:t>
            </a:r>
          </a:p>
          <a:p>
            <a:pPr marL="514350" indent="-514350" algn="just">
              <a:buFont typeface="+mj-lt"/>
              <a:buAutoNum type="arabicPeriod"/>
            </a:pPr>
            <a:r>
              <a:rPr lang="tr-TR" sz="2400" dirty="0" smtClean="0"/>
              <a:t>BAŞARININ SATIŞA BAĞLI OLDUĞU UNUTULMAMALIDIR</a:t>
            </a:r>
          </a:p>
          <a:p>
            <a:pPr marL="514350" indent="-514350" algn="just">
              <a:buFont typeface="+mj-lt"/>
              <a:buAutoNum type="arabicPeriod"/>
            </a:pPr>
            <a:r>
              <a:rPr lang="tr-TR" sz="2400" dirty="0" smtClean="0"/>
              <a:t>SATIŞÇI MEMNUNİYET VE MEMNUNİYETSİZLİĞİ KARŞI TARAFA HİSSETTİRMELİDİR.</a:t>
            </a:r>
          </a:p>
          <a:p>
            <a:pPr marL="514350" indent="-514350" algn="just">
              <a:buFont typeface="+mj-lt"/>
              <a:buAutoNum type="arabicPeriod"/>
            </a:pPr>
            <a:r>
              <a:rPr lang="tr-TR" sz="2400" dirty="0" smtClean="0"/>
              <a:t>SATIŞÇININ KÜÇÜK BİR HATASININ SATIŞI KAYBETTİRECEĞİ UNUTULMAMALIDIR.</a:t>
            </a:r>
          </a:p>
          <a:p>
            <a:pPr marL="514350" indent="-514350" algn="just">
              <a:buFont typeface="+mj-lt"/>
              <a:buAutoNum type="arabicPeriod"/>
            </a:pPr>
            <a:r>
              <a:rPr lang="tr-TR" sz="2400" dirty="0" smtClean="0"/>
              <a:t>GÖRÜŞMELERDE ÜÇÜNCÜ KİŞİLERİN BULUNABİLECEĞİ BUNLARIN SATIN ALMA KARAR SÜREÇLERİNDE ETKİLİ OLABİLECEKLERİ GÖZDEN KAÇMAMALIDIR.</a:t>
            </a:r>
            <a:endParaRPr lang="tr-TR" sz="2400" dirty="0"/>
          </a:p>
        </p:txBody>
      </p:sp>
    </p:spTree>
    <p:extLst>
      <p:ext uri="{BB962C8B-B14F-4D97-AF65-F5344CB8AC3E}">
        <p14:creationId xmlns:p14="http://schemas.microsoft.com/office/powerpoint/2010/main" val="1334416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88640"/>
            <a:ext cx="7851648" cy="936104"/>
          </a:xfrm>
        </p:spPr>
        <p:txBody>
          <a:bodyPr/>
          <a:lstStyle/>
          <a:p>
            <a:r>
              <a:rPr lang="tr-TR" dirty="0" smtClean="0"/>
              <a:t>SATIŞ STRATEJİSİ</a:t>
            </a:r>
            <a:endParaRPr lang="tr-TR" dirty="0"/>
          </a:p>
        </p:txBody>
      </p:sp>
      <p:sp>
        <p:nvSpPr>
          <p:cNvPr id="3" name="Alt Başlık 2"/>
          <p:cNvSpPr>
            <a:spLocks noGrp="1"/>
          </p:cNvSpPr>
          <p:nvPr>
            <p:ph type="subTitle" idx="1"/>
          </p:nvPr>
        </p:nvSpPr>
        <p:spPr/>
        <p:txBody>
          <a:bodyPr>
            <a:normAutofit fontScale="92500" lnSpcReduction="10000"/>
          </a:bodyPr>
          <a:lstStyle/>
          <a:p>
            <a:r>
              <a:rPr lang="tr-TR" dirty="0" smtClean="0"/>
              <a:t>SATIŞ ELEMANININ SATIŞ ÖNERİSİNİ SUNARKEN İZLEYECEĞİ YOL VE YÖNTEMLERE SATIŞ STRATEJİSİ ADI VERİLİR. </a:t>
            </a:r>
            <a:endParaRPr lang="tr-TR" dirty="0"/>
          </a:p>
        </p:txBody>
      </p:sp>
    </p:spTree>
    <p:extLst>
      <p:ext uri="{BB962C8B-B14F-4D97-AF65-F5344CB8AC3E}">
        <p14:creationId xmlns:p14="http://schemas.microsoft.com/office/powerpoint/2010/main" val="1627065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88640"/>
            <a:ext cx="7851648" cy="1828800"/>
          </a:xfrm>
        </p:spPr>
        <p:txBody>
          <a:bodyPr>
            <a:normAutofit/>
          </a:bodyPr>
          <a:lstStyle/>
          <a:p>
            <a:r>
              <a:rPr lang="tr-TR" dirty="0" smtClean="0"/>
              <a:t>SUNUM ESNASINDA DİKKAT EDİLMESİ GEREKEN KONULAR</a:t>
            </a:r>
            <a:endParaRPr lang="tr-TR" dirty="0"/>
          </a:p>
        </p:txBody>
      </p:sp>
      <p:sp>
        <p:nvSpPr>
          <p:cNvPr id="3" name="Alt Başlık 2"/>
          <p:cNvSpPr>
            <a:spLocks noGrp="1"/>
          </p:cNvSpPr>
          <p:nvPr>
            <p:ph type="subTitle" idx="1"/>
          </p:nvPr>
        </p:nvSpPr>
        <p:spPr>
          <a:xfrm>
            <a:off x="533400" y="2276872"/>
            <a:ext cx="7854696" cy="4032448"/>
          </a:xfrm>
        </p:spPr>
        <p:txBody>
          <a:bodyPr>
            <a:normAutofit lnSpcReduction="10000"/>
          </a:bodyPr>
          <a:lstStyle/>
          <a:p>
            <a:pPr algn="just"/>
            <a:r>
              <a:rPr lang="tr-TR" dirty="0" smtClean="0"/>
              <a:t>SUNUM AÇIK, NET VE DÜZGÜN CÜMLELERLE YAPILMALIDIR.</a:t>
            </a:r>
          </a:p>
          <a:p>
            <a:pPr algn="just"/>
            <a:r>
              <a:rPr lang="tr-TR" dirty="0" smtClean="0"/>
              <a:t>KONUŞMA UYGUN JEST VE MİMİKLERLE DESTEKLENMELİDİR.</a:t>
            </a:r>
          </a:p>
          <a:p>
            <a:pPr algn="just"/>
            <a:r>
              <a:rPr lang="tr-TR" dirty="0" smtClean="0"/>
              <a:t>UYGULAMALARA VE TANIK GÖSTERMEYE GAYRET EDİLMELİDİR</a:t>
            </a:r>
          </a:p>
          <a:p>
            <a:pPr algn="just"/>
            <a:r>
              <a:rPr lang="tr-TR" dirty="0" smtClean="0"/>
              <a:t>MÜŞTERİ OLAYIN İÇİNE ÇEKİLEBİLMELİDİR.</a:t>
            </a:r>
          </a:p>
          <a:p>
            <a:pPr algn="just"/>
            <a:r>
              <a:rPr lang="tr-TR" dirty="0" smtClean="0"/>
              <a:t>İNANÇ VE GÜVEN SAĞLANMALIDIR.</a:t>
            </a:r>
            <a:endParaRPr lang="tr-TR" dirty="0"/>
          </a:p>
        </p:txBody>
      </p:sp>
    </p:spTree>
    <p:extLst>
      <p:ext uri="{BB962C8B-B14F-4D97-AF65-F5344CB8AC3E}">
        <p14:creationId xmlns:p14="http://schemas.microsoft.com/office/powerpoint/2010/main" val="2870257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260649"/>
            <a:ext cx="7772400" cy="792087"/>
          </a:xfrm>
        </p:spPr>
        <p:txBody>
          <a:bodyPr>
            <a:normAutofit/>
          </a:bodyPr>
          <a:lstStyle/>
          <a:p>
            <a:r>
              <a:rPr lang="tr-TR" dirty="0" smtClean="0"/>
              <a:t>SUNUM STRATEJİLERİ</a:t>
            </a:r>
            <a:endParaRPr lang="tr-TR" dirty="0"/>
          </a:p>
        </p:txBody>
      </p:sp>
      <p:sp>
        <p:nvSpPr>
          <p:cNvPr id="3" name="2 Alt Başlık"/>
          <p:cNvSpPr>
            <a:spLocks noGrp="1"/>
          </p:cNvSpPr>
          <p:nvPr>
            <p:ph type="subTitle" idx="1"/>
          </p:nvPr>
        </p:nvSpPr>
        <p:spPr>
          <a:xfrm>
            <a:off x="683568" y="1196752"/>
            <a:ext cx="7488832" cy="4442048"/>
          </a:xfrm>
        </p:spPr>
        <p:txBody>
          <a:bodyPr>
            <a:normAutofit fontScale="92500" lnSpcReduction="20000"/>
          </a:bodyPr>
          <a:lstStyle/>
          <a:p>
            <a:pPr marL="514350" indent="-514350" algn="just">
              <a:buFont typeface="+mj-lt"/>
              <a:buAutoNum type="arabicPeriod"/>
            </a:pPr>
            <a:r>
              <a:rPr lang="tr-TR" dirty="0" smtClean="0">
                <a:solidFill>
                  <a:schemeClr val="tx1"/>
                </a:solidFill>
              </a:rPr>
              <a:t>ÜRÜN ÖZELLİKLERİ YAKLAŞIMI</a:t>
            </a:r>
          </a:p>
          <a:p>
            <a:pPr marL="514350" indent="-514350" algn="just">
              <a:buFont typeface="+mj-lt"/>
              <a:buAutoNum type="arabicPeriod"/>
            </a:pPr>
            <a:r>
              <a:rPr lang="tr-TR" dirty="0" smtClean="0">
                <a:solidFill>
                  <a:schemeClr val="tx1"/>
                </a:solidFill>
              </a:rPr>
              <a:t>AVANTAJLAR YAKLAŞIMI</a:t>
            </a:r>
          </a:p>
          <a:p>
            <a:pPr marL="514350" indent="-514350" algn="just">
              <a:buFont typeface="+mj-lt"/>
              <a:buAutoNum type="arabicPeriod"/>
            </a:pPr>
            <a:r>
              <a:rPr lang="tr-TR" dirty="0" smtClean="0">
                <a:solidFill>
                  <a:schemeClr val="tx1"/>
                </a:solidFill>
              </a:rPr>
              <a:t>FAYDA YAKLAŞIMI</a:t>
            </a:r>
          </a:p>
          <a:p>
            <a:pPr marL="514350" indent="-514350" algn="just">
              <a:buFont typeface="+mj-lt"/>
              <a:buAutoNum type="arabicPeriod"/>
            </a:pPr>
            <a:r>
              <a:rPr lang="tr-TR" dirty="0" smtClean="0">
                <a:solidFill>
                  <a:schemeClr val="tx1"/>
                </a:solidFill>
              </a:rPr>
              <a:t>KARMA YAKLAŞIM</a:t>
            </a:r>
          </a:p>
          <a:p>
            <a:pPr marL="514350" indent="-514350" algn="just">
              <a:buFont typeface="+mj-lt"/>
              <a:buAutoNum type="arabicPeriod"/>
            </a:pPr>
            <a:r>
              <a:rPr lang="tr-TR" dirty="0" smtClean="0">
                <a:solidFill>
                  <a:schemeClr val="tx1"/>
                </a:solidFill>
              </a:rPr>
              <a:t>NAİDAS YAKLAŞIMI</a:t>
            </a:r>
          </a:p>
          <a:p>
            <a:pPr marL="514350" indent="-514350" algn="just">
              <a:buFont typeface="+mj-lt"/>
              <a:buAutoNum type="arabicPeriod"/>
            </a:pPr>
            <a:r>
              <a:rPr lang="tr-TR" dirty="0" smtClean="0">
                <a:solidFill>
                  <a:schemeClr val="tx1"/>
                </a:solidFill>
              </a:rPr>
              <a:t>TEPKİ YAKLAŞIMI</a:t>
            </a:r>
          </a:p>
          <a:p>
            <a:pPr marL="514350" indent="-514350" algn="just">
              <a:buFont typeface="+mj-lt"/>
              <a:buAutoNum type="arabicPeriod"/>
            </a:pPr>
            <a:r>
              <a:rPr lang="tr-TR" dirty="0" smtClean="0">
                <a:solidFill>
                  <a:schemeClr val="tx1"/>
                </a:solidFill>
              </a:rPr>
              <a:t>SORUN ÇÖZME YAKLAŞIMI</a:t>
            </a:r>
          </a:p>
          <a:p>
            <a:pPr marL="514350" indent="-514350" algn="just">
              <a:buFont typeface="+mj-lt"/>
              <a:buAutoNum type="arabicPeriod"/>
            </a:pPr>
            <a:r>
              <a:rPr lang="tr-TR" dirty="0" smtClean="0">
                <a:solidFill>
                  <a:schemeClr val="tx1"/>
                </a:solidFill>
              </a:rPr>
              <a:t>İHTİYAÇ YAKLAŞIMI</a:t>
            </a:r>
          </a:p>
          <a:p>
            <a:pPr marL="514350" indent="-514350" algn="just">
              <a:buFont typeface="+mj-lt"/>
              <a:buAutoNum type="arabicPeriod"/>
            </a:pPr>
            <a:r>
              <a:rPr lang="tr-TR" dirty="0" smtClean="0">
                <a:solidFill>
                  <a:schemeClr val="tx1"/>
                </a:solidFill>
              </a:rPr>
              <a:t>DERİN SUNUM YAKLAŞIMI</a:t>
            </a:r>
            <a:endParaRPr lang="tr-TR" dirty="0">
              <a:solidFill>
                <a:schemeClr val="tx1"/>
              </a:solidFill>
            </a:endParaRPr>
          </a:p>
        </p:txBody>
      </p:sp>
    </p:spTree>
    <p:extLst>
      <p:ext uri="{BB962C8B-B14F-4D97-AF65-F5344CB8AC3E}">
        <p14:creationId xmlns:p14="http://schemas.microsoft.com/office/powerpoint/2010/main" val="4229586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548680"/>
            <a:ext cx="7851648" cy="1828800"/>
          </a:xfrm>
        </p:spPr>
        <p:txBody>
          <a:bodyPr/>
          <a:lstStyle/>
          <a:p>
            <a:pPr algn="ctr"/>
            <a:r>
              <a:rPr lang="tr-TR" dirty="0" smtClean="0"/>
              <a:t>ÜRÜN ÖZELLİKLERİ YAKLAŞIMI</a:t>
            </a:r>
            <a:endParaRPr lang="tr-TR" dirty="0"/>
          </a:p>
        </p:txBody>
      </p:sp>
      <p:sp>
        <p:nvSpPr>
          <p:cNvPr id="3" name="Alt Başlık 2"/>
          <p:cNvSpPr>
            <a:spLocks noGrp="1"/>
          </p:cNvSpPr>
          <p:nvPr>
            <p:ph type="subTitle" idx="1"/>
          </p:nvPr>
        </p:nvSpPr>
        <p:spPr>
          <a:xfrm>
            <a:off x="533400" y="2564904"/>
            <a:ext cx="7854696" cy="3672408"/>
          </a:xfrm>
        </p:spPr>
        <p:txBody>
          <a:bodyPr>
            <a:normAutofit lnSpcReduction="10000"/>
          </a:bodyPr>
          <a:lstStyle/>
          <a:p>
            <a:pPr algn="just"/>
            <a:r>
              <a:rPr lang="tr-TR" dirty="0" smtClean="0"/>
              <a:t>SUNUM, ÜRÜNÜN AYIRT EDİCİ ÖZELLİKLERİ ÜZERİNE OTURTULUR. ANCAK BU ÖZELLİKLERİN RAKİPLERİN ÜRÜNLERİNDE DE BULUNMASI HALİNDE SUNUM BAŞARILI OLMAYABİLİR. O NEDENLE SATIŞ ELEMANI ÜRÜNÜN ÖZELLİKLERİNİ SUNARKEN RAKİP ÜRÜNLERDE BULUNMAYAN ÖZELLİKLER ÜZERİNE ODAKLANMALIDIR. </a:t>
            </a:r>
            <a:endParaRPr lang="tr-TR" dirty="0"/>
          </a:p>
        </p:txBody>
      </p:sp>
    </p:spTree>
    <p:extLst>
      <p:ext uri="{BB962C8B-B14F-4D97-AF65-F5344CB8AC3E}">
        <p14:creationId xmlns:p14="http://schemas.microsoft.com/office/powerpoint/2010/main" val="2634166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188640"/>
            <a:ext cx="7772400" cy="1470025"/>
          </a:xfrm>
        </p:spPr>
        <p:txBody>
          <a:bodyPr/>
          <a:lstStyle/>
          <a:p>
            <a:pPr lvl="0"/>
            <a:r>
              <a:rPr lang="x-none" b="1"/>
              <a:t>KİŞİSEL </a:t>
            </a:r>
            <a:r>
              <a:rPr lang="x-none" b="1" smtClean="0"/>
              <a:t>SATIŞ</a:t>
            </a:r>
            <a:endParaRPr lang="tr-TR" dirty="0"/>
          </a:p>
        </p:txBody>
      </p:sp>
      <p:sp>
        <p:nvSpPr>
          <p:cNvPr id="3" name="Alt Başlık 2"/>
          <p:cNvSpPr>
            <a:spLocks noGrp="1"/>
          </p:cNvSpPr>
          <p:nvPr>
            <p:ph type="subTitle" idx="1"/>
          </p:nvPr>
        </p:nvSpPr>
        <p:spPr>
          <a:xfrm>
            <a:off x="755576" y="1556792"/>
            <a:ext cx="7992888" cy="4824536"/>
          </a:xfrm>
        </p:spPr>
        <p:txBody>
          <a:bodyPr>
            <a:normAutofit fontScale="85000" lnSpcReduction="10000"/>
          </a:bodyPr>
          <a:lstStyle/>
          <a:p>
            <a:r>
              <a:rPr lang="tr-TR" dirty="0"/>
              <a:t>Kişisel </a:t>
            </a:r>
            <a:r>
              <a:rPr lang="tr-TR" dirty="0" smtClean="0"/>
              <a:t>satışın bazı </a:t>
            </a:r>
            <a:r>
              <a:rPr lang="tr-TR" dirty="0"/>
              <a:t>avantajları </a:t>
            </a:r>
            <a:r>
              <a:rPr lang="tr-TR" dirty="0" smtClean="0"/>
              <a:t>;</a:t>
            </a:r>
          </a:p>
          <a:p>
            <a:pPr marL="514350" lvl="0" indent="-514350" algn="just">
              <a:buAutoNum type="arabicPeriod"/>
            </a:pPr>
            <a:r>
              <a:rPr lang="tr-TR" dirty="0" err="1" smtClean="0"/>
              <a:t>Yüzyüze</a:t>
            </a:r>
            <a:r>
              <a:rPr lang="tr-TR" dirty="0" smtClean="0"/>
              <a:t> </a:t>
            </a:r>
            <a:r>
              <a:rPr lang="tr-TR" dirty="0"/>
              <a:t>iletişim olması nedeniyle müşterinin dikkatini kolaylıkla </a:t>
            </a:r>
            <a:r>
              <a:rPr lang="tr-TR" dirty="0" smtClean="0"/>
              <a:t>çekebilir.</a:t>
            </a:r>
          </a:p>
          <a:p>
            <a:pPr marL="514350" lvl="0" indent="-514350" algn="just">
              <a:buAutoNum type="arabicPeriod"/>
            </a:pPr>
            <a:r>
              <a:rPr lang="tr-TR" dirty="0" smtClean="0"/>
              <a:t>Satışçının </a:t>
            </a:r>
            <a:r>
              <a:rPr lang="tr-TR" dirty="0"/>
              <a:t>müşteriye istek ve ihtiyaçlarını öğrenme açısından daha yakın iletişimde olmasını </a:t>
            </a:r>
            <a:r>
              <a:rPr lang="tr-TR" dirty="0" smtClean="0"/>
              <a:t>sağlar,</a:t>
            </a:r>
          </a:p>
          <a:p>
            <a:pPr marL="514350" lvl="0" indent="-514350" algn="just">
              <a:buAutoNum type="arabicPeriod"/>
            </a:pPr>
            <a:r>
              <a:rPr lang="tr-TR" dirty="0" smtClean="0"/>
              <a:t>Geri </a:t>
            </a:r>
            <a:r>
              <a:rPr lang="tr-TR" dirty="0"/>
              <a:t>dönüş almak </a:t>
            </a:r>
            <a:r>
              <a:rPr lang="tr-TR" dirty="0" smtClean="0"/>
              <a:t>hızlıdır,</a:t>
            </a:r>
          </a:p>
          <a:p>
            <a:pPr marL="514350" lvl="0" indent="-514350" algn="just">
              <a:buAutoNum type="arabicPeriod"/>
            </a:pPr>
            <a:r>
              <a:rPr lang="tr-TR" dirty="0" smtClean="0"/>
              <a:t>Müşteriye </a:t>
            </a:r>
            <a:r>
              <a:rPr lang="tr-TR" dirty="0"/>
              <a:t>diğer yöntemlerle aktarılması güç olan teknik ve karmaşık bilgi aktarma olanakları daha </a:t>
            </a:r>
            <a:r>
              <a:rPr lang="tr-TR" dirty="0" smtClean="0"/>
              <a:t>rahattır,</a:t>
            </a:r>
          </a:p>
          <a:p>
            <a:pPr marL="514350" lvl="0" indent="-514350" algn="just">
              <a:buAutoNum type="arabicPeriod"/>
            </a:pPr>
            <a:r>
              <a:rPr lang="tr-TR" dirty="0" smtClean="0"/>
              <a:t>Müşteriyle </a:t>
            </a:r>
            <a:r>
              <a:rPr lang="tr-TR" dirty="0"/>
              <a:t>kurulan ilişki sayesinde iletişim uzun süreli devam edebilir. </a:t>
            </a:r>
          </a:p>
          <a:p>
            <a:endParaRPr lang="tr-TR" dirty="0"/>
          </a:p>
        </p:txBody>
      </p:sp>
    </p:spTree>
    <p:extLst>
      <p:ext uri="{BB962C8B-B14F-4D97-AF65-F5344CB8AC3E}">
        <p14:creationId xmlns:p14="http://schemas.microsoft.com/office/powerpoint/2010/main" val="2176162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116632"/>
            <a:ext cx="7851648" cy="1828800"/>
          </a:xfrm>
        </p:spPr>
        <p:txBody>
          <a:bodyPr/>
          <a:lstStyle/>
          <a:p>
            <a:r>
              <a:rPr lang="tr-TR" dirty="0" smtClean="0"/>
              <a:t>AVANTAJLAR YAKLAŞIMI</a:t>
            </a:r>
            <a:endParaRPr lang="tr-TR" dirty="0"/>
          </a:p>
        </p:txBody>
      </p:sp>
      <p:sp>
        <p:nvSpPr>
          <p:cNvPr id="3" name="Alt Başlık 2"/>
          <p:cNvSpPr>
            <a:spLocks noGrp="1"/>
          </p:cNvSpPr>
          <p:nvPr>
            <p:ph type="subTitle" idx="1"/>
          </p:nvPr>
        </p:nvSpPr>
        <p:spPr>
          <a:xfrm>
            <a:off x="755576" y="2204864"/>
            <a:ext cx="7854696" cy="3960440"/>
          </a:xfrm>
        </p:spPr>
        <p:txBody>
          <a:bodyPr/>
          <a:lstStyle/>
          <a:p>
            <a:pPr algn="just"/>
            <a:r>
              <a:rPr lang="tr-TR" dirty="0" smtClean="0"/>
              <a:t>SUNUM ÜRÜNE SAHİP OLMANIN VE ONU KULLANMANIN AVANTAJLARI ÜZERİNE OTURTULUR. FİYATLAR YAKINDA ARTACAK ŞEKLİNDE İFADELER BUNUN ÖRNEĞİDİR.</a:t>
            </a:r>
            <a:endParaRPr lang="tr-TR" dirty="0"/>
          </a:p>
        </p:txBody>
      </p:sp>
    </p:spTree>
    <p:extLst>
      <p:ext uri="{BB962C8B-B14F-4D97-AF65-F5344CB8AC3E}">
        <p14:creationId xmlns:p14="http://schemas.microsoft.com/office/powerpoint/2010/main" val="1735530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332656"/>
            <a:ext cx="7851648" cy="720080"/>
          </a:xfrm>
        </p:spPr>
        <p:txBody>
          <a:bodyPr>
            <a:normAutofit fontScale="90000"/>
          </a:bodyPr>
          <a:lstStyle/>
          <a:p>
            <a:pPr algn="ctr"/>
            <a:r>
              <a:rPr lang="tr-TR" dirty="0" smtClean="0"/>
              <a:t>FAYDA YAKLAŞIMI</a:t>
            </a:r>
            <a:endParaRPr lang="tr-TR" dirty="0"/>
          </a:p>
        </p:txBody>
      </p:sp>
      <p:sp>
        <p:nvSpPr>
          <p:cNvPr id="3" name="Alt Başlık 2"/>
          <p:cNvSpPr>
            <a:spLocks noGrp="1"/>
          </p:cNvSpPr>
          <p:nvPr>
            <p:ph type="subTitle" idx="1"/>
          </p:nvPr>
        </p:nvSpPr>
        <p:spPr>
          <a:xfrm>
            <a:off x="533400" y="1844824"/>
            <a:ext cx="7854696" cy="3136312"/>
          </a:xfrm>
        </p:spPr>
        <p:txBody>
          <a:bodyPr/>
          <a:lstStyle/>
          <a:p>
            <a:pPr algn="just"/>
            <a:r>
              <a:rPr lang="tr-TR" dirty="0" smtClean="0"/>
              <a:t>SUNUM ÜRÜNÜN MÜŞTERİYE SAĞLAYACAĞI FAYDALARA ODAKLANIR. </a:t>
            </a:r>
            <a:endParaRPr lang="tr-TR" dirty="0"/>
          </a:p>
        </p:txBody>
      </p:sp>
    </p:spTree>
    <p:extLst>
      <p:ext uri="{BB962C8B-B14F-4D97-AF65-F5344CB8AC3E}">
        <p14:creationId xmlns:p14="http://schemas.microsoft.com/office/powerpoint/2010/main" val="3171917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404664"/>
            <a:ext cx="7851648" cy="936104"/>
          </a:xfrm>
        </p:spPr>
        <p:txBody>
          <a:bodyPr/>
          <a:lstStyle/>
          <a:p>
            <a:r>
              <a:rPr lang="tr-TR" dirty="0" smtClean="0"/>
              <a:t>KARMA YAKLAŞIM</a:t>
            </a:r>
            <a:endParaRPr lang="tr-TR" dirty="0"/>
          </a:p>
        </p:txBody>
      </p:sp>
      <p:sp>
        <p:nvSpPr>
          <p:cNvPr id="3" name="Alt Başlık 2"/>
          <p:cNvSpPr>
            <a:spLocks noGrp="1"/>
          </p:cNvSpPr>
          <p:nvPr>
            <p:ph type="subTitle" idx="1"/>
          </p:nvPr>
        </p:nvSpPr>
        <p:spPr>
          <a:xfrm>
            <a:off x="533400" y="1628800"/>
            <a:ext cx="7854696" cy="3352336"/>
          </a:xfrm>
        </p:spPr>
        <p:txBody>
          <a:bodyPr/>
          <a:lstStyle/>
          <a:p>
            <a:pPr algn="just"/>
            <a:r>
              <a:rPr lang="tr-TR" dirty="0" smtClean="0"/>
              <a:t>SATIŞ ELEMANI HEM ÜRÜNÜN ÖZELLİKLERİNİ, HEM FAYDALARINI HEM DE AVANTAJLARINI MÜŞTERİYE SUNAR. </a:t>
            </a:r>
          </a:p>
          <a:p>
            <a:pPr algn="just"/>
            <a:r>
              <a:rPr lang="tr-TR" dirty="0" smtClean="0"/>
              <a:t>ÖZELLİK ANLATIR FAYDA SATAR GİBİ BİR YAKLAŞIM BENİMSENİR.</a:t>
            </a:r>
            <a:endParaRPr lang="tr-TR" dirty="0"/>
          </a:p>
        </p:txBody>
      </p:sp>
    </p:spTree>
    <p:extLst>
      <p:ext uri="{BB962C8B-B14F-4D97-AF65-F5344CB8AC3E}">
        <p14:creationId xmlns:p14="http://schemas.microsoft.com/office/powerpoint/2010/main" val="281645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18058"/>
          </a:xfrm>
        </p:spPr>
        <p:txBody>
          <a:bodyPr>
            <a:normAutofit fontScale="90000"/>
          </a:bodyPr>
          <a:lstStyle/>
          <a:p>
            <a:r>
              <a:rPr lang="tr-TR" dirty="0" smtClean="0"/>
              <a:t>NAİDAS</a:t>
            </a:r>
            <a:endParaRPr lang="tr-TR" dirty="0"/>
          </a:p>
        </p:txBody>
      </p:sp>
      <p:sp>
        <p:nvSpPr>
          <p:cNvPr id="3" name="2 Yuvarlatılmış Dikdörtgen"/>
          <p:cNvSpPr/>
          <p:nvPr/>
        </p:nvSpPr>
        <p:spPr>
          <a:xfrm>
            <a:off x="2627784" y="764704"/>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İHTİYACIN HİSSETTİRİLMESİ</a:t>
            </a:r>
            <a:endParaRPr lang="tr-TR" dirty="0"/>
          </a:p>
        </p:txBody>
      </p:sp>
      <p:sp>
        <p:nvSpPr>
          <p:cNvPr id="4" name="3 Yuvarlatılmış Dikdörtgen"/>
          <p:cNvSpPr/>
          <p:nvPr/>
        </p:nvSpPr>
        <p:spPr>
          <a:xfrm>
            <a:off x="2627784" y="1844824"/>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DİKKAT ÇEKME</a:t>
            </a:r>
            <a:endParaRPr lang="tr-TR" dirty="0"/>
          </a:p>
        </p:txBody>
      </p:sp>
      <p:sp>
        <p:nvSpPr>
          <p:cNvPr id="5" name="4 Yuvarlatılmış Dikdörtgen"/>
          <p:cNvSpPr/>
          <p:nvPr/>
        </p:nvSpPr>
        <p:spPr>
          <a:xfrm>
            <a:off x="2627784" y="2852936"/>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İLGİ UYANDIRMA</a:t>
            </a:r>
            <a:endParaRPr lang="tr-TR" dirty="0"/>
          </a:p>
        </p:txBody>
      </p:sp>
      <p:sp>
        <p:nvSpPr>
          <p:cNvPr id="6" name="5 Yuvarlatılmış Dikdörtgen"/>
          <p:cNvSpPr/>
          <p:nvPr/>
        </p:nvSpPr>
        <p:spPr>
          <a:xfrm>
            <a:off x="2627784" y="3861048"/>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İSTEK OLUŞTURMA</a:t>
            </a:r>
            <a:endParaRPr lang="tr-TR" dirty="0"/>
          </a:p>
        </p:txBody>
      </p:sp>
      <p:sp>
        <p:nvSpPr>
          <p:cNvPr id="7" name="6 Yuvarlatılmış Dikdörtgen"/>
          <p:cNvSpPr/>
          <p:nvPr/>
        </p:nvSpPr>
        <p:spPr>
          <a:xfrm>
            <a:off x="2627784" y="4869160"/>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EYLEME YÖNELTME</a:t>
            </a:r>
            <a:endParaRPr lang="tr-TR" dirty="0"/>
          </a:p>
        </p:txBody>
      </p:sp>
      <p:sp>
        <p:nvSpPr>
          <p:cNvPr id="8" name="7 Yuvarlatılmış Dikdörtgen"/>
          <p:cNvSpPr/>
          <p:nvPr/>
        </p:nvSpPr>
        <p:spPr>
          <a:xfrm>
            <a:off x="2627784" y="5877272"/>
            <a:ext cx="352839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TATMİN</a:t>
            </a:r>
            <a:endParaRPr lang="tr-TR" dirty="0"/>
          </a:p>
        </p:txBody>
      </p:sp>
    </p:spTree>
    <p:extLst>
      <p:ext uri="{BB962C8B-B14F-4D97-AF65-F5344CB8AC3E}">
        <p14:creationId xmlns:p14="http://schemas.microsoft.com/office/powerpoint/2010/main" val="3739912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88640"/>
            <a:ext cx="7851648" cy="1828800"/>
          </a:xfrm>
        </p:spPr>
        <p:txBody>
          <a:bodyPr/>
          <a:lstStyle/>
          <a:p>
            <a:pPr algn="ctr"/>
            <a:r>
              <a:rPr lang="tr-TR" dirty="0" smtClean="0"/>
              <a:t>TEPKİ YAKLAŞIMI</a:t>
            </a:r>
            <a:endParaRPr lang="tr-TR" dirty="0"/>
          </a:p>
        </p:txBody>
      </p:sp>
      <p:sp>
        <p:nvSpPr>
          <p:cNvPr id="3" name="Alt Başlık 2"/>
          <p:cNvSpPr>
            <a:spLocks noGrp="1"/>
          </p:cNvSpPr>
          <p:nvPr>
            <p:ph type="subTitle" idx="1"/>
          </p:nvPr>
        </p:nvSpPr>
        <p:spPr>
          <a:xfrm>
            <a:off x="533400" y="2204864"/>
            <a:ext cx="7854696" cy="2776272"/>
          </a:xfrm>
        </p:spPr>
        <p:txBody>
          <a:bodyPr/>
          <a:lstStyle/>
          <a:p>
            <a:pPr algn="just"/>
            <a:r>
              <a:rPr lang="tr-TR" dirty="0" smtClean="0"/>
              <a:t>SUNUMUN ÖNCEDEN TASARLANMIŞ BİR KALIPTA SUNULMASINI VE MÜŞTERİNİN SUNUMA GÖSTERECEĞİ TEPKİLERİ ÖNCEDEN TAHMİN EDEREK BUNA CEVAP VERMEYİ AMAÇLAYAN YAKLAŞIM</a:t>
            </a:r>
            <a:endParaRPr lang="tr-TR" dirty="0"/>
          </a:p>
        </p:txBody>
      </p:sp>
    </p:spTree>
    <p:extLst>
      <p:ext uri="{BB962C8B-B14F-4D97-AF65-F5344CB8AC3E}">
        <p14:creationId xmlns:p14="http://schemas.microsoft.com/office/powerpoint/2010/main" val="1542949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260648"/>
            <a:ext cx="7851648" cy="1283568"/>
          </a:xfrm>
        </p:spPr>
        <p:txBody>
          <a:bodyPr/>
          <a:lstStyle/>
          <a:p>
            <a:r>
              <a:rPr lang="tr-TR" dirty="0" smtClean="0"/>
              <a:t>SORUN ÇÖZME YAKLAŞIMI</a:t>
            </a:r>
            <a:endParaRPr lang="tr-TR" dirty="0"/>
          </a:p>
        </p:txBody>
      </p:sp>
      <p:sp>
        <p:nvSpPr>
          <p:cNvPr id="3" name="Alt Başlık 2"/>
          <p:cNvSpPr>
            <a:spLocks noGrp="1"/>
          </p:cNvSpPr>
          <p:nvPr>
            <p:ph type="subTitle" idx="1"/>
          </p:nvPr>
        </p:nvSpPr>
        <p:spPr>
          <a:xfrm>
            <a:off x="533400" y="1844824"/>
            <a:ext cx="7854696" cy="3136312"/>
          </a:xfrm>
        </p:spPr>
        <p:txBody>
          <a:bodyPr/>
          <a:lstStyle/>
          <a:p>
            <a:r>
              <a:rPr lang="tr-TR" dirty="0" smtClean="0"/>
              <a:t>SUNUM BİR SORUNUN ORTADAN KALDIRILMASINA DAYANDIRILABİLİR, SORUN FARK ETTİRİLEBİLİR, TANIMLANMASI SAĞLANABİLİR VE SORUNUN ÇÖZÜMÜ GÖSTERİLEBİLİRSE SATIŞ BAŞARIYA ULAŞABİLİR.</a:t>
            </a:r>
            <a:endParaRPr lang="tr-TR" dirty="0"/>
          </a:p>
        </p:txBody>
      </p:sp>
    </p:spTree>
    <p:extLst>
      <p:ext uri="{BB962C8B-B14F-4D97-AF65-F5344CB8AC3E}">
        <p14:creationId xmlns:p14="http://schemas.microsoft.com/office/powerpoint/2010/main" val="1411634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332656"/>
            <a:ext cx="7851648" cy="1152128"/>
          </a:xfrm>
        </p:spPr>
        <p:txBody>
          <a:bodyPr/>
          <a:lstStyle/>
          <a:p>
            <a:r>
              <a:rPr lang="tr-TR" dirty="0" smtClean="0"/>
              <a:t>İHTİYAÇ YAKLAŞIMI</a:t>
            </a:r>
            <a:endParaRPr lang="tr-TR" dirty="0"/>
          </a:p>
        </p:txBody>
      </p:sp>
      <p:sp>
        <p:nvSpPr>
          <p:cNvPr id="3" name="Alt Başlık 2"/>
          <p:cNvSpPr>
            <a:spLocks noGrp="1"/>
          </p:cNvSpPr>
          <p:nvPr>
            <p:ph type="subTitle" idx="1"/>
          </p:nvPr>
        </p:nvSpPr>
        <p:spPr>
          <a:xfrm>
            <a:off x="533400" y="2060848"/>
            <a:ext cx="8215064" cy="2920288"/>
          </a:xfrm>
        </p:spPr>
        <p:txBody>
          <a:bodyPr>
            <a:normAutofit/>
          </a:bodyPr>
          <a:lstStyle/>
          <a:p>
            <a:pPr algn="just"/>
            <a:r>
              <a:rPr lang="tr-TR" sz="2000" dirty="0" smtClean="0"/>
              <a:t>SUNUM MÜŞTERİ İHTİYAÇLARI ÜZERİNE ODAKLANDIRILIR.</a:t>
            </a:r>
            <a:endParaRPr lang="tr-TR" sz="2000" dirty="0"/>
          </a:p>
        </p:txBody>
      </p:sp>
    </p:spTree>
    <p:extLst>
      <p:ext uri="{BB962C8B-B14F-4D97-AF65-F5344CB8AC3E}">
        <p14:creationId xmlns:p14="http://schemas.microsoft.com/office/powerpoint/2010/main" val="602250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DERİN SUNUM YAKLAŞIMI</a:t>
            </a:r>
            <a:endParaRPr lang="tr-TR" dirty="0"/>
          </a:p>
        </p:txBody>
      </p:sp>
      <p:sp>
        <p:nvSpPr>
          <p:cNvPr id="3" name="Alt Başlık 2"/>
          <p:cNvSpPr>
            <a:spLocks noGrp="1"/>
          </p:cNvSpPr>
          <p:nvPr>
            <p:ph type="subTitle" idx="1"/>
          </p:nvPr>
        </p:nvSpPr>
        <p:spPr/>
        <p:txBody>
          <a:bodyPr>
            <a:normAutofit/>
          </a:bodyPr>
          <a:lstStyle/>
          <a:p>
            <a:pPr algn="just"/>
            <a:r>
              <a:rPr lang="tr-TR" sz="2000" dirty="0" smtClean="0"/>
              <a:t>MÜŞTERİNİN İSTEK VE İHTİYAÇLARI DOĞRULDUSUNDA DETAYLARA ÖNEM VEREREK SUNUM YAPILIR.</a:t>
            </a:r>
            <a:endParaRPr lang="tr-TR" sz="2000" dirty="0"/>
          </a:p>
        </p:txBody>
      </p:sp>
    </p:spTree>
    <p:extLst>
      <p:ext uri="{BB962C8B-B14F-4D97-AF65-F5344CB8AC3E}">
        <p14:creationId xmlns:p14="http://schemas.microsoft.com/office/powerpoint/2010/main" val="1583843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4"/>
            <a:ext cx="7772400" cy="1179562"/>
          </a:xfrm>
        </p:spPr>
        <p:txBody>
          <a:bodyPr/>
          <a:lstStyle/>
          <a:p>
            <a:r>
              <a:rPr lang="tr-TR" dirty="0" smtClean="0"/>
              <a:t>KİŞİSEL SATIŞIN AMAÇLARI</a:t>
            </a:r>
            <a:endParaRPr lang="tr-TR" dirty="0"/>
          </a:p>
        </p:txBody>
      </p:sp>
      <p:sp>
        <p:nvSpPr>
          <p:cNvPr id="3" name="Alt Başlık 2"/>
          <p:cNvSpPr>
            <a:spLocks noGrp="1"/>
          </p:cNvSpPr>
          <p:nvPr>
            <p:ph type="subTitle" idx="1"/>
          </p:nvPr>
        </p:nvSpPr>
        <p:spPr>
          <a:xfrm>
            <a:off x="827584" y="2348880"/>
            <a:ext cx="7776864" cy="2376264"/>
          </a:xfrm>
        </p:spPr>
        <p:txBody>
          <a:bodyPr>
            <a:normAutofit/>
          </a:bodyPr>
          <a:lstStyle/>
          <a:p>
            <a:pPr marL="514350" indent="-514350" algn="just">
              <a:buAutoNum type="arabicPeriod"/>
            </a:pPr>
            <a:r>
              <a:rPr lang="tr-TR" b="1" i="1" dirty="0" smtClean="0"/>
              <a:t>Potansiyel </a:t>
            </a:r>
            <a:r>
              <a:rPr lang="tr-TR" b="1" i="1" dirty="0"/>
              <a:t>alıcıları </a:t>
            </a:r>
            <a:r>
              <a:rPr lang="tr-TR" b="1" i="1" dirty="0" smtClean="0"/>
              <a:t>bulmak</a:t>
            </a:r>
          </a:p>
          <a:p>
            <a:pPr marL="514350" indent="-514350" algn="just">
              <a:buAutoNum type="arabicPeriod"/>
            </a:pPr>
            <a:r>
              <a:rPr lang="tr-TR" b="1" i="1" dirty="0" smtClean="0"/>
              <a:t>Potansiyel </a:t>
            </a:r>
            <a:r>
              <a:rPr lang="tr-TR" b="1" i="1" dirty="0"/>
              <a:t>alıcıları ikna </a:t>
            </a:r>
            <a:r>
              <a:rPr lang="tr-TR" b="1" i="1" dirty="0" smtClean="0"/>
              <a:t>etmek</a:t>
            </a:r>
          </a:p>
          <a:p>
            <a:pPr marL="514350" indent="-514350" algn="just">
              <a:buAutoNum type="arabicPeriod"/>
            </a:pPr>
            <a:r>
              <a:rPr lang="tr-TR" b="1" i="1" dirty="0" smtClean="0"/>
              <a:t>Müşteri </a:t>
            </a:r>
            <a:r>
              <a:rPr lang="tr-TR" b="1" i="1" dirty="0"/>
              <a:t>memnuniyetinin devamlılığını sağlamak</a:t>
            </a:r>
            <a:endParaRPr lang="tr-TR" dirty="0"/>
          </a:p>
        </p:txBody>
      </p:sp>
    </p:spTree>
    <p:extLst>
      <p:ext uri="{BB962C8B-B14F-4D97-AF65-F5344CB8AC3E}">
        <p14:creationId xmlns:p14="http://schemas.microsoft.com/office/powerpoint/2010/main" val="119425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188640"/>
            <a:ext cx="7772400" cy="1470025"/>
          </a:xfrm>
        </p:spPr>
        <p:txBody>
          <a:bodyPr>
            <a:normAutofit/>
          </a:bodyPr>
          <a:lstStyle/>
          <a:p>
            <a:pPr lvl="1" algn="ctr" rtl="0">
              <a:spcBef>
                <a:spcPct val="0"/>
              </a:spcBef>
            </a:pPr>
            <a:r>
              <a:rPr lang="tr-TR" sz="3600" b="1" dirty="0" smtClean="0">
                <a:solidFill>
                  <a:schemeClr val="tx1"/>
                </a:solidFill>
              </a:rPr>
              <a:t>SATIŞÇILIK VE SATIŞÇI TÜRLERİ</a:t>
            </a:r>
            <a:endParaRPr lang="tr-TR" sz="3600" dirty="0">
              <a:solidFill>
                <a:schemeClr val="tx1"/>
              </a:solidFill>
            </a:endParaRPr>
          </a:p>
        </p:txBody>
      </p:sp>
      <p:sp>
        <p:nvSpPr>
          <p:cNvPr id="3" name="Alt Başlık 2"/>
          <p:cNvSpPr>
            <a:spLocks noGrp="1"/>
          </p:cNvSpPr>
          <p:nvPr>
            <p:ph type="subTitle" idx="1"/>
          </p:nvPr>
        </p:nvSpPr>
        <p:spPr>
          <a:xfrm>
            <a:off x="1371600" y="2492896"/>
            <a:ext cx="6400800" cy="3145904"/>
          </a:xfrm>
        </p:spPr>
        <p:txBody>
          <a:bodyPr/>
          <a:lstStyle/>
          <a:p>
            <a:pPr marL="457200" lvl="2" indent="-457200">
              <a:buAutoNum type="arabicPeriod"/>
            </a:pPr>
            <a:r>
              <a:rPr lang="tr-TR" sz="2800" b="1" dirty="0" smtClean="0"/>
              <a:t>SİPARİŞ ALAN SATIŞÇILAR</a:t>
            </a:r>
          </a:p>
          <a:p>
            <a:pPr marL="457200" lvl="2" indent="-457200">
              <a:buAutoNum type="arabicPeriod"/>
            </a:pPr>
            <a:r>
              <a:rPr lang="tr-TR" sz="2800" b="1" dirty="0" smtClean="0"/>
              <a:t>SİPARİŞİ DESTEKLEYEN SATIŞÇILAR</a:t>
            </a:r>
          </a:p>
          <a:p>
            <a:pPr marL="457200" lvl="2" indent="-457200">
              <a:buAutoNum type="arabicPeriod"/>
            </a:pPr>
            <a:r>
              <a:rPr lang="tr-TR" sz="2800" b="1" dirty="0" smtClean="0"/>
              <a:t>SİPARİŞ ELDE EDEN SATIŞÇILAR</a:t>
            </a:r>
          </a:p>
          <a:p>
            <a:endParaRPr lang="tr-TR" dirty="0"/>
          </a:p>
        </p:txBody>
      </p:sp>
    </p:spTree>
    <p:extLst>
      <p:ext uri="{BB962C8B-B14F-4D97-AF65-F5344CB8AC3E}">
        <p14:creationId xmlns:p14="http://schemas.microsoft.com/office/powerpoint/2010/main" val="864466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60649"/>
            <a:ext cx="7772400" cy="1008112"/>
          </a:xfrm>
        </p:spPr>
        <p:txBody>
          <a:bodyPr/>
          <a:lstStyle/>
          <a:p>
            <a:pPr lvl="2" algn="ctr" rtl="0">
              <a:spcBef>
                <a:spcPct val="0"/>
              </a:spcBef>
            </a:pPr>
            <a:r>
              <a:rPr lang="tr-TR" sz="2800" b="1" dirty="0" smtClean="0">
                <a:solidFill>
                  <a:schemeClr val="tx1"/>
                </a:solidFill>
              </a:rPr>
              <a:t>SİPARİŞ ALAN SATIŞÇILAR</a:t>
            </a:r>
            <a:r>
              <a:rPr lang="tr-TR" sz="2800" b="1" dirty="0" smtClean="0"/>
              <a:t/>
            </a:r>
            <a:br>
              <a:rPr lang="tr-TR" sz="2800" b="1" dirty="0" smtClean="0"/>
            </a:br>
            <a:endParaRPr lang="tr-TR" dirty="0"/>
          </a:p>
        </p:txBody>
      </p:sp>
      <p:sp>
        <p:nvSpPr>
          <p:cNvPr id="3" name="Alt Başlık 2"/>
          <p:cNvSpPr>
            <a:spLocks noGrp="1"/>
          </p:cNvSpPr>
          <p:nvPr>
            <p:ph type="subTitle" idx="1"/>
          </p:nvPr>
        </p:nvSpPr>
        <p:spPr>
          <a:xfrm>
            <a:off x="611560" y="1268760"/>
            <a:ext cx="8064896" cy="4370040"/>
          </a:xfrm>
        </p:spPr>
        <p:txBody>
          <a:bodyPr>
            <a:normAutofit fontScale="92500" lnSpcReduction="20000"/>
          </a:bodyPr>
          <a:lstStyle/>
          <a:p>
            <a:pPr algn="just"/>
            <a:r>
              <a:rPr lang="tr-TR" dirty="0" smtClean="0"/>
              <a:t>İÇERİDEN SİPARİŞ ALANLAR VE DIŞARIDAN SİPARİŞ ALANLAR ŞEKLİNDE İKİYE AYRILIR. SİPARİŞ ALAN SATIŞÇILIK ROLÜ MÜŞTERİNİN TALEBİNE CEVAP VERMEYİ GEREKTİRİR. BU TÜR SATIŞÇILARA ÖRNEK OLARAK DEPARTMANLI MAĞAZADA ÇALIŞAN TEZGAHTARLAR YA DA ARACIYLA DOLAŞIP SATIŞ YAPAN SATIŞÇILAR VERİLEBİLİR. BİR HAMBURGERCİDEKİ KASANIN ARKASINDA DURAN SATIŞ ELEMANI HEM SİPARİŞ ALICISI HEM DE SATICIDIR. MÜŞTERİNİN ORADAKİ AMACI SATIN ALMAKTIR. </a:t>
            </a:r>
            <a:endParaRPr lang="tr-TR" dirty="0"/>
          </a:p>
        </p:txBody>
      </p:sp>
    </p:spTree>
    <p:extLst>
      <p:ext uri="{BB962C8B-B14F-4D97-AF65-F5344CB8AC3E}">
        <p14:creationId xmlns:p14="http://schemas.microsoft.com/office/powerpoint/2010/main" val="142597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4"/>
            <a:ext cx="7772400" cy="1470025"/>
          </a:xfrm>
        </p:spPr>
        <p:txBody>
          <a:bodyPr/>
          <a:lstStyle/>
          <a:p>
            <a:pPr lvl="2" algn="ctr" rtl="0">
              <a:spcBef>
                <a:spcPct val="0"/>
              </a:spcBef>
            </a:pPr>
            <a:r>
              <a:rPr lang="tr-TR" sz="2800" b="1" dirty="0" smtClean="0">
                <a:solidFill>
                  <a:schemeClr val="tx1"/>
                </a:solidFill>
              </a:rPr>
              <a:t>SİPARİŞİ DESTEKLEYEN SATIŞÇILAR</a:t>
            </a:r>
            <a:endParaRPr lang="tr-TR" dirty="0">
              <a:solidFill>
                <a:schemeClr val="tx1"/>
              </a:solidFill>
            </a:endParaRPr>
          </a:p>
        </p:txBody>
      </p:sp>
      <p:sp>
        <p:nvSpPr>
          <p:cNvPr id="3" name="Alt Başlık 2"/>
          <p:cNvSpPr>
            <a:spLocks noGrp="1"/>
          </p:cNvSpPr>
          <p:nvPr>
            <p:ph type="subTitle" idx="1"/>
          </p:nvPr>
        </p:nvSpPr>
        <p:spPr>
          <a:xfrm>
            <a:off x="683568" y="1844824"/>
            <a:ext cx="7560840" cy="3793976"/>
          </a:xfrm>
        </p:spPr>
        <p:txBody>
          <a:bodyPr>
            <a:normAutofit fontScale="92500"/>
          </a:bodyPr>
          <a:lstStyle/>
          <a:p>
            <a:pPr algn="just"/>
            <a:r>
              <a:rPr lang="tr-TR" dirty="0" smtClean="0"/>
              <a:t>MİSYONER SATIŞÇILIK OLARAK DA BİLİNİR. SATIŞ ELEMANI MÜŞTERİYİ EĞİTİR, İYİ NİYET OLUŞTURUR VE MÜŞTERİLERE HİZMET SUNAR. SATIŞÇI MÜŞTERİLERDEN DOĞRUDAN SİPARİŞ ALMAZ, FAKAT ARACILARA ÜRÜN HAKKINDA BİLGİ VERİR, ARACILAR SAYESİNDE ÜRÜNLER MÜŞTERİYE ULAŞIR. ÖRNEĞİN RÖPREZANTLAR BU TÜR SATIŞÇILARDANDIR </a:t>
            </a:r>
            <a:endParaRPr lang="tr-TR" dirty="0"/>
          </a:p>
        </p:txBody>
      </p:sp>
    </p:spTree>
    <p:extLst>
      <p:ext uri="{BB962C8B-B14F-4D97-AF65-F5344CB8AC3E}">
        <p14:creationId xmlns:p14="http://schemas.microsoft.com/office/powerpoint/2010/main" val="225792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04664"/>
            <a:ext cx="7772400" cy="1470025"/>
          </a:xfrm>
        </p:spPr>
        <p:txBody>
          <a:bodyPr/>
          <a:lstStyle/>
          <a:p>
            <a:pPr lvl="2" algn="ctr" rtl="0">
              <a:spcBef>
                <a:spcPct val="0"/>
              </a:spcBef>
            </a:pPr>
            <a:r>
              <a:rPr lang="tr-TR" sz="2800" b="1" dirty="0" smtClean="0">
                <a:solidFill>
                  <a:schemeClr val="tx1"/>
                </a:solidFill>
              </a:rPr>
              <a:t>SİPARİŞ ELDE EDEN SATIŞÇILAR</a:t>
            </a:r>
            <a:r>
              <a:rPr lang="tr-TR" sz="2800" b="1" dirty="0" smtClean="0"/>
              <a:t/>
            </a:r>
            <a:br>
              <a:rPr lang="tr-TR" sz="2800" b="1" dirty="0" smtClean="0"/>
            </a:br>
            <a:endParaRPr lang="tr-TR" dirty="0"/>
          </a:p>
        </p:txBody>
      </p:sp>
      <p:sp>
        <p:nvSpPr>
          <p:cNvPr id="3" name="Alt Başlık 2"/>
          <p:cNvSpPr>
            <a:spLocks noGrp="1"/>
          </p:cNvSpPr>
          <p:nvPr>
            <p:ph type="subTitle" idx="1"/>
          </p:nvPr>
        </p:nvSpPr>
        <p:spPr>
          <a:xfrm>
            <a:off x="539552" y="1700808"/>
            <a:ext cx="7992888" cy="3937992"/>
          </a:xfrm>
        </p:spPr>
        <p:txBody>
          <a:bodyPr>
            <a:normAutofit fontScale="92500" lnSpcReduction="20000"/>
          </a:bodyPr>
          <a:lstStyle/>
          <a:p>
            <a:pPr algn="just"/>
            <a:r>
              <a:rPr lang="tr-TR" dirty="0" smtClean="0"/>
              <a:t>SİPARİŞ ELDE EDEN SATIŞÇILARIN ÜÇ GÖREVİ VARDIR. BUNLAR; TİCARİ SATIŞ, TEKNİK SATIŞ VE YARATICI SATIŞTIR. TİCARİ SATIŞ GÖREVİ BİRİNCİ GRUPTAKİ GİBİ SATIŞÇININ MÜŞTERİ TALEPLERİNE CEVAP VERMESİ GEREKMEKTEDİR. ANCAK SAHADA HİZMET TİCARİ SATIŞ İÇİN ÖNEMLİ OLMAKTADIR. TEKNİK SATIŞ, SATIŞ MÜHENDİSİ DE DENİLEN VE GENELLİKLE TEKNİK AÇIDAN EĞİTİMLİ OLAN BİR SATIŞÇININ MÜŞTERİ SORUNLARINA DESTEK OLMASI DURUMUDUR.</a:t>
            </a:r>
            <a:endParaRPr lang="tr-TR" dirty="0"/>
          </a:p>
        </p:txBody>
      </p:sp>
    </p:spTree>
    <p:extLst>
      <p:ext uri="{BB962C8B-B14F-4D97-AF65-F5344CB8AC3E}">
        <p14:creationId xmlns:p14="http://schemas.microsoft.com/office/powerpoint/2010/main" val="3796294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04664"/>
            <a:ext cx="7772400" cy="1010543"/>
          </a:xfrm>
        </p:spPr>
        <p:txBody>
          <a:bodyPr>
            <a:normAutofit/>
          </a:bodyPr>
          <a:lstStyle/>
          <a:p>
            <a:pPr lvl="1" algn="ctr" rtl="0">
              <a:spcBef>
                <a:spcPct val="0"/>
              </a:spcBef>
            </a:pPr>
            <a:r>
              <a:rPr lang="tr-TR" sz="2800" b="1" dirty="0">
                <a:solidFill>
                  <a:schemeClr val="tx1"/>
                </a:solidFill>
              </a:rPr>
              <a:t>SATIŞ ELEMANINDA BULUNMASI GEREKEN </a:t>
            </a:r>
            <a:r>
              <a:rPr lang="tr-TR" sz="2800" b="1" dirty="0" smtClean="0">
                <a:solidFill>
                  <a:schemeClr val="tx1"/>
                </a:solidFill>
              </a:rPr>
              <a:t>ÖZELLİKLER</a:t>
            </a:r>
            <a:endParaRPr lang="tr-TR" sz="2800" dirty="0">
              <a:solidFill>
                <a:schemeClr val="tx1"/>
              </a:solidFill>
            </a:endParaRPr>
          </a:p>
        </p:txBody>
      </p:sp>
      <p:sp>
        <p:nvSpPr>
          <p:cNvPr id="3" name="Alt Başlık 2"/>
          <p:cNvSpPr>
            <a:spLocks noGrp="1"/>
          </p:cNvSpPr>
          <p:nvPr>
            <p:ph type="subTitle" idx="1"/>
          </p:nvPr>
        </p:nvSpPr>
        <p:spPr>
          <a:xfrm>
            <a:off x="683568" y="2060848"/>
            <a:ext cx="7632848" cy="4248472"/>
          </a:xfrm>
        </p:spPr>
        <p:txBody>
          <a:bodyPr>
            <a:normAutofit fontScale="92500" lnSpcReduction="10000"/>
          </a:bodyPr>
          <a:lstStyle/>
          <a:p>
            <a:pPr marL="514350" indent="-514350" algn="l">
              <a:buAutoNum type="arabicPeriod"/>
            </a:pPr>
            <a:r>
              <a:rPr lang="tr-TR" dirty="0" smtClean="0"/>
              <a:t>İŞ BİLGİSİ, </a:t>
            </a:r>
          </a:p>
          <a:p>
            <a:pPr marL="514350" indent="-514350" algn="l">
              <a:buAutoNum type="arabicPeriod"/>
            </a:pPr>
            <a:r>
              <a:rPr lang="tr-TR" dirty="0" smtClean="0"/>
              <a:t>MÜŞTERİ BİLGİSİ, </a:t>
            </a:r>
          </a:p>
          <a:p>
            <a:pPr marL="514350" indent="-514350" algn="l">
              <a:buAutoNum type="arabicPeriod"/>
            </a:pPr>
            <a:r>
              <a:rPr lang="tr-TR" dirty="0" smtClean="0"/>
              <a:t>ÜRÜN BİLGİSİ,</a:t>
            </a:r>
          </a:p>
          <a:p>
            <a:pPr marL="514350" indent="-514350" algn="l">
              <a:buAutoNum type="arabicPeriod"/>
            </a:pPr>
            <a:r>
              <a:rPr lang="tr-TR" dirty="0" smtClean="0"/>
              <a:t> ŞİRKET BİLGİSİ, </a:t>
            </a:r>
          </a:p>
          <a:p>
            <a:pPr marL="514350" indent="-514350" algn="l">
              <a:buAutoNum type="arabicPeriod"/>
            </a:pPr>
            <a:r>
              <a:rPr lang="tr-TR" dirty="0" smtClean="0"/>
              <a:t>SEKTÖR BİLGİSİ,</a:t>
            </a:r>
          </a:p>
          <a:p>
            <a:pPr marL="514350" indent="-514350" algn="l">
              <a:buAutoNum type="arabicPeriod"/>
            </a:pPr>
            <a:r>
              <a:rPr lang="tr-TR" dirty="0" smtClean="0"/>
              <a:t> SATIŞ TEKNİKLERİ,</a:t>
            </a:r>
          </a:p>
          <a:p>
            <a:pPr marL="514350" indent="-514350" algn="l">
              <a:buAutoNum type="arabicPeriod"/>
            </a:pPr>
            <a:r>
              <a:rPr lang="tr-TR" dirty="0" smtClean="0"/>
              <a:t> ZİHİNSEL TUTUM, </a:t>
            </a:r>
          </a:p>
          <a:p>
            <a:pPr marL="514350" indent="-514350" algn="l">
              <a:buAutoNum type="arabicPeriod"/>
            </a:pPr>
            <a:r>
              <a:rPr lang="tr-TR" dirty="0" smtClean="0"/>
              <a:t>FİZİKSEL ÖZELLİKLER</a:t>
            </a:r>
            <a:endParaRPr lang="tr-TR" dirty="0"/>
          </a:p>
        </p:txBody>
      </p:sp>
    </p:spTree>
    <p:extLst>
      <p:ext uri="{BB962C8B-B14F-4D97-AF65-F5344CB8AC3E}">
        <p14:creationId xmlns:p14="http://schemas.microsoft.com/office/powerpoint/2010/main" val="420385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260649"/>
            <a:ext cx="7772400" cy="1008112"/>
          </a:xfrm>
        </p:spPr>
        <p:txBody>
          <a:bodyPr/>
          <a:lstStyle/>
          <a:p>
            <a:r>
              <a:rPr lang="tr-TR" dirty="0" smtClean="0"/>
              <a:t>KİŞİSEL SATIŞ SÜRECİ</a:t>
            </a:r>
            <a:endParaRPr lang="tr-TR" dirty="0"/>
          </a:p>
        </p:txBody>
      </p:sp>
      <p:sp>
        <p:nvSpPr>
          <p:cNvPr id="3" name="2 Alt Başlık"/>
          <p:cNvSpPr>
            <a:spLocks noGrp="1"/>
          </p:cNvSpPr>
          <p:nvPr>
            <p:ph type="subTitle" idx="1"/>
          </p:nvPr>
        </p:nvSpPr>
        <p:spPr>
          <a:xfrm>
            <a:off x="611560" y="1412776"/>
            <a:ext cx="7776864" cy="4608512"/>
          </a:xfrm>
        </p:spPr>
        <p:txBody>
          <a:bodyPr/>
          <a:lstStyle/>
          <a:p>
            <a:pPr marL="514350" indent="-514350" algn="just">
              <a:buFont typeface="+mj-lt"/>
              <a:buAutoNum type="arabicPeriod"/>
            </a:pPr>
            <a:r>
              <a:rPr lang="tr-TR" dirty="0" smtClean="0">
                <a:solidFill>
                  <a:schemeClr val="tx1"/>
                </a:solidFill>
              </a:rPr>
              <a:t>ARAŞTIRMA</a:t>
            </a:r>
          </a:p>
          <a:p>
            <a:pPr marL="514350" indent="-514350" algn="just">
              <a:buFont typeface="+mj-lt"/>
              <a:buAutoNum type="arabicPeriod"/>
            </a:pPr>
            <a:r>
              <a:rPr lang="tr-TR" dirty="0" smtClean="0">
                <a:solidFill>
                  <a:schemeClr val="tx1"/>
                </a:solidFill>
              </a:rPr>
              <a:t>ÖN YAKLAŞIM (ÖN HAZIRLIK)</a:t>
            </a:r>
          </a:p>
          <a:p>
            <a:pPr marL="514350" indent="-514350" algn="just">
              <a:buFont typeface="+mj-lt"/>
              <a:buAutoNum type="arabicPeriod"/>
            </a:pPr>
            <a:r>
              <a:rPr lang="tr-TR" dirty="0" smtClean="0">
                <a:solidFill>
                  <a:schemeClr val="tx1"/>
                </a:solidFill>
              </a:rPr>
              <a:t>GÖRÜŞME VE İHTİYAÇ TESPİTİ</a:t>
            </a:r>
          </a:p>
          <a:p>
            <a:pPr marL="514350" indent="-514350" algn="just">
              <a:buFont typeface="+mj-lt"/>
              <a:buAutoNum type="arabicPeriod"/>
            </a:pPr>
            <a:r>
              <a:rPr lang="tr-TR" dirty="0" smtClean="0">
                <a:solidFill>
                  <a:schemeClr val="tx1"/>
                </a:solidFill>
              </a:rPr>
              <a:t>SUNUM</a:t>
            </a:r>
          </a:p>
          <a:p>
            <a:pPr marL="514350" indent="-514350" algn="just">
              <a:buFont typeface="+mj-lt"/>
              <a:buAutoNum type="arabicPeriod"/>
            </a:pPr>
            <a:r>
              <a:rPr lang="tr-TR" dirty="0" smtClean="0">
                <a:solidFill>
                  <a:schemeClr val="tx1"/>
                </a:solidFill>
              </a:rPr>
              <a:t>İTİRAZLARIN YÖNETİMİ</a:t>
            </a:r>
          </a:p>
          <a:p>
            <a:pPr marL="514350" indent="-514350" algn="just">
              <a:buFont typeface="+mj-lt"/>
              <a:buAutoNum type="arabicPeriod"/>
            </a:pPr>
            <a:r>
              <a:rPr lang="tr-TR" dirty="0" smtClean="0">
                <a:solidFill>
                  <a:schemeClr val="tx1"/>
                </a:solidFill>
              </a:rPr>
              <a:t>SATIŞ KAPAMA-İLGİ</a:t>
            </a:r>
          </a:p>
          <a:p>
            <a:pPr marL="514350" indent="-514350" algn="just">
              <a:buFont typeface="+mj-lt"/>
              <a:buAutoNum type="arabicPeriod"/>
            </a:pPr>
            <a:r>
              <a:rPr lang="tr-TR" dirty="0" smtClean="0">
                <a:solidFill>
                  <a:schemeClr val="tx1"/>
                </a:solidFill>
              </a:rPr>
              <a:t>SATIŞ SONRASI TAKİP</a:t>
            </a:r>
            <a:endParaRPr lang="tr-TR" dirty="0">
              <a:solidFill>
                <a:schemeClr val="tx1"/>
              </a:solidFill>
            </a:endParaRPr>
          </a:p>
        </p:txBody>
      </p:sp>
    </p:spTree>
    <p:extLst>
      <p:ext uri="{BB962C8B-B14F-4D97-AF65-F5344CB8AC3E}">
        <p14:creationId xmlns:p14="http://schemas.microsoft.com/office/powerpoint/2010/main" val="303080461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823</Words>
  <Application>Microsoft Office PowerPoint</Application>
  <PresentationFormat>Ekran Gösterisi (4:3)</PresentationFormat>
  <Paragraphs>119</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SATIŞ</vt:lpstr>
      <vt:lpstr>KİŞİSEL SATIŞ</vt:lpstr>
      <vt:lpstr>KİŞİSEL SATIŞIN AMAÇLARI</vt:lpstr>
      <vt:lpstr>SATIŞÇILIK VE SATIŞÇI TÜRLERİ</vt:lpstr>
      <vt:lpstr>SİPARİŞ ALAN SATIŞÇILAR </vt:lpstr>
      <vt:lpstr>SİPARİŞİ DESTEKLEYEN SATIŞÇILAR</vt:lpstr>
      <vt:lpstr>SİPARİŞ ELDE EDEN SATIŞÇILAR </vt:lpstr>
      <vt:lpstr>SATIŞ ELEMANINDA BULUNMASI GEREKEN ÖZELLİKLER</vt:lpstr>
      <vt:lpstr>KİŞİSEL SATIŞ SÜRECİ</vt:lpstr>
      <vt:lpstr>ARAŞTIRMA</vt:lpstr>
      <vt:lpstr>ÖN HAZIRLIK</vt:lpstr>
      <vt:lpstr>SATIŞ GÖRÜŞMESİNİ ENGELLEYEN RASYONEL PSİKOLOJİK DUYGUSAL FAKTÖRLER</vt:lpstr>
      <vt:lpstr>GÖRÜŞME VE İHTİYAÇ TESPİTİ</vt:lpstr>
      <vt:lpstr>İHTİYAÇLARIN TESPİTİNE YÖNELİK SORU TÜRLERİ</vt:lpstr>
      <vt:lpstr>SUNUMDA DİKKAT EDİLMESİ GEREKEN KONULAR</vt:lpstr>
      <vt:lpstr>SATIŞ STRATEJİSİ</vt:lpstr>
      <vt:lpstr>SUNUM ESNASINDA DİKKAT EDİLMESİ GEREKEN KONULAR</vt:lpstr>
      <vt:lpstr>SUNUM STRATEJİLERİ</vt:lpstr>
      <vt:lpstr>ÜRÜN ÖZELLİKLERİ YAKLAŞIMI</vt:lpstr>
      <vt:lpstr>AVANTAJLAR YAKLAŞIMI</vt:lpstr>
      <vt:lpstr>FAYDA YAKLAŞIMI</vt:lpstr>
      <vt:lpstr>KARMA YAKLAŞIM</vt:lpstr>
      <vt:lpstr>NAİDAS</vt:lpstr>
      <vt:lpstr>TEPKİ YAKLAŞIMI</vt:lpstr>
      <vt:lpstr>SORUN ÇÖZME YAKLAŞIMI</vt:lpstr>
      <vt:lpstr>İHTİYAÇ YAKLAŞIMI</vt:lpstr>
      <vt:lpstr>DERİN SUNUM YAKLAŞIMI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KİŞİSEL SATIŞ</dc:title>
  <dc:creator>Windows Kullanıcısı</dc:creator>
  <cp:lastModifiedBy>Windows Kullanıcısı</cp:lastModifiedBy>
  <cp:revision>3</cp:revision>
  <dcterms:created xsi:type="dcterms:W3CDTF">2020-11-28T15:07:32Z</dcterms:created>
  <dcterms:modified xsi:type="dcterms:W3CDTF">2020-11-28T15:35:36Z</dcterms:modified>
</cp:coreProperties>
</file>