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70786" y="495122"/>
            <a:ext cx="6202426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8540" y="1716100"/>
            <a:ext cx="7842250" cy="222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8750" y="758393"/>
            <a:ext cx="657161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i="0" spc="-80" dirty="0">
                <a:latin typeface="Calibri"/>
                <a:cs typeface="Calibri"/>
              </a:rPr>
              <a:t>SATIŞ</a:t>
            </a:r>
            <a:r>
              <a:rPr sz="4400" i="0" spc="-45" dirty="0">
                <a:latin typeface="Calibri"/>
                <a:cs typeface="Calibri"/>
              </a:rPr>
              <a:t> </a:t>
            </a:r>
            <a:r>
              <a:rPr sz="4400" i="0" spc="-25" dirty="0">
                <a:latin typeface="Calibri"/>
                <a:cs typeface="Calibri"/>
              </a:rPr>
              <a:t>TEŞVİK</a:t>
            </a:r>
            <a:r>
              <a:rPr sz="4400" i="0" spc="-30" dirty="0">
                <a:latin typeface="Calibri"/>
                <a:cs typeface="Calibri"/>
              </a:rPr>
              <a:t> (PROMOSYON)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711" y="2142185"/>
            <a:ext cx="7836534" cy="1976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3200" spc="-60" dirty="0">
                <a:solidFill>
                  <a:srgbClr val="FFFFFF"/>
                </a:solidFill>
                <a:latin typeface="Calibri"/>
                <a:cs typeface="Calibri"/>
              </a:rPr>
              <a:t>SATIN</a:t>
            </a:r>
            <a:r>
              <a:rPr sz="3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ALMA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65" dirty="0">
                <a:solidFill>
                  <a:srgbClr val="FFFFFF"/>
                </a:solidFill>
                <a:latin typeface="Calibri"/>
                <a:cs typeface="Calibri"/>
              </a:rPr>
              <a:t>VEYA</a:t>
            </a:r>
            <a:r>
              <a:rPr sz="3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İŞTİRAK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İÇİN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EKSTRA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BİR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TEŞVİK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SUNARAK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ÜRÜN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CAZİBESİNİ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ARTTIRAN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TÜKETİCİYE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65" dirty="0">
                <a:solidFill>
                  <a:srgbClr val="FFFFFF"/>
                </a:solidFill>
                <a:latin typeface="Calibri"/>
                <a:cs typeface="Calibri"/>
              </a:rPr>
              <a:t>VEYA</a:t>
            </a:r>
            <a:r>
              <a:rPr sz="3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İŞLETMEYE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YÖNELİK </a:t>
            </a:r>
            <a:r>
              <a:rPr sz="3200" spc="-7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PAZARLAMA</a:t>
            </a:r>
            <a:r>
              <a:rPr sz="3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AKTİVİTESİDİR.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0513" y="830402"/>
            <a:ext cx="3980179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i="0" spc="-15" dirty="0">
                <a:latin typeface="Calibri"/>
                <a:cs typeface="Calibri"/>
              </a:rPr>
              <a:t>NUMUNE</a:t>
            </a:r>
            <a:r>
              <a:rPr sz="4400" b="0" i="0" spc="10" dirty="0">
                <a:latin typeface="Calibri"/>
                <a:cs typeface="Calibri"/>
              </a:rPr>
              <a:t> </a:t>
            </a:r>
            <a:r>
              <a:rPr sz="4400" b="0" i="0" spc="-15" dirty="0">
                <a:latin typeface="Calibri"/>
                <a:cs typeface="Calibri"/>
              </a:rPr>
              <a:t>VERME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2222754"/>
            <a:ext cx="931544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ÖRNEK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2188" y="2222754"/>
            <a:ext cx="80962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ÜRÜN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0122" y="2222754"/>
            <a:ext cx="126174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DAĞITIMI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39285" y="2222754"/>
            <a:ext cx="13665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(NUMUNE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2209" y="2222754"/>
            <a:ext cx="113411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VERME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96278" y="2222754"/>
            <a:ext cx="17983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TÜKETİCİLERE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437" y="2527249"/>
            <a:ext cx="8199755" cy="284607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95"/>
              </a:spcBef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ÜRÜNÜ </a:t>
            </a:r>
            <a:r>
              <a:rPr sz="2500" spc="-50" dirty="0">
                <a:solidFill>
                  <a:srgbClr val="FFFFFF"/>
                </a:solidFill>
                <a:latin typeface="Calibri"/>
                <a:cs typeface="Calibri"/>
              </a:rPr>
              <a:t>SATIN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ALMADAN DENEME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İMKANI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SUNMAKTADIR.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BU 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YÖNTEMLE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KÜÇÜK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MİKTARLARDA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DENETİLEN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ÜRÜNLER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TÜKETİCİYE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BENİMSETİLMEYE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ÇALIŞILMAKTADIR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NUMUNE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VERME,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75" dirty="0">
                <a:solidFill>
                  <a:srgbClr val="FFFFFF"/>
                </a:solidFill>
                <a:latin typeface="Calibri"/>
                <a:cs typeface="Calibri"/>
              </a:rPr>
              <a:t>PİYASAYA</a:t>
            </a:r>
            <a:r>
              <a:rPr sz="25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YENİ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GİREN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ÜRÜNLERİN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DENENMESİNİ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500" spc="-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0" dirty="0">
                <a:solidFill>
                  <a:srgbClr val="FFFFFF"/>
                </a:solidFill>
                <a:latin typeface="Calibri"/>
                <a:cs typeface="Calibri"/>
              </a:rPr>
              <a:t>SATIŞ</a:t>
            </a:r>
            <a:r>
              <a:rPr sz="25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HACMİNİ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45" dirty="0">
                <a:solidFill>
                  <a:srgbClr val="FFFFFF"/>
                </a:solidFill>
                <a:latin typeface="Calibri"/>
                <a:cs typeface="Calibri"/>
              </a:rPr>
              <a:t>ARTIRMAYA</a:t>
            </a:r>
            <a:r>
              <a:rPr sz="25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YÖNELİK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GERÇEKLEŞTİRİLEN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BİR 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YÖNTEMDİR.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BU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YÖNTEM,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ÜRÜNLERİN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FARKLI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40" dirty="0">
                <a:solidFill>
                  <a:srgbClr val="FFFFFF"/>
                </a:solidFill>
                <a:latin typeface="Calibri"/>
                <a:cs typeface="Calibri"/>
              </a:rPr>
              <a:t>PAZAR </a:t>
            </a:r>
            <a:r>
              <a:rPr sz="25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BÖLÜMLERİNE </a:t>
            </a:r>
            <a:r>
              <a:rPr sz="2500" spc="-45" dirty="0">
                <a:solidFill>
                  <a:srgbClr val="FFFFFF"/>
                </a:solidFill>
                <a:latin typeface="Calibri"/>
                <a:cs typeface="Calibri"/>
              </a:rPr>
              <a:t>YAYILMASINA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OLANAK SAĞLAR VE ÜRÜNÜ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DENEYENLERİN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KISMI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SÜREKLİ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45" dirty="0">
                <a:solidFill>
                  <a:srgbClr val="FFFFFF"/>
                </a:solidFill>
                <a:latin typeface="Calibri"/>
                <a:cs typeface="Calibri"/>
              </a:rPr>
              <a:t>SATIN</a:t>
            </a:r>
            <a:r>
              <a:rPr sz="25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ALMA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DAVRANIŞI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SERGİLEYEBİLİR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5689" y="830402"/>
            <a:ext cx="345122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i="0" spc="-25" dirty="0">
                <a:latin typeface="Calibri"/>
                <a:cs typeface="Calibri"/>
              </a:rPr>
              <a:t>KUPON</a:t>
            </a:r>
            <a:r>
              <a:rPr sz="4400" b="0" i="0" spc="-40" dirty="0">
                <a:latin typeface="Calibri"/>
                <a:cs typeface="Calibri"/>
              </a:rPr>
              <a:t> </a:t>
            </a:r>
            <a:r>
              <a:rPr sz="4400" b="0" i="0" spc="-10" dirty="0">
                <a:latin typeface="Calibri"/>
                <a:cs typeface="Calibri"/>
              </a:rPr>
              <a:t>VERME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2204161"/>
            <a:ext cx="185038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UPO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NL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;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35528" y="2204161"/>
            <a:ext cx="210121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3000" spc="-9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18909" y="2204161"/>
            <a:ext cx="208089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FAALİYETLERİ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437" y="2570479"/>
            <a:ext cx="8201659" cy="12147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5080" algn="just">
              <a:lnSpc>
                <a:spcPts val="2880"/>
              </a:lnSpc>
              <a:spcBef>
                <a:spcPts val="795"/>
              </a:spcBef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KAPSAMINDA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TÜKETİCİLERE,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ARACILARA 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VEYA SATIŞ </a:t>
            </a: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GÜCÜNE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YÖNELİK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60" dirty="0">
                <a:solidFill>
                  <a:srgbClr val="FFFFFF"/>
                </a:solidFill>
                <a:latin typeface="Calibri"/>
                <a:cs typeface="Calibri"/>
              </a:rPr>
              <a:t>SATIŞ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TEŞVİKİ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65" dirty="0">
                <a:solidFill>
                  <a:srgbClr val="FFFFFF"/>
                </a:solidFill>
                <a:latin typeface="Calibri"/>
                <a:cs typeface="Calibri"/>
              </a:rPr>
              <a:t>SAĞLAYAN </a:t>
            </a:r>
            <a:r>
              <a:rPr sz="3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ARAÇLARDIR.</a:t>
            </a:r>
            <a:r>
              <a:rPr sz="3000" spc="3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ÜRÜNLERİ</a:t>
            </a:r>
            <a:r>
              <a:rPr sz="3000" spc="3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ÜCRETSİZ</a:t>
            </a:r>
            <a:r>
              <a:rPr sz="3000" spc="3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10" dirty="0">
                <a:solidFill>
                  <a:srgbClr val="FFFFFF"/>
                </a:solidFill>
                <a:latin typeface="Calibri"/>
                <a:cs typeface="Calibri"/>
              </a:rPr>
              <a:t>YA</a:t>
            </a:r>
            <a:r>
              <a:rPr sz="30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sz="3000" spc="3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İNDİRİMLİ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3667709"/>
            <a:ext cx="128524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RAK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88057" y="3667709"/>
            <a:ext cx="160083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İL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90517" y="3667709"/>
            <a:ext cx="120586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MK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99913" y="3667709"/>
            <a:ext cx="11531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UN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54190" y="3667709"/>
            <a:ext cx="174752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UPO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437" y="4034154"/>
            <a:ext cx="8197850" cy="121475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820"/>
              </a:spcBef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TÜKETİCİLERE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TASARRUF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YAPMA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HAKKI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SAĞLAMAKTADIR.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BU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YÖNTEMDE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TÜKETİCİLERE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YERİNE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GEÇEN</a:t>
            </a: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SERTİFİKALAR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VERİLMEKTEDİR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880" y="830402"/>
            <a:ext cx="418465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i="0" spc="-145" dirty="0">
                <a:latin typeface="Calibri"/>
                <a:cs typeface="Calibri"/>
              </a:rPr>
              <a:t>FİYAT</a:t>
            </a:r>
            <a:r>
              <a:rPr sz="4400" b="0" i="0" spc="-15" dirty="0">
                <a:latin typeface="Calibri"/>
                <a:cs typeface="Calibri"/>
              </a:rPr>
              <a:t> </a:t>
            </a:r>
            <a:r>
              <a:rPr sz="4400" b="0" i="0" spc="-10" dirty="0">
                <a:latin typeface="Calibri"/>
                <a:cs typeface="Calibri"/>
              </a:rPr>
              <a:t>İNDİRİMLERİ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2231898"/>
            <a:ext cx="61658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200" spc="-17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2654" y="2231898"/>
            <a:ext cx="737870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41170" algn="l"/>
                <a:tab pos="3494404" algn="l"/>
                <a:tab pos="4848225" algn="l"/>
                <a:tab pos="6342380" algn="l"/>
                <a:tab pos="6887845" algn="l"/>
              </a:tabLst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İR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ML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ERİ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,	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RO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200" spc="-7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	AR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ARI	İÇ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RİS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E	EN	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OK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437" y="2499817"/>
            <a:ext cx="8202930" cy="331470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35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KULLANILAN</a:t>
            </a:r>
            <a:r>
              <a:rPr sz="2200" spc="4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YÖNTEMLERDEN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BİRİDİR.</a:t>
            </a:r>
            <a:r>
              <a:rPr sz="2200" spc="4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İNDİRİMLER,</a:t>
            </a:r>
            <a:r>
              <a:rPr sz="2200" spc="4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HEDEF </a:t>
            </a:r>
            <a:r>
              <a:rPr sz="2200" spc="-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BELİRLENEREK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DOĞRU ZAMANLAMA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VE PLANLAMA İLE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YAPILMALIDIR.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AKSİ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HALDE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60" dirty="0">
                <a:solidFill>
                  <a:srgbClr val="FFFFFF"/>
                </a:solidFill>
                <a:latin typeface="Calibri"/>
                <a:cs typeface="Calibri"/>
              </a:rPr>
              <a:t>FİYATI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İNDİRMEK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KARDAN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VAZGEÇMEK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DEMEKTİR.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KAR 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MARJLARININ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DÜŞÜK OLMASI, </a:t>
            </a:r>
            <a:r>
              <a:rPr sz="2200" spc="-70" dirty="0">
                <a:solidFill>
                  <a:srgbClr val="FFFFFF"/>
                </a:solidFill>
                <a:latin typeface="Calibri"/>
                <a:cs typeface="Calibri"/>
              </a:rPr>
              <a:t>FİYAT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İNDİRİMİ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YAPILMASI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DURUMUNDA </a:t>
            </a:r>
            <a:r>
              <a:rPr sz="2200" spc="-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FİRMALARIN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KARLILIĞINI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AZALTMAKTADIR.</a:t>
            </a:r>
            <a:r>
              <a:rPr sz="2200" spc="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TÜKETİCİ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ALGISI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KONUSUNDA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200" spc="-70" dirty="0">
                <a:solidFill>
                  <a:srgbClr val="FFFFFF"/>
                </a:solidFill>
                <a:latin typeface="Calibri"/>
                <a:cs typeface="Calibri"/>
              </a:rPr>
              <a:t>FİYAT</a:t>
            </a:r>
            <a:r>
              <a:rPr sz="2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İNDİRİMLERİ TÜKETİCİLERDE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UZUN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SÜRELİ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BİR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BEKLENTİ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OLUŞTURABİLMEKTEDİR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.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70" dirty="0">
                <a:solidFill>
                  <a:srgbClr val="FFFFFF"/>
                </a:solidFill>
                <a:latin typeface="Calibri"/>
                <a:cs typeface="Calibri"/>
              </a:rPr>
              <a:t>FİYAT</a:t>
            </a:r>
            <a:r>
              <a:rPr sz="2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İNDİRİMLERİ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DOĞRU 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ZAMANLAMA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İLE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YAPILDIĞINDA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ETKİLİDİR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ANCAK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SIK SIK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YAPILDIĞINDA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BEKLENENİN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TERSİNE ETKİ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YARATABİLİR.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SÜREKLİ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YAPILAN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İNDİRİMLER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MARKA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İMAJINI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ZEDELEYEBİLİR.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TÜKETİCİLER,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UZUN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SÜREN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70" dirty="0">
                <a:solidFill>
                  <a:srgbClr val="FFFFFF"/>
                </a:solidFill>
                <a:latin typeface="Calibri"/>
                <a:cs typeface="Calibri"/>
              </a:rPr>
              <a:t>FİYAT </a:t>
            </a:r>
            <a:r>
              <a:rPr sz="2200" spc="-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İNDİRİMLERİNİN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ARDINDAN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MARKAYI </a:t>
            </a: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</a:rPr>
              <a:t>YA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ÜRÜN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GRUBUNU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SÜREKLİ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“UCUZ”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OLARAK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ALGILAMAKTADIR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0702" y="830402"/>
            <a:ext cx="248158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i="0" spc="-10" dirty="0">
                <a:latin typeface="Calibri"/>
                <a:cs typeface="Calibri"/>
              </a:rPr>
              <a:t>HEDİY</a:t>
            </a:r>
            <a:r>
              <a:rPr sz="4400" b="0" i="0" spc="-25" dirty="0">
                <a:latin typeface="Calibri"/>
                <a:cs typeface="Calibri"/>
              </a:rPr>
              <a:t>E</a:t>
            </a:r>
            <a:r>
              <a:rPr sz="4400" b="0" i="0" spc="-10" dirty="0">
                <a:latin typeface="Calibri"/>
                <a:cs typeface="Calibri"/>
              </a:rPr>
              <a:t>LER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2222754"/>
            <a:ext cx="8200390" cy="31502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95"/>
              </a:spcBef>
            </a:pP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PAZARLARDA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REKABET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KOŞULLARININ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ARTMASI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BİRBİRİNE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ÇOK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BENZEYEN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ÜRÜNLERİN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ÇOĞALMASI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İLE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TÜKETİCİLERE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ÜRÜNLERİN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YANI</a:t>
            </a:r>
            <a:r>
              <a:rPr sz="25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SIRA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CAZİP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TEŞVİKLER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SUNMAK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ZAMANLA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DAHA 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ÖNEMLİ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HALE GELMİŞTİR. TÜKETİCİLER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AÇISINDAN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OLUMLU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KOŞULLANMA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SEBEBİ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OLAN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ÖDÜLLENDİRME </a:t>
            </a:r>
            <a:r>
              <a:rPr sz="2500" spc="-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YÖNTEMİ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PAZARLAMA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AÇISINDAN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BÜYÜK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80" dirty="0">
                <a:solidFill>
                  <a:srgbClr val="FFFFFF"/>
                </a:solidFill>
                <a:latin typeface="Calibri"/>
                <a:cs typeface="Calibri"/>
              </a:rPr>
              <a:t>FAYDA </a:t>
            </a:r>
            <a:r>
              <a:rPr sz="25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SAĞLAMAKTADIR.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BU</a:t>
            </a:r>
            <a:r>
              <a:rPr sz="2500" spc="5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AVANTAJIN</a:t>
            </a:r>
            <a:r>
              <a:rPr sz="2500" spc="45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FARKINDA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OLAN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PAZARLAMACILAR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TÜKETİCİLERE </a:t>
            </a:r>
            <a:r>
              <a:rPr sz="2500" spc="-50" dirty="0">
                <a:solidFill>
                  <a:srgbClr val="FFFFFF"/>
                </a:solidFill>
                <a:latin typeface="Calibri"/>
                <a:cs typeface="Calibri"/>
              </a:rPr>
              <a:t>SATIN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ALDIKLARI ÜRÜNLERİN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5" dirty="0">
                <a:solidFill>
                  <a:srgbClr val="FFFFFF"/>
                </a:solidFill>
                <a:latin typeface="Calibri"/>
                <a:cs typeface="Calibri"/>
              </a:rPr>
              <a:t>YANI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SIRA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FARKLI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ÜRÜNLER DE VEREREK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ONLARI </a:t>
            </a:r>
            <a:r>
              <a:rPr sz="2500" spc="-50" dirty="0">
                <a:solidFill>
                  <a:srgbClr val="FFFFFF"/>
                </a:solidFill>
                <a:latin typeface="Calibri"/>
                <a:cs typeface="Calibri"/>
              </a:rPr>
              <a:t>SATIN </a:t>
            </a:r>
            <a:r>
              <a:rPr sz="2500" spc="-70" dirty="0">
                <a:solidFill>
                  <a:srgbClr val="FFFFFF"/>
                </a:solidFill>
                <a:latin typeface="Calibri"/>
                <a:cs typeface="Calibri"/>
              </a:rPr>
              <a:t>ALMAYA </a:t>
            </a:r>
            <a:r>
              <a:rPr sz="2500" spc="-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TEŞVİK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ETMEKTEDİRLER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5547" y="830402"/>
            <a:ext cx="623189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i="0" spc="-45" dirty="0">
                <a:latin typeface="Calibri"/>
                <a:cs typeface="Calibri"/>
              </a:rPr>
              <a:t>YARIŞMALAR</a:t>
            </a:r>
            <a:r>
              <a:rPr sz="4400" b="0" i="0" spc="75" dirty="0">
                <a:latin typeface="Calibri"/>
                <a:cs typeface="Calibri"/>
              </a:rPr>
              <a:t> </a:t>
            </a:r>
            <a:r>
              <a:rPr sz="4400" b="0" i="0" spc="-10" dirty="0">
                <a:latin typeface="Calibri"/>
                <a:cs typeface="Calibri"/>
              </a:rPr>
              <a:t>VE</a:t>
            </a:r>
            <a:r>
              <a:rPr sz="4400" b="0" i="0" spc="-20" dirty="0">
                <a:latin typeface="Calibri"/>
                <a:cs typeface="Calibri"/>
              </a:rPr>
              <a:t> </a:t>
            </a:r>
            <a:r>
              <a:rPr sz="4400" b="0" i="0" spc="-5" dirty="0">
                <a:latin typeface="Calibri"/>
                <a:cs typeface="Calibri"/>
              </a:rPr>
              <a:t>ÇEKİLİŞLER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2231898"/>
            <a:ext cx="1056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AR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ŞMA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1645" y="2231898"/>
            <a:ext cx="686943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07060" algn="l"/>
                <a:tab pos="2125345" algn="l"/>
                <a:tab pos="3997325" algn="l"/>
                <a:tab pos="4613910" algn="l"/>
                <a:tab pos="539115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E	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Kİ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R	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GÜ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E	EN	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OK	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200" spc="-7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437" y="2499817"/>
            <a:ext cx="8201025" cy="304609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35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PROMOSYON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YÖNTEMLERİNDEN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BİRİDİR.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TÜKETİCİLER,</a:t>
            </a:r>
            <a:r>
              <a:rPr sz="2200" spc="4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ÖDÜL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KAZANMA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İSTEĞİYLE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SATIN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ALMAYA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TEŞVİK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EDİLİR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YÖNTEM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BU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YÖNÜYLE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OLDUKÇA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FAZLA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İLGİ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GÖRMEKTEDİR.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YARIŞMALARDA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ÇEKİLİŞLERDE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YASAL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PROSEDÜRLERE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DİKKAT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EDİLMESİ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ÖNEMLİDİR.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AYRICA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YARIŞMA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ÇEKİLİŞLERİN ARDINDAN 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KAZANAMAYAN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KİŞİLERİN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MARKAYA </a:t>
            </a: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</a:rPr>
              <a:t>YA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ÜRÜNE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KIZMADAN 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SATIN 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ALMAYA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DEVAM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ETMELERİNİ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SAĞLAMAK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ÖNEMLİDİR.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YARIŞMALAR,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TÜKETİCİLERE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BECERİKLİ </a:t>
            </a:r>
            <a:r>
              <a:rPr sz="2200" spc="-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OLDUKLARINI;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ÇEKİLİŞLER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İSE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TÜKETİCİLERİN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KENDİLERİNİ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ŞANSLI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HİSSETMELERİNİ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SAĞLAMAKTADIR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ÇEKİLİŞ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YARIŞMALAR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ÇEVRİMİÇİ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ALIŞVERİŞİ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TEŞVİK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60" dirty="0">
                <a:solidFill>
                  <a:srgbClr val="FFFFFF"/>
                </a:solidFill>
                <a:latin typeface="Calibri"/>
                <a:cs typeface="Calibri"/>
              </a:rPr>
              <a:t>SAYFA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ZİYARETÇİ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SAYISINI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ARTIRMAYA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YÖNELİK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OLARAK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KULLANILMAKTADIR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2064" y="542366"/>
            <a:ext cx="318008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i="0" spc="-20" dirty="0">
                <a:latin typeface="Calibri"/>
                <a:cs typeface="Calibri"/>
              </a:rPr>
              <a:t>SPONSORLUK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3842" y="1638122"/>
            <a:ext cx="297815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35990" algn="l"/>
              </a:tabLst>
            </a:pP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DA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İŞLETMENİN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370" y="1638122"/>
            <a:ext cx="2281555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4752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KURUM	</a:t>
            </a:r>
            <a:r>
              <a:rPr sz="3200" spc="-245" dirty="0">
                <a:solidFill>
                  <a:srgbClr val="FFFFFF"/>
                </a:solidFill>
                <a:latin typeface="Calibri"/>
                <a:cs typeface="Calibri"/>
              </a:rPr>
              <a:t>YA </a:t>
            </a:r>
            <a:r>
              <a:rPr sz="3200" spc="-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ÇL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RINA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2129" y="2126361"/>
            <a:ext cx="311086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5641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YÖNELİK	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OLARAK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50584" y="1638122"/>
            <a:ext cx="2072639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960" marR="5080" indent="-48895">
              <a:lnSpc>
                <a:spcPct val="100000"/>
              </a:lnSpc>
              <a:spcBef>
                <a:spcPts val="95"/>
              </a:spcBef>
            </a:pPr>
            <a:r>
              <a:rPr sz="3200" spc="-21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LAMA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Ğ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370" y="2613736"/>
            <a:ext cx="8049259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72235" algn="l"/>
                <a:tab pos="3753485" algn="l"/>
                <a:tab pos="665353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200" spc="-7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3200" spc="-2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KANA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NI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3200" spc="-6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LLAN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N,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3200" spc="-2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AP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LAN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56553" y="3101797"/>
            <a:ext cx="256730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69439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spc="-22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AR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	İ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4370" y="3101797"/>
            <a:ext cx="533273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954530" algn="l"/>
                <a:tab pos="3844925" algn="l"/>
                <a:tab pos="463169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ETKİNLİK,	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FAALİYET	</a:t>
            </a:r>
            <a:r>
              <a:rPr sz="3200" spc="-125" dirty="0">
                <a:solidFill>
                  <a:srgbClr val="FFFFFF"/>
                </a:solidFill>
                <a:latin typeface="Calibri"/>
                <a:cs typeface="Calibri"/>
              </a:rPr>
              <a:t>YA	</a:t>
            </a:r>
            <a:r>
              <a:rPr sz="3200" spc="-5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YAPILAN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TİCARİ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YATIRIMDIR.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644" y="996188"/>
            <a:ext cx="7624445" cy="4855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SPONSORLUĞUN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İKİ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TEMEL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ÖĞESİ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BULUNMAKTADIR.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BUNLAR; KENDİSİNE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SPONSOR OLUNMASINI İSTEYEN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FİRMA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VE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SPONSORLUĞU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VERECEK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OLAN FİRMADIR.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KENDİSİNE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SPONSOR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OLUNMASINI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İSTEYEN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FİRMA,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SPOR,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SANAT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GİBİ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BİR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ÇOK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ALANDA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FAALİYET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GÖSTEREN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ETKİNLİĞİ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İSPATLANMIŞ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HEDEF KİTLESİ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OLAN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TARAFTIR.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SPONSORLUĞU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VERECEK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OLAN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FİRMA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İSE,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ÖNCEDEN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BELİRLENEN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BEDEL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KARŞILIĞINDA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ETKİNLİKTEN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FFFFFF"/>
                </a:solidFill>
                <a:latin typeface="Calibri"/>
                <a:cs typeface="Calibri"/>
              </a:rPr>
              <a:t>YA</a:t>
            </a:r>
            <a:r>
              <a:rPr sz="24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FAALİYETTEN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YARARLANAN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KİŞİ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FFFFFF"/>
                </a:solidFill>
                <a:latin typeface="Calibri"/>
                <a:cs typeface="Calibri"/>
              </a:rPr>
              <a:t>YA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KURUMLARDIR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8349" y="423418"/>
            <a:ext cx="6748780" cy="1365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6205" marR="5080" indent="-104139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HALKLA</a:t>
            </a:r>
            <a:r>
              <a:rPr sz="4400" spc="10" dirty="0"/>
              <a:t> </a:t>
            </a:r>
            <a:r>
              <a:rPr sz="4400" spc="-5" dirty="0"/>
              <a:t>İLİŞKİLER</a:t>
            </a:r>
            <a:r>
              <a:rPr sz="4400" spc="15" dirty="0"/>
              <a:t> </a:t>
            </a:r>
            <a:r>
              <a:rPr sz="4400" spc="-25" dirty="0"/>
              <a:t>AÇISINDAN </a:t>
            </a:r>
            <a:r>
              <a:rPr sz="4400" spc="-980" dirty="0"/>
              <a:t> </a:t>
            </a:r>
            <a:r>
              <a:rPr sz="4400" spc="-30" dirty="0"/>
              <a:t>SPONSORLUĞUN</a:t>
            </a:r>
            <a:r>
              <a:rPr sz="4400" spc="90" dirty="0"/>
              <a:t> </a:t>
            </a:r>
            <a:r>
              <a:rPr sz="4400" spc="-20" dirty="0"/>
              <a:t>AMAÇLARI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58267" y="1916429"/>
            <a:ext cx="8272145" cy="3501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KURUM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KİMLİĞİNİ</a:t>
            </a:r>
            <a:r>
              <a:rPr sz="3000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GÜÇLENDİRMEK,</a:t>
            </a:r>
            <a:endParaRPr sz="3000">
              <a:latin typeface="Calibri"/>
              <a:cs typeface="Calibri"/>
            </a:endParaRPr>
          </a:p>
          <a:p>
            <a:pPr marL="527685" marR="5715" indent="-515620">
              <a:lnSpc>
                <a:spcPts val="2880"/>
              </a:lnSpc>
              <a:spcBef>
                <a:spcPts val="695"/>
              </a:spcBef>
              <a:buAutoNum type="arabicPeriod"/>
              <a:tabLst>
                <a:tab pos="527685" algn="l"/>
                <a:tab pos="528320" algn="l"/>
                <a:tab pos="3198495" algn="l"/>
                <a:tab pos="4817745" algn="l"/>
                <a:tab pos="6558915" algn="l"/>
              </a:tabLst>
            </a:pP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UR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000" spc="-6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UN	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	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HEDE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F	GRUP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RA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DUYURMAK,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KURUM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İMAJINI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GÜÇLENDİRMEK,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HALKIN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TAKDİRİNİ</a:t>
            </a:r>
            <a:r>
              <a:rPr sz="3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KAZANMAK,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MEDYANIN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DİKKATİNİ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ÇEKMEK,</a:t>
            </a:r>
            <a:endParaRPr sz="3000">
              <a:latin typeface="Calibri"/>
              <a:cs typeface="Calibri"/>
            </a:endParaRPr>
          </a:p>
          <a:p>
            <a:pPr marL="527685" marR="5080" indent="-515620">
              <a:lnSpc>
                <a:spcPts val="2880"/>
              </a:lnSpc>
              <a:spcBef>
                <a:spcPts val="700"/>
              </a:spcBef>
              <a:buAutoNum type="arabicPeriod"/>
              <a:tabLst>
                <a:tab pos="527685" algn="l"/>
                <a:tab pos="528320" algn="l"/>
                <a:tab pos="2146935" algn="l"/>
                <a:tab pos="2945765" algn="l"/>
                <a:tab pos="4817745" algn="l"/>
                <a:tab pos="6854190" algn="l"/>
              </a:tabLst>
            </a:pP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URUM	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İ	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İ	GELİ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TİR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P	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EĞ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E  OLANAKLARI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OLUŞTURMAKTIR.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5872" y="207390"/>
            <a:ext cx="6548120" cy="1365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923290">
              <a:lnSpc>
                <a:spcPct val="100000"/>
              </a:lnSpc>
              <a:spcBef>
                <a:spcPts val="90"/>
              </a:spcBef>
            </a:pPr>
            <a:r>
              <a:rPr sz="4400" spc="-5" dirty="0"/>
              <a:t>REKLAM</a:t>
            </a:r>
            <a:r>
              <a:rPr sz="4400" spc="40" dirty="0"/>
              <a:t> </a:t>
            </a:r>
            <a:r>
              <a:rPr sz="4400" spc="-25" dirty="0"/>
              <a:t>AÇISINDAN </a:t>
            </a:r>
            <a:r>
              <a:rPr sz="4400" spc="-20" dirty="0"/>
              <a:t> </a:t>
            </a:r>
            <a:r>
              <a:rPr sz="4400" spc="-25" dirty="0"/>
              <a:t>SPONSORLUĞUN</a:t>
            </a:r>
            <a:r>
              <a:rPr sz="4400" spc="60" dirty="0"/>
              <a:t> </a:t>
            </a:r>
            <a:r>
              <a:rPr sz="4400" spc="-20" dirty="0"/>
              <a:t>AMAÇLARI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02437" y="2358338"/>
            <a:ext cx="401891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27685" algn="l"/>
                <a:tab pos="286004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1.	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MEDYADA	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YASAKLI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59451" y="2358338"/>
            <a:ext cx="32016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698625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OLAN	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ÜRÜNLERİ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437" y="2700796"/>
            <a:ext cx="7314565" cy="156337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775"/>
              </a:spcBef>
            </a:pP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DUYURABİLMEK,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ÜRÜNLERE</a:t>
            </a:r>
            <a:r>
              <a:rPr sz="2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DESTEK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SAĞLAMAK,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BAŞKA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REKLAM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İMKANLARINI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KULLANMAKTIR.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811" rIns="0" bIns="0" rtlCol="0">
            <a:spAutoFit/>
          </a:bodyPr>
          <a:lstStyle/>
          <a:p>
            <a:pPr marL="131445" marR="5080" indent="401955">
              <a:lnSpc>
                <a:spcPct val="100000"/>
              </a:lnSpc>
              <a:spcBef>
                <a:spcPts val="110"/>
              </a:spcBef>
            </a:pPr>
            <a:r>
              <a:rPr spc="-25" dirty="0"/>
              <a:t>PAZARLAMA </a:t>
            </a:r>
            <a:r>
              <a:rPr spc="-15" dirty="0"/>
              <a:t>AÇISINDAN </a:t>
            </a:r>
            <a:r>
              <a:rPr spc="-10" dirty="0"/>
              <a:t> SPONSORLUĞUN</a:t>
            </a:r>
            <a:r>
              <a:rPr spc="-140" dirty="0"/>
              <a:t> </a:t>
            </a:r>
            <a:r>
              <a:rPr spc="-10" dirty="0"/>
              <a:t>AMAÇLARI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4644" y="2213610"/>
            <a:ext cx="7623809" cy="315595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527685" marR="5080" indent="-515620">
              <a:lnSpc>
                <a:spcPct val="80000"/>
              </a:lnSpc>
              <a:spcBef>
                <a:spcPts val="760"/>
              </a:spcBef>
              <a:buAutoNum type="arabicPeriod"/>
              <a:tabLst>
                <a:tab pos="527685" algn="l"/>
                <a:tab pos="528320" algn="l"/>
                <a:tab pos="1427480" algn="l"/>
                <a:tab pos="3158490" algn="l"/>
                <a:tab pos="4961255" algn="l"/>
                <a:tab pos="5921375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Bİ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700" spc="-21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YE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1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İ  SAĞLAMAK</a:t>
            </a:r>
            <a:endParaRPr sz="27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PAZARLAMA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POLİTİKASINDA</a:t>
            </a:r>
            <a:r>
              <a:rPr sz="27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DEĞİŞİKLİK</a:t>
            </a:r>
            <a:r>
              <a:rPr sz="2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YAPMAK</a:t>
            </a:r>
            <a:endParaRPr sz="27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YENİ</a:t>
            </a:r>
            <a:r>
              <a:rPr sz="2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ÜRÜNÜ</a:t>
            </a: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LANSE</a:t>
            </a: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ETMEK</a:t>
            </a:r>
            <a:endParaRPr sz="27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ÜRÜN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KULLANIMINI</a:t>
            </a:r>
            <a:r>
              <a:rPr sz="27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TEŞVİK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ETMEK</a:t>
            </a:r>
            <a:endParaRPr sz="27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SATICILARI</a:t>
            </a:r>
            <a:r>
              <a:rPr sz="27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TEŞVİK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ETMEK,</a:t>
            </a:r>
            <a:endParaRPr sz="2700">
              <a:latin typeface="Calibri"/>
              <a:cs typeface="Calibri"/>
            </a:endParaRPr>
          </a:p>
          <a:p>
            <a:pPr marL="527685" marR="8255" indent="-515620">
              <a:lnSpc>
                <a:spcPts val="2590"/>
              </a:lnSpc>
              <a:spcBef>
                <a:spcPts val="630"/>
              </a:spcBef>
              <a:buAutoNum type="arabicPeriod"/>
              <a:tabLst>
                <a:tab pos="527685" algn="l"/>
                <a:tab pos="528320" algn="l"/>
                <a:tab pos="3103880" algn="l"/>
                <a:tab pos="5314315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700" spc="2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SI	</a:t>
            </a:r>
            <a:r>
              <a:rPr sz="2700" spc="-19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AMA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Ç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2700" spc="1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AR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NA  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KATKI</a:t>
            </a:r>
            <a:r>
              <a:rPr sz="27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SAĞLAMAK.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9607" y="567004"/>
            <a:ext cx="619823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i="0" spc="-5" dirty="0">
                <a:latin typeface="Calibri"/>
                <a:cs typeface="Calibri"/>
              </a:rPr>
              <a:t>SATIŞ</a:t>
            </a:r>
            <a:r>
              <a:rPr sz="3200" i="0" spc="10" dirty="0">
                <a:latin typeface="Calibri"/>
                <a:cs typeface="Calibri"/>
              </a:rPr>
              <a:t> </a:t>
            </a:r>
            <a:r>
              <a:rPr sz="3200" i="0" spc="-10" dirty="0">
                <a:latin typeface="Calibri"/>
                <a:cs typeface="Calibri"/>
              </a:rPr>
              <a:t>TEŞVİĞİN </a:t>
            </a:r>
            <a:r>
              <a:rPr sz="3200" i="0" spc="-5" dirty="0">
                <a:latin typeface="Calibri"/>
                <a:cs typeface="Calibri"/>
              </a:rPr>
              <a:t>GELİŞME</a:t>
            </a:r>
            <a:r>
              <a:rPr sz="3200" i="0" spc="40" dirty="0">
                <a:latin typeface="Calibri"/>
                <a:cs typeface="Calibri"/>
              </a:rPr>
              <a:t> </a:t>
            </a:r>
            <a:r>
              <a:rPr sz="3200" i="0" spc="-5" dirty="0">
                <a:latin typeface="Calibri"/>
                <a:cs typeface="Calibri"/>
              </a:rPr>
              <a:t>NEDENLERİ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291017"/>
            <a:ext cx="6062345" cy="266128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6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REKABETİN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ARTMASI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YENİ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ÜRÜNLERİN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PAZARDA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YER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ALMASI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REKLAM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MALİYETİNİN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YÜKSEK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OLMASI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YENİ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DAĞITIM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ŞEKİLLERİNİN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YAYGINLAŞMASI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TÜKETİCİ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ZEVKLERİNDEKİ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FARKLILIKLAR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GELİŞEN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DÜNYA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KOŞULLARI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8461" y="692861"/>
            <a:ext cx="573595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i="0" spc="-15" dirty="0">
                <a:latin typeface="Arial"/>
                <a:cs typeface="Arial"/>
              </a:rPr>
              <a:t>SPONSORLUĞUN</a:t>
            </a:r>
            <a:r>
              <a:rPr sz="3200" i="0" spc="70" dirty="0">
                <a:latin typeface="Arial"/>
                <a:cs typeface="Arial"/>
              </a:rPr>
              <a:t> </a:t>
            </a:r>
            <a:r>
              <a:rPr sz="3200" i="0" spc="-10" dirty="0">
                <a:latin typeface="Arial"/>
                <a:cs typeface="Arial"/>
              </a:rPr>
              <a:t>ÇEŞİTLERİ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975" y="2908096"/>
            <a:ext cx="5763260" cy="178244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b="1" i="1" spc="-10" dirty="0">
                <a:solidFill>
                  <a:srgbClr val="FFFFFF"/>
                </a:solidFill>
                <a:latin typeface="Calibri"/>
                <a:cs typeface="Calibri"/>
              </a:rPr>
              <a:t>SPOR</a:t>
            </a:r>
            <a:r>
              <a:rPr sz="3200" b="1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i="1" spc="-15" dirty="0">
                <a:solidFill>
                  <a:srgbClr val="FFFFFF"/>
                </a:solidFill>
                <a:latin typeface="Calibri"/>
                <a:cs typeface="Calibri"/>
              </a:rPr>
              <a:t>SPONSORLUĞU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b="1" i="1" spc="-55" dirty="0">
                <a:solidFill>
                  <a:srgbClr val="FFFFFF"/>
                </a:solidFill>
                <a:latin typeface="Calibri"/>
                <a:cs typeface="Calibri"/>
              </a:rPr>
              <a:t>KÜLTÜR-SANAT</a:t>
            </a:r>
            <a:r>
              <a:rPr sz="3200" b="1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i="1" spc="-20" dirty="0">
                <a:solidFill>
                  <a:srgbClr val="FFFFFF"/>
                </a:solidFill>
                <a:latin typeface="Calibri"/>
                <a:cs typeface="Calibri"/>
              </a:rPr>
              <a:t>SPONSORLUĞU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b="1" i="1" spc="-60" dirty="0">
                <a:solidFill>
                  <a:srgbClr val="FFFFFF"/>
                </a:solidFill>
                <a:latin typeface="Calibri"/>
                <a:cs typeface="Calibri"/>
              </a:rPr>
              <a:t>SOSYAL</a:t>
            </a:r>
            <a:r>
              <a:rPr sz="3200" b="1" i="1" spc="-20" dirty="0">
                <a:solidFill>
                  <a:srgbClr val="FFFFFF"/>
                </a:solidFill>
                <a:latin typeface="Calibri"/>
                <a:cs typeface="Calibri"/>
              </a:rPr>
              <a:t> SPONSORLUK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7033" y="830402"/>
            <a:ext cx="492823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SPOR</a:t>
            </a:r>
            <a:r>
              <a:rPr sz="4400" spc="-55" dirty="0"/>
              <a:t> </a:t>
            </a:r>
            <a:r>
              <a:rPr sz="4400" spc="-30" dirty="0"/>
              <a:t>SPONSORLUĞU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46608" y="1886534"/>
            <a:ext cx="7840980" cy="80835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ts val="2910"/>
              </a:lnSpc>
              <a:spcBef>
                <a:spcPts val="484"/>
              </a:spcBef>
              <a:tabLst>
                <a:tab pos="2393315" algn="l"/>
                <a:tab pos="3597910" algn="l"/>
                <a:tab pos="4421505" algn="l"/>
                <a:tab pos="5253355" algn="l"/>
                <a:tab pos="6692900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MÜZ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LK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İ	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19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700" spc="-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9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O</a:t>
            </a:r>
            <a:r>
              <a:rPr sz="2700" spc="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K  GÖRDÜĞÜMÜZ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SPONSORLUK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TÜRÜDÜR.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SON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YILLARDA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608" y="2627452"/>
            <a:ext cx="6313805" cy="80835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ts val="2910"/>
              </a:lnSpc>
              <a:spcBef>
                <a:spcPts val="484"/>
              </a:spcBef>
              <a:tabLst>
                <a:tab pos="1701800" algn="l"/>
                <a:tab pos="2917825" algn="l"/>
                <a:tab pos="3176905" algn="l"/>
                <a:tab pos="4671060" algn="l"/>
                <a:tab pos="4884420" algn="l"/>
                <a:tab pos="5408930" algn="l"/>
              </a:tabLst>
            </a:pP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Ö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İK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5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	</a:t>
            </a:r>
            <a:r>
              <a:rPr sz="2700" spc="-6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Bİ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R 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DÜNYADA	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İSMİNİ	DUYURMAK		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KENDİNİ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79463" y="2627452"/>
            <a:ext cx="1505585" cy="80835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 indent="237490">
              <a:lnSpc>
                <a:spcPts val="2910"/>
              </a:lnSpc>
              <a:spcBef>
                <a:spcPts val="484"/>
              </a:spcBef>
            </a:pP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Ğ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U  </a:t>
            </a:r>
            <a:r>
              <a:rPr sz="2700" spc="-2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6608" y="3368497"/>
            <a:ext cx="7840345" cy="154940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algn="just">
              <a:lnSpc>
                <a:spcPct val="89900"/>
              </a:lnSpc>
              <a:spcBef>
                <a:spcPts val="440"/>
              </a:spcBef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İSTEYEN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FİRMALAR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SPOR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SPONSORLUĞUNU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SIKLIKLA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KULLANMAKTADIRLAR.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SPOR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SPONSORLUĞU,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BİR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SPORCUYA,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TAKIMA,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60" dirty="0">
                <a:solidFill>
                  <a:srgbClr val="FFFFFF"/>
                </a:solidFill>
                <a:latin typeface="Calibri"/>
                <a:cs typeface="Calibri"/>
              </a:rPr>
              <a:t>TURNUVAYA</a:t>
            </a:r>
            <a:r>
              <a:rPr sz="27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95" dirty="0">
                <a:solidFill>
                  <a:srgbClr val="FFFFFF"/>
                </a:solidFill>
                <a:latin typeface="Calibri"/>
                <a:cs typeface="Calibri"/>
              </a:rPr>
              <a:t>YA</a:t>
            </a:r>
            <a:r>
              <a:rPr sz="2700" spc="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sz="2700" spc="5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BİR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LİGE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SPONSORLUK</a:t>
            </a:r>
            <a:r>
              <a:rPr sz="27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ŞEKLİNDE</a:t>
            </a:r>
            <a:r>
              <a:rPr sz="27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OLABİLMEKTEDİR.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584" y="758393"/>
            <a:ext cx="7204709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75" dirty="0"/>
              <a:t>KÜLTÜR-SANAT</a:t>
            </a:r>
            <a:r>
              <a:rPr sz="4400" spc="55" dirty="0"/>
              <a:t> </a:t>
            </a:r>
            <a:r>
              <a:rPr sz="4400" spc="-30" dirty="0"/>
              <a:t>SPONSORLUĞU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90473" y="1670380"/>
            <a:ext cx="7698105" cy="4394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570480" algn="l"/>
                <a:tab pos="3674110" algn="l"/>
                <a:tab pos="4317365" algn="l"/>
                <a:tab pos="6007100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SPONSORLUĞUN	BAŞKA	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BİR	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TÜRÜDÜR.	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İŞLETMELER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0473" y="2411425"/>
            <a:ext cx="6494780" cy="4394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037080" algn="l"/>
                <a:tab pos="3787140" algn="l"/>
                <a:tab pos="4418330" algn="l"/>
              </a:tabLst>
            </a:pP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1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Nİ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2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MAK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V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F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İR</a:t>
            </a:r>
            <a:r>
              <a:rPr sz="2700" spc="1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473" y="2039873"/>
            <a:ext cx="7696200" cy="8108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6350" algn="r">
              <a:lnSpc>
                <a:spcPts val="3085"/>
              </a:lnSpc>
              <a:spcBef>
                <a:spcPts val="110"/>
              </a:spcBef>
              <a:tabLst>
                <a:tab pos="1612900" algn="l"/>
                <a:tab pos="2780030" algn="l"/>
                <a:tab pos="4505960" algn="l"/>
                <a:tab pos="5265420" algn="l"/>
                <a:tab pos="649732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SPO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14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	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spc="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700" spc="-6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Gİ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1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700" spc="-19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İL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2700">
              <a:latin typeface="Calibri"/>
              <a:cs typeface="Calibri"/>
            </a:endParaRPr>
          </a:p>
          <a:p>
            <a:pPr marR="5080" algn="r">
              <a:lnSpc>
                <a:spcPts val="3085"/>
              </a:lnSpc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İSMİNİ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0473" y="2780791"/>
            <a:ext cx="7697470" cy="22929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100"/>
              </a:lnSpc>
              <a:spcBef>
                <a:spcPts val="430"/>
              </a:spcBef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DUYURMAK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İSTEMELERİNDEN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DOLAYI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KÜLTÜREL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SANATSAL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FAALİYETLERE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SPONSOR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OLMAKTADIRLAR.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ÖRNEĞİN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YAPI</a:t>
            </a: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KREDİ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OYUN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DİGİTAL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YAŞAM </a:t>
            </a:r>
            <a:r>
              <a:rPr sz="2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FESTİVALİ’NE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SPONSOR OLMASI,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AKBANK’IN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YILLARDIR </a:t>
            </a:r>
            <a:r>
              <a:rPr sz="2700" spc="-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SPONSOR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OLDUĞU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DÜZENLEDİĞİ CAZ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FESTİVALLERİ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BU </a:t>
            </a:r>
            <a:r>
              <a:rPr sz="2700" spc="5" dirty="0">
                <a:solidFill>
                  <a:srgbClr val="FFFFFF"/>
                </a:solidFill>
                <a:latin typeface="Calibri"/>
                <a:cs typeface="Calibri"/>
              </a:rPr>
              <a:t>TÜR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SPONSORLUKLARA</a:t>
            </a:r>
            <a:r>
              <a:rPr sz="27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ÖRNEKTİR.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7579" y="758393"/>
            <a:ext cx="497205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85" dirty="0"/>
              <a:t>SOSYAL</a:t>
            </a:r>
            <a:r>
              <a:rPr sz="4400" dirty="0"/>
              <a:t> </a:t>
            </a:r>
            <a:r>
              <a:rPr sz="4400" spc="-35" dirty="0"/>
              <a:t>SPONSORLUK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DİĞER</a:t>
            </a:r>
            <a:r>
              <a:rPr dirty="0"/>
              <a:t> İKİ</a:t>
            </a:r>
            <a:r>
              <a:rPr spc="5" dirty="0"/>
              <a:t> </a:t>
            </a:r>
            <a:r>
              <a:rPr spc="-15" dirty="0"/>
              <a:t>SPONSORLUK</a:t>
            </a:r>
            <a:r>
              <a:rPr spc="-10" dirty="0"/>
              <a:t> </a:t>
            </a:r>
            <a:r>
              <a:rPr spc="-5" dirty="0"/>
              <a:t>TÜRÜNE</a:t>
            </a:r>
            <a:r>
              <a:rPr dirty="0"/>
              <a:t> </a:t>
            </a:r>
            <a:r>
              <a:rPr spc="-5" dirty="0"/>
              <a:t>GÖRE</a:t>
            </a:r>
            <a:r>
              <a:rPr dirty="0"/>
              <a:t> </a:t>
            </a:r>
            <a:r>
              <a:rPr spc="-5" dirty="0"/>
              <a:t>DAHA</a:t>
            </a:r>
            <a:r>
              <a:rPr dirty="0"/>
              <a:t> AZ</a:t>
            </a:r>
            <a:r>
              <a:rPr spc="5" dirty="0"/>
              <a:t> </a:t>
            </a:r>
            <a:r>
              <a:rPr spc="-5" dirty="0"/>
              <a:t>KAZANÇ </a:t>
            </a:r>
            <a:r>
              <a:rPr dirty="0"/>
              <a:t> </a:t>
            </a:r>
            <a:r>
              <a:rPr spc="-10" dirty="0"/>
              <a:t>SAĞLAMAK</a:t>
            </a:r>
            <a:r>
              <a:rPr spc="-5" dirty="0"/>
              <a:t> </a:t>
            </a:r>
            <a:r>
              <a:rPr spc="-10" dirty="0"/>
              <a:t>ODAKLIDIR.</a:t>
            </a:r>
            <a:r>
              <a:rPr spc="-5" dirty="0"/>
              <a:t> BU</a:t>
            </a:r>
            <a:r>
              <a:rPr dirty="0"/>
              <a:t> </a:t>
            </a:r>
            <a:r>
              <a:rPr spc="-5" dirty="0"/>
              <a:t>TÜR</a:t>
            </a:r>
            <a:r>
              <a:rPr dirty="0"/>
              <a:t> </a:t>
            </a:r>
            <a:r>
              <a:rPr spc="-10" dirty="0"/>
              <a:t>SPONSORLUKLARDA</a:t>
            </a:r>
            <a:r>
              <a:rPr spc="-5" dirty="0"/>
              <a:t> </a:t>
            </a:r>
            <a:r>
              <a:rPr spc="-10" dirty="0"/>
              <a:t>FİRMA </a:t>
            </a:r>
            <a:r>
              <a:rPr spc="-5" dirty="0"/>
              <a:t> </a:t>
            </a:r>
            <a:r>
              <a:rPr spc="-45" dirty="0"/>
              <a:t>AYNI</a:t>
            </a:r>
            <a:r>
              <a:rPr spc="-40" dirty="0"/>
              <a:t> </a:t>
            </a:r>
            <a:r>
              <a:rPr spc="-10" dirty="0"/>
              <a:t>ZAMANDA</a:t>
            </a:r>
            <a:r>
              <a:rPr spc="-5" dirty="0"/>
              <a:t> </a:t>
            </a:r>
            <a:r>
              <a:rPr spc="-20" dirty="0"/>
              <a:t>TOPLUMUN</a:t>
            </a:r>
            <a:r>
              <a:rPr spc="-15" dirty="0"/>
              <a:t> </a:t>
            </a:r>
            <a:r>
              <a:rPr spc="-25" dirty="0"/>
              <a:t>TAKDİRİNİ</a:t>
            </a:r>
            <a:r>
              <a:rPr spc="-20" dirty="0"/>
              <a:t> </a:t>
            </a:r>
            <a:r>
              <a:rPr spc="-25" dirty="0"/>
              <a:t>KAZANMAYI</a:t>
            </a:r>
            <a:r>
              <a:rPr spc="-20" dirty="0"/>
              <a:t> </a:t>
            </a:r>
            <a:r>
              <a:rPr spc="-15" dirty="0"/>
              <a:t>DA </a:t>
            </a:r>
            <a:r>
              <a:rPr spc="-530" dirty="0"/>
              <a:t> </a:t>
            </a:r>
            <a:r>
              <a:rPr spc="-5" dirty="0"/>
              <a:t>HEDEFLEMEKTEDİR. İŞLETMELERİN </a:t>
            </a:r>
            <a:r>
              <a:rPr dirty="0"/>
              <a:t>ASIL </a:t>
            </a:r>
            <a:r>
              <a:rPr spc="-10" dirty="0"/>
              <a:t>AMACININ </a:t>
            </a:r>
            <a:r>
              <a:rPr dirty="0"/>
              <a:t>KAR ELDE </a:t>
            </a:r>
            <a:r>
              <a:rPr spc="5" dirty="0"/>
              <a:t> </a:t>
            </a:r>
            <a:r>
              <a:rPr dirty="0"/>
              <a:t>ETMEK </a:t>
            </a:r>
            <a:r>
              <a:rPr spc="-5" dirty="0"/>
              <a:t>OLDUĞU </a:t>
            </a:r>
            <a:r>
              <a:rPr dirty="0"/>
              <a:t>DÜŞÜNÜLDÜĞÜNDE, </a:t>
            </a:r>
            <a:r>
              <a:rPr spc="-10" dirty="0"/>
              <a:t>İŞLETMENİN </a:t>
            </a:r>
            <a:r>
              <a:rPr spc="-25" dirty="0"/>
              <a:t>YARDIMCI </a:t>
            </a:r>
            <a:r>
              <a:rPr spc="-20" dirty="0"/>
              <a:t> </a:t>
            </a:r>
            <a:r>
              <a:rPr spc="-10" dirty="0"/>
              <a:t>AMAÇLARINDAN</a:t>
            </a:r>
            <a:r>
              <a:rPr spc="370" dirty="0"/>
              <a:t> </a:t>
            </a:r>
            <a:r>
              <a:rPr spc="-5" dirty="0"/>
              <a:t>OLAN</a:t>
            </a:r>
            <a:r>
              <a:rPr spc="355" dirty="0"/>
              <a:t> </a:t>
            </a:r>
            <a:r>
              <a:rPr spc="-40" dirty="0"/>
              <a:t>SOSYAL</a:t>
            </a:r>
            <a:r>
              <a:rPr spc="395" dirty="0"/>
              <a:t> </a:t>
            </a:r>
            <a:r>
              <a:rPr spc="-15" dirty="0"/>
              <a:t>SORUMLULUK</a:t>
            </a:r>
            <a:r>
              <a:rPr spc="355" dirty="0"/>
              <a:t> </a:t>
            </a:r>
            <a:r>
              <a:rPr spc="-15" dirty="0"/>
              <a:t>FAALİYETLERİ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8540" y="3911549"/>
            <a:ext cx="643509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36114" algn="l"/>
                <a:tab pos="3113405" algn="l"/>
                <a:tab pos="4488180" algn="l"/>
              </a:tabLst>
            </a:pPr>
            <a:r>
              <a:rPr sz="2400" spc="-7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OP</a:t>
            </a: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	</a:t>
            </a:r>
            <a:r>
              <a:rPr sz="2400" spc="-19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AKİP	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spc="1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İLEN	U</a:t>
            </a:r>
            <a:r>
              <a:rPr sz="2400" spc="-7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ALAR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115820" algn="l"/>
                <a:tab pos="3549015" algn="l"/>
                <a:tab pos="536067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GELMEKTEDİR.	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ÖRNEĞİN	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TURKCELL’İN	</a:t>
            </a:r>
            <a:r>
              <a:rPr sz="2400" spc="-70" dirty="0">
                <a:solidFill>
                  <a:srgbClr val="FFFFFF"/>
                </a:solidFill>
                <a:latin typeface="Calibri"/>
                <a:cs typeface="Calibri"/>
              </a:rPr>
              <a:t>“</a:t>
            </a:r>
            <a:r>
              <a:rPr sz="2400" i="1" spc="-70" dirty="0">
                <a:solidFill>
                  <a:srgbClr val="FFFFFF"/>
                </a:solidFill>
                <a:latin typeface="Calibri"/>
                <a:cs typeface="Calibri"/>
              </a:rPr>
              <a:t>HAYAL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2032" y="3911549"/>
            <a:ext cx="133667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HALİNE</a:t>
            </a:r>
            <a:endParaRPr sz="24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400" i="1" spc="-40" dirty="0">
                <a:solidFill>
                  <a:srgbClr val="FFFFFF"/>
                </a:solidFill>
                <a:latin typeface="Calibri"/>
                <a:cs typeface="Calibri"/>
              </a:rPr>
              <a:t>ORTAĞIM”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4644008"/>
            <a:ext cx="78403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PROJESİ</a:t>
            </a:r>
            <a:r>
              <a:rPr sz="24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ENGELLİLERE</a:t>
            </a:r>
            <a:r>
              <a:rPr sz="2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UMUT</a:t>
            </a:r>
            <a:r>
              <a:rPr sz="2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OLDU</a:t>
            </a:r>
            <a:r>
              <a:rPr sz="24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2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TURKCELL</a:t>
            </a:r>
            <a:r>
              <a:rPr sz="240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BU</a:t>
            </a:r>
            <a:r>
              <a:rPr sz="24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PROJE</a:t>
            </a:r>
            <a:r>
              <a:rPr sz="2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İLE </a:t>
            </a:r>
            <a:r>
              <a:rPr sz="2400" spc="-5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BÜYÜK BEĞENİ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TOPLADI.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1301" y="542366"/>
            <a:ext cx="600583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i="0" spc="-80" dirty="0">
                <a:latin typeface="Calibri"/>
                <a:cs typeface="Calibri"/>
              </a:rPr>
              <a:t>SATIŞ</a:t>
            </a:r>
            <a:r>
              <a:rPr sz="4400" b="0" i="0" spc="-5" dirty="0">
                <a:latin typeface="Calibri"/>
                <a:cs typeface="Calibri"/>
              </a:rPr>
              <a:t> </a:t>
            </a:r>
            <a:r>
              <a:rPr sz="4400" b="0" i="0" spc="-20" dirty="0">
                <a:latin typeface="Calibri"/>
                <a:cs typeface="Calibri"/>
              </a:rPr>
              <a:t>TEŞVİĞİN</a:t>
            </a:r>
            <a:r>
              <a:rPr sz="4400" b="0" i="0" spc="50" dirty="0">
                <a:latin typeface="Calibri"/>
                <a:cs typeface="Calibri"/>
              </a:rPr>
              <a:t> </a:t>
            </a:r>
            <a:r>
              <a:rPr sz="4400" b="0" i="0" spc="-15" dirty="0">
                <a:latin typeface="Calibri"/>
                <a:cs typeface="Calibri"/>
              </a:rPr>
              <a:t>AMAÇLARI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711" y="2580255"/>
            <a:ext cx="7542530" cy="178181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MARKAYA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KİŞİLİK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KAZANDIRMAK,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ÜRÜNÜN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SATIŞ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YERİNDE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HAREKETLENDİRİLMESİ,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ÜRÜNE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YENİ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BİR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GÜÇ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KAZANDIRMAK,</a:t>
            </a:r>
            <a:endParaRPr sz="24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SATIŞ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AÇISINDAN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TİCARET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 HAREKETİNİN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GELİŞTİRİLMESİ.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0932" y="470407"/>
            <a:ext cx="502793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i="0" spc="-25" dirty="0">
                <a:latin typeface="Arial"/>
                <a:cs typeface="Arial"/>
              </a:rPr>
              <a:t>SATIŞ</a:t>
            </a:r>
            <a:r>
              <a:rPr sz="3200" i="0" spc="105" dirty="0">
                <a:latin typeface="Arial"/>
                <a:cs typeface="Arial"/>
              </a:rPr>
              <a:t> </a:t>
            </a:r>
            <a:r>
              <a:rPr sz="3200" i="0" spc="-5" dirty="0">
                <a:latin typeface="Arial"/>
                <a:cs typeface="Arial"/>
              </a:rPr>
              <a:t>TEŞVİK</a:t>
            </a:r>
            <a:r>
              <a:rPr sz="3200" i="0" spc="-20" dirty="0">
                <a:latin typeface="Arial"/>
                <a:cs typeface="Arial"/>
              </a:rPr>
              <a:t> ARAÇLARI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540" y="1303985"/>
            <a:ext cx="2483485" cy="89535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9"/>
              </a:spcBef>
            </a:pP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1.TÜKETİCİLERE </a:t>
            </a:r>
            <a:r>
              <a:rPr sz="3000" spc="-6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NT</a:t>
            </a:r>
            <a:r>
              <a:rPr sz="3000" spc="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spc="-9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R,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034" y="1303985"/>
            <a:ext cx="4899660" cy="89535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 indent="667385">
              <a:lnSpc>
                <a:spcPts val="3240"/>
              </a:lnSpc>
              <a:spcBef>
                <a:spcPts val="509"/>
              </a:spcBef>
              <a:tabLst>
                <a:tab pos="2454910" algn="l"/>
                <a:tab pos="3347720" algn="l"/>
                <a:tab pos="4482465" algn="l"/>
              </a:tabLst>
            </a:pPr>
            <a:r>
              <a:rPr sz="3000" spc="-9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ÖNELİ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K		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;  </a:t>
            </a: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000" spc="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AR,	</a:t>
            </a:r>
            <a:r>
              <a:rPr sz="3000" spc="-21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MA	VE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540" y="2127884"/>
            <a:ext cx="41249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12314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ÇEKİLİŞLER,	SÜSLEMELER,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7317" y="2127884"/>
            <a:ext cx="36442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3675" algn="l"/>
                <a:tab pos="2100580" algn="l"/>
              </a:tabLst>
            </a:pPr>
            <a:r>
              <a:rPr sz="3000" spc="-24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KV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M	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E	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VER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8540" y="2539060"/>
            <a:ext cx="419544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PULLARI</a:t>
            </a:r>
            <a:r>
              <a:rPr sz="3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GİBİ</a:t>
            </a: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ARAÇLARDIR.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540" y="3042361"/>
            <a:ext cx="7981315" cy="89471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9"/>
              </a:spcBef>
              <a:tabLst>
                <a:tab pos="2299335" algn="l"/>
                <a:tab pos="2588895" algn="l"/>
                <a:tab pos="3853815" algn="l"/>
                <a:tab pos="5631815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3000" spc="3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AR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CIL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ARA	</a:t>
            </a:r>
            <a:r>
              <a:rPr sz="3000" spc="-9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Ö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Lİ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K	AR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ÇL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;	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KA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TMALAR,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GÖRSELLER,		</a:t>
            </a:r>
            <a:r>
              <a:rPr sz="3000" spc="-105" dirty="0">
                <a:solidFill>
                  <a:srgbClr val="FFFFFF"/>
                </a:solidFill>
                <a:latin typeface="Calibri"/>
                <a:cs typeface="Calibri"/>
              </a:rPr>
              <a:t>FİYAT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04334" y="3454400"/>
            <a:ext cx="38963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07385" algn="l"/>
              </a:tabLst>
            </a:pPr>
            <a:r>
              <a:rPr sz="3000" spc="-2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21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MALAR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,	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3000" spc="-2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540" y="3819966"/>
            <a:ext cx="7985125" cy="226695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59"/>
              </a:spcBef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TOPLANTILARI,</a:t>
            </a:r>
            <a:r>
              <a:rPr sz="30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HEDİYELERDİR.</a:t>
            </a:r>
            <a:endParaRPr sz="3000">
              <a:latin typeface="Calibri"/>
              <a:cs typeface="Calibri"/>
            </a:endParaRPr>
          </a:p>
          <a:p>
            <a:pPr marL="12700" marR="5080" algn="just">
              <a:lnSpc>
                <a:spcPct val="90000"/>
              </a:lnSpc>
              <a:spcBef>
                <a:spcPts val="720"/>
              </a:spcBef>
              <a:tabLst>
                <a:tab pos="3107055" algn="l"/>
                <a:tab pos="6497320" algn="l"/>
              </a:tabLst>
            </a:pP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3.SATIŞ</a:t>
            </a:r>
            <a:r>
              <a:rPr sz="3000" spc="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GÜCÜNE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YÖNELİK</a:t>
            </a:r>
            <a:r>
              <a:rPr sz="3000" spc="6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ARAÇLAR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İSE;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1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ŞM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R,	</a:t>
            </a:r>
            <a:r>
              <a:rPr sz="3000" spc="-14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Mİ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3000" spc="-9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ONLAR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,	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spc="15" dirty="0">
                <a:solidFill>
                  <a:srgbClr val="FFFFFF"/>
                </a:solidFill>
                <a:latin typeface="Calibri"/>
                <a:cs typeface="Calibri"/>
              </a:rPr>
              <a:t>İ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,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TOPLANTILAR,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ARABA, 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SATIŞA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YARDIMCI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GEREÇLER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HEDİYELERDİR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79" y="262127"/>
            <a:ext cx="8714232" cy="62636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344" y="188976"/>
            <a:ext cx="8497824" cy="633679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6240" y="475487"/>
            <a:ext cx="8424672" cy="60502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2751" y="908303"/>
            <a:ext cx="7994904" cy="540105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400" b="0" i="0" spc="-10" dirty="0">
                <a:latin typeface="Calibri"/>
                <a:cs typeface="Calibri"/>
              </a:rPr>
              <a:t>TÜKETİCİLERE</a:t>
            </a:r>
            <a:r>
              <a:rPr sz="4400" b="0" i="0" spc="80" dirty="0">
                <a:latin typeface="Calibri"/>
                <a:cs typeface="Calibri"/>
              </a:rPr>
              <a:t> </a:t>
            </a:r>
            <a:r>
              <a:rPr sz="4400" b="0" i="0" spc="-35" dirty="0">
                <a:latin typeface="Calibri"/>
                <a:cs typeface="Calibri"/>
              </a:rPr>
              <a:t>YÖNELİK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4400" b="0" i="0" spc="-40" dirty="0">
                <a:latin typeface="Calibri"/>
                <a:cs typeface="Calibri"/>
              </a:rPr>
              <a:t>PROMOSYON</a:t>
            </a:r>
            <a:r>
              <a:rPr sz="4400" b="0" i="0" spc="35" dirty="0">
                <a:latin typeface="Calibri"/>
                <a:cs typeface="Calibri"/>
              </a:rPr>
              <a:t> </a:t>
            </a:r>
            <a:r>
              <a:rPr sz="4400" b="0" i="0" spc="-30" dirty="0">
                <a:latin typeface="Calibri"/>
                <a:cs typeface="Calibri"/>
              </a:rPr>
              <a:t>FAALİYETLERİ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2187814"/>
            <a:ext cx="4996815" cy="29533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869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NUMUNE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VERME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KUPON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VERME,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3200" spc="-100" dirty="0">
                <a:solidFill>
                  <a:srgbClr val="FFFFFF"/>
                </a:solidFill>
                <a:latin typeface="Calibri"/>
                <a:cs typeface="Calibri"/>
              </a:rPr>
              <a:t>FİYAT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İNDİRİMLERİ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HEDİYELER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YARIŞMALAR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ÇEKİLİŞLER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706</Words>
  <Application>Microsoft Office PowerPoint</Application>
  <PresentationFormat>Ekran Gösterisi (4:3)</PresentationFormat>
  <Paragraphs>117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Office Theme</vt:lpstr>
      <vt:lpstr>SATIŞ TEŞVİK (PROMOSYON)</vt:lpstr>
      <vt:lpstr>SATIŞ TEŞVİĞİN GELİŞME NEDENLERİ</vt:lpstr>
      <vt:lpstr>SATIŞ TEŞVİĞİN AMAÇLARI</vt:lpstr>
      <vt:lpstr>SATIŞ TEŞVİK ARAÇLARI</vt:lpstr>
      <vt:lpstr>PowerPoint Sunusu</vt:lpstr>
      <vt:lpstr>PowerPoint Sunusu</vt:lpstr>
      <vt:lpstr>PowerPoint Sunusu</vt:lpstr>
      <vt:lpstr>PowerPoint Sunusu</vt:lpstr>
      <vt:lpstr>TÜKETİCİLERE YÖNELİK PROMOSYON FAALİYETLERİ</vt:lpstr>
      <vt:lpstr>NUMUNE VERME</vt:lpstr>
      <vt:lpstr>KUPON VERME</vt:lpstr>
      <vt:lpstr>FİYAT İNDİRİMLERİ</vt:lpstr>
      <vt:lpstr>HEDİYELER</vt:lpstr>
      <vt:lpstr>YARIŞMALAR VE ÇEKİLİŞLER</vt:lpstr>
      <vt:lpstr>SPONSORLUK</vt:lpstr>
      <vt:lpstr>PowerPoint Sunusu</vt:lpstr>
      <vt:lpstr>HALKLA İLİŞKİLER AÇISINDAN  SPONSORLUĞUN AMAÇLARI</vt:lpstr>
      <vt:lpstr>REKLAM AÇISINDAN  SPONSORLUĞUN AMAÇLARI</vt:lpstr>
      <vt:lpstr>PAZARLAMA AÇISINDAN  SPONSORLUĞUN AMAÇLARI</vt:lpstr>
      <vt:lpstr>SPONSORLUĞUN ÇEŞİTLERİ</vt:lpstr>
      <vt:lpstr>SPOR SPONSORLUĞU</vt:lpstr>
      <vt:lpstr>KÜLTÜR-SANAT SPONSORLUĞU</vt:lpstr>
      <vt:lpstr>SOSYAL SPONSORLUK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SATIŞ TEŞVİK (PROMOSYON)</dc:title>
  <dc:creator>YAMAN</dc:creator>
  <cp:lastModifiedBy>Windows Kullanıcısı</cp:lastModifiedBy>
  <cp:revision>1</cp:revision>
  <dcterms:created xsi:type="dcterms:W3CDTF">2023-10-22T21:14:58Z</dcterms:created>
  <dcterms:modified xsi:type="dcterms:W3CDTF">2023-10-22T21:16:28Z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2023-10-22T00:00:00Z</vt:filetime>
  </property>
</Properties>
</file>