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59B5F-2848-405E-A63A-8C512CB57E4B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21FBE-EA85-456D-A139-02FF34FBC9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0345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59B5F-2848-405E-A63A-8C512CB57E4B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21FBE-EA85-456D-A139-02FF34FBC9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555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59B5F-2848-405E-A63A-8C512CB57E4B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21FBE-EA85-456D-A139-02FF34FBC9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847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59B5F-2848-405E-A63A-8C512CB57E4B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21FBE-EA85-456D-A139-02FF34FBC9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304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59B5F-2848-405E-A63A-8C512CB57E4B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21FBE-EA85-456D-A139-02FF34FBC9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7551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59B5F-2848-405E-A63A-8C512CB57E4B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21FBE-EA85-456D-A139-02FF34FBC9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313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59B5F-2848-405E-A63A-8C512CB57E4B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21FBE-EA85-456D-A139-02FF34FBC9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9585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59B5F-2848-405E-A63A-8C512CB57E4B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21FBE-EA85-456D-A139-02FF34FBC9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508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59B5F-2848-405E-A63A-8C512CB57E4B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21FBE-EA85-456D-A139-02FF34FBC9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9430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59B5F-2848-405E-A63A-8C512CB57E4B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21FBE-EA85-456D-A139-02FF34FBC9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3720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59B5F-2848-405E-A63A-8C512CB57E4B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21FBE-EA85-456D-A139-02FF34FBC9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098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59B5F-2848-405E-A63A-8C512CB57E4B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21FBE-EA85-456D-A139-02FF34FBC9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71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0685" y="203962"/>
            <a:ext cx="6083300" cy="1367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15390" marR="5080" indent="-120332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HALKLA</a:t>
            </a:r>
            <a:r>
              <a:rPr spc="-10" dirty="0"/>
              <a:t> İLİŞKİLERİN</a:t>
            </a:r>
            <a:r>
              <a:rPr spc="25" dirty="0"/>
              <a:t> </a:t>
            </a:r>
            <a:r>
              <a:rPr spc="-5" dirty="0"/>
              <a:t>TEMEL </a:t>
            </a:r>
            <a:r>
              <a:rPr spc="-980" dirty="0"/>
              <a:t> </a:t>
            </a:r>
            <a:r>
              <a:rPr spc="-20" dirty="0"/>
              <a:t>FONKSİYONLARI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4370" y="1663649"/>
            <a:ext cx="8053705" cy="395922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527685" marR="6350" indent="-515620" algn="just">
              <a:lnSpc>
                <a:spcPct val="90000"/>
              </a:lnSpc>
              <a:spcBef>
                <a:spcPts val="459"/>
              </a:spcBef>
              <a:buAutoNum type="arabicPeriod"/>
              <a:tabLst>
                <a:tab pos="528320" algn="l"/>
              </a:tabLst>
            </a:pPr>
            <a:r>
              <a:rPr sz="3000" spc="-5" dirty="0">
                <a:latin typeface="Calibri"/>
                <a:cs typeface="Calibri"/>
              </a:rPr>
              <a:t>HALKLA </a:t>
            </a:r>
            <a:r>
              <a:rPr sz="3000" spc="-10" dirty="0">
                <a:latin typeface="Calibri"/>
                <a:cs typeface="Calibri"/>
              </a:rPr>
              <a:t>İLİŞKİLER </a:t>
            </a:r>
            <a:r>
              <a:rPr sz="3000" spc="-35" dirty="0">
                <a:latin typeface="Calibri"/>
                <a:cs typeface="Calibri"/>
              </a:rPr>
              <a:t>SAYESİNDE </a:t>
            </a:r>
            <a:r>
              <a:rPr sz="3000" spc="-5" dirty="0">
                <a:latin typeface="Calibri"/>
                <a:cs typeface="Calibri"/>
              </a:rPr>
              <a:t>KİŞİLER DÜŞÜNCE </a:t>
            </a:r>
            <a:r>
              <a:rPr sz="3000" dirty="0">
                <a:latin typeface="Calibri"/>
                <a:cs typeface="Calibri"/>
              </a:rPr>
              <a:t> VE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BEKLENTİLERİNİ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İŞLETMELERE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DAHA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75" dirty="0">
                <a:latin typeface="Calibri"/>
                <a:cs typeface="Calibri"/>
              </a:rPr>
              <a:t>KOLAY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BİR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BİÇİMDE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ULAŞTIRABİLİRLER.</a:t>
            </a:r>
            <a:endParaRPr sz="3000" dirty="0">
              <a:latin typeface="Calibri"/>
              <a:cs typeface="Calibri"/>
            </a:endParaRPr>
          </a:p>
          <a:p>
            <a:pPr marL="527685" marR="5080" indent="-515620" algn="just">
              <a:lnSpc>
                <a:spcPts val="3240"/>
              </a:lnSpc>
              <a:spcBef>
                <a:spcPts val="770"/>
              </a:spcBef>
              <a:buAutoNum type="arabicPeriod"/>
              <a:tabLst>
                <a:tab pos="528320" algn="l"/>
              </a:tabLst>
            </a:pPr>
            <a:r>
              <a:rPr sz="3000" spc="-5" dirty="0">
                <a:latin typeface="Calibri"/>
                <a:cs typeface="Calibri"/>
              </a:rPr>
              <a:t>HALKLA İLİŞKİLER </a:t>
            </a:r>
            <a:r>
              <a:rPr sz="3000" spc="-25" dirty="0">
                <a:latin typeface="Calibri"/>
                <a:cs typeface="Calibri"/>
              </a:rPr>
              <a:t>TOPLUMUN </a:t>
            </a:r>
            <a:r>
              <a:rPr sz="3000" spc="-30" dirty="0">
                <a:latin typeface="Calibri"/>
                <a:cs typeface="Calibri"/>
              </a:rPr>
              <a:t>YARARINA </a:t>
            </a:r>
            <a:r>
              <a:rPr sz="3000" spc="-20" dirty="0">
                <a:latin typeface="Calibri"/>
                <a:cs typeface="Calibri"/>
              </a:rPr>
              <a:t>UYGUN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OLARAK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KİŞİLER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VE</a:t>
            </a:r>
            <a:r>
              <a:rPr sz="3000" spc="-5" dirty="0">
                <a:latin typeface="Calibri"/>
                <a:cs typeface="Calibri"/>
              </a:rPr>
              <a:t> GRUPLAR</a:t>
            </a:r>
            <a:r>
              <a:rPr sz="3000" spc="67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ARASINDA 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UYUMU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55" dirty="0">
                <a:latin typeface="Calibri"/>
                <a:cs typeface="Calibri"/>
              </a:rPr>
              <a:t>SAĞLAMAYA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30" dirty="0">
                <a:latin typeface="Calibri"/>
                <a:cs typeface="Calibri"/>
              </a:rPr>
              <a:t>YARDIMCI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OLUR.</a:t>
            </a:r>
            <a:endParaRPr sz="3000" dirty="0">
              <a:latin typeface="Calibri"/>
              <a:cs typeface="Calibri"/>
            </a:endParaRPr>
          </a:p>
          <a:p>
            <a:pPr marL="527685" marR="5080" indent="-515620" algn="just">
              <a:lnSpc>
                <a:spcPct val="90000"/>
              </a:lnSpc>
              <a:spcBef>
                <a:spcPts val="675"/>
              </a:spcBef>
              <a:buAutoNum type="arabicPeriod"/>
              <a:tabLst>
                <a:tab pos="528320" algn="l"/>
              </a:tabLst>
            </a:pPr>
            <a:r>
              <a:rPr sz="3000" spc="-5" dirty="0">
                <a:latin typeface="Calibri"/>
                <a:cs typeface="Calibri"/>
              </a:rPr>
              <a:t>HALKLA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İLİŞKİLER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KİŞİLERİN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YAŞAMLARINI 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ETKİLEYEN </a:t>
            </a:r>
            <a:r>
              <a:rPr sz="3000" spc="-25" dirty="0">
                <a:latin typeface="Calibri"/>
                <a:cs typeface="Calibri"/>
              </a:rPr>
              <a:t>KONULAR </a:t>
            </a:r>
            <a:r>
              <a:rPr sz="3000" spc="-10" dirty="0">
                <a:latin typeface="Calibri"/>
                <a:cs typeface="Calibri"/>
              </a:rPr>
              <a:t>HAKKINDA </a:t>
            </a:r>
            <a:r>
              <a:rPr sz="3000" spc="-15" dirty="0">
                <a:latin typeface="Calibri"/>
                <a:cs typeface="Calibri"/>
              </a:rPr>
              <a:t>DAHA </a:t>
            </a:r>
            <a:r>
              <a:rPr sz="3000" spc="-30" dirty="0">
                <a:latin typeface="Calibri"/>
                <a:cs typeface="Calibri"/>
              </a:rPr>
              <a:t>AYRINTILI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BİLGİ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SAHİBİ OLMALARINI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SAĞLAR.</a:t>
            </a:r>
            <a:endParaRPr sz="3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3925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8075" y="275666"/>
            <a:ext cx="7553325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145" marR="5080" indent="-508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HALKLA</a:t>
            </a:r>
            <a:r>
              <a:rPr spc="-20" dirty="0"/>
              <a:t> </a:t>
            </a:r>
            <a:r>
              <a:rPr spc="-5" dirty="0"/>
              <a:t>İLİŞKİLER</a:t>
            </a:r>
            <a:r>
              <a:rPr spc="15" dirty="0"/>
              <a:t> </a:t>
            </a:r>
            <a:r>
              <a:rPr spc="-5" dirty="0"/>
              <a:t>UZMANLARI</a:t>
            </a:r>
            <a:r>
              <a:rPr dirty="0"/>
              <a:t> </a:t>
            </a:r>
            <a:r>
              <a:rPr spc="-5" dirty="0"/>
              <a:t>VE </a:t>
            </a:r>
            <a:r>
              <a:rPr spc="-980" dirty="0"/>
              <a:t> </a:t>
            </a:r>
            <a:r>
              <a:rPr spc="-15" dirty="0"/>
              <a:t>YÖNETİCİLERİNDE</a:t>
            </a:r>
            <a:r>
              <a:rPr spc="20" dirty="0"/>
              <a:t> </a:t>
            </a:r>
            <a:r>
              <a:rPr spc="-5" dirty="0"/>
              <a:t>ŞU </a:t>
            </a:r>
            <a:r>
              <a:rPr spc="-15" dirty="0"/>
              <a:t>ÖZELLİKLER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6571" y="1926463"/>
            <a:ext cx="5748020" cy="414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700" b="1" i="1" spc="-10" dirty="0">
                <a:latin typeface="Calibri"/>
                <a:cs typeface="Calibri"/>
              </a:rPr>
              <a:t>Dilin</a:t>
            </a:r>
            <a:r>
              <a:rPr sz="2700" b="1" i="1" spc="-5" dirty="0">
                <a:latin typeface="Calibri"/>
                <a:cs typeface="Calibri"/>
              </a:rPr>
              <a:t> </a:t>
            </a:r>
            <a:r>
              <a:rPr sz="2700" b="1" i="1" dirty="0">
                <a:latin typeface="Calibri"/>
                <a:cs typeface="Calibri"/>
              </a:rPr>
              <a:t>iyi</a:t>
            </a:r>
            <a:r>
              <a:rPr sz="2700" b="1" i="1" spc="-15" dirty="0">
                <a:latin typeface="Calibri"/>
                <a:cs typeface="Calibri"/>
              </a:rPr>
              <a:t> </a:t>
            </a:r>
            <a:r>
              <a:rPr sz="2700" b="1" i="1" spc="-10" dirty="0">
                <a:latin typeface="Calibri"/>
                <a:cs typeface="Calibri"/>
              </a:rPr>
              <a:t>kullanılması</a:t>
            </a:r>
            <a:endParaRPr sz="27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700" b="1" i="1" dirty="0">
                <a:latin typeface="Calibri"/>
                <a:cs typeface="Calibri"/>
              </a:rPr>
              <a:t>İyi</a:t>
            </a:r>
            <a:r>
              <a:rPr sz="2700" b="1" i="1" spc="-15" dirty="0">
                <a:latin typeface="Calibri"/>
                <a:cs typeface="Calibri"/>
              </a:rPr>
              <a:t> </a:t>
            </a:r>
            <a:r>
              <a:rPr sz="2700" b="1" i="1" dirty="0">
                <a:latin typeface="Calibri"/>
                <a:cs typeface="Calibri"/>
              </a:rPr>
              <a:t>bir</a:t>
            </a:r>
            <a:r>
              <a:rPr sz="2700" b="1" i="1" spc="-30" dirty="0">
                <a:latin typeface="Calibri"/>
                <a:cs typeface="Calibri"/>
              </a:rPr>
              <a:t> </a:t>
            </a:r>
            <a:r>
              <a:rPr sz="2700" b="1" i="1" spc="-5" dirty="0">
                <a:latin typeface="Calibri"/>
                <a:cs typeface="Calibri"/>
              </a:rPr>
              <a:t>eğitim</a:t>
            </a:r>
            <a:endParaRPr sz="27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700" b="1" i="1" spc="-10" dirty="0">
                <a:latin typeface="Calibri"/>
                <a:cs typeface="Calibri"/>
              </a:rPr>
              <a:t>Düzgün</a:t>
            </a:r>
            <a:r>
              <a:rPr sz="2700" b="1" i="1" spc="-15" dirty="0">
                <a:latin typeface="Calibri"/>
                <a:cs typeface="Calibri"/>
              </a:rPr>
              <a:t> </a:t>
            </a:r>
            <a:r>
              <a:rPr sz="2700" b="1" i="1" spc="-10" dirty="0">
                <a:latin typeface="Calibri"/>
                <a:cs typeface="Calibri"/>
              </a:rPr>
              <a:t>fiziksel</a:t>
            </a:r>
            <a:r>
              <a:rPr sz="2700" b="1" i="1" spc="-20" dirty="0">
                <a:latin typeface="Calibri"/>
                <a:cs typeface="Calibri"/>
              </a:rPr>
              <a:t> </a:t>
            </a:r>
            <a:r>
              <a:rPr sz="2700" b="1" i="1" dirty="0">
                <a:latin typeface="Calibri"/>
                <a:cs typeface="Calibri"/>
              </a:rPr>
              <a:t>görünüş</a:t>
            </a:r>
            <a:endParaRPr sz="27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700" b="1" i="1" spc="-5" dirty="0">
                <a:latin typeface="Calibri"/>
                <a:cs typeface="Calibri"/>
              </a:rPr>
              <a:t>Hümanist</a:t>
            </a:r>
            <a:r>
              <a:rPr sz="2700" b="1" i="1" spc="-25" dirty="0">
                <a:latin typeface="Calibri"/>
                <a:cs typeface="Calibri"/>
              </a:rPr>
              <a:t> </a:t>
            </a:r>
            <a:r>
              <a:rPr sz="2700" b="1" i="1" spc="-5" dirty="0">
                <a:latin typeface="Calibri"/>
                <a:cs typeface="Calibri"/>
              </a:rPr>
              <a:t>olmak</a:t>
            </a:r>
            <a:r>
              <a:rPr sz="2700" b="1" i="1" spc="10" dirty="0">
                <a:latin typeface="Calibri"/>
                <a:cs typeface="Calibri"/>
              </a:rPr>
              <a:t> </a:t>
            </a:r>
            <a:r>
              <a:rPr sz="2700" b="1" i="1" dirty="0">
                <a:latin typeface="Calibri"/>
                <a:cs typeface="Calibri"/>
              </a:rPr>
              <a:t>(</a:t>
            </a:r>
            <a:r>
              <a:rPr sz="2700" dirty="0">
                <a:latin typeface="Calibri"/>
                <a:cs typeface="Calibri"/>
              </a:rPr>
              <a:t>insan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odaklı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olmak)</a:t>
            </a:r>
            <a:endParaRPr sz="27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700" b="1" i="1" spc="-5" dirty="0">
                <a:latin typeface="Calibri"/>
                <a:cs typeface="Calibri"/>
              </a:rPr>
              <a:t>Sabırlı</a:t>
            </a:r>
            <a:r>
              <a:rPr sz="2700" b="1" i="1" spc="-20" dirty="0">
                <a:latin typeface="Calibri"/>
                <a:cs typeface="Calibri"/>
              </a:rPr>
              <a:t> </a:t>
            </a:r>
            <a:r>
              <a:rPr sz="2700" b="1" i="1" spc="-5" dirty="0">
                <a:latin typeface="Calibri"/>
                <a:cs typeface="Calibri"/>
              </a:rPr>
              <a:t>olmak</a:t>
            </a:r>
            <a:endParaRPr sz="27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700" b="1" i="1" spc="-5" dirty="0">
                <a:latin typeface="Calibri"/>
                <a:cs typeface="Calibri"/>
              </a:rPr>
              <a:t>Görgü</a:t>
            </a:r>
            <a:r>
              <a:rPr sz="2700" b="1" i="1" spc="-15" dirty="0">
                <a:latin typeface="Calibri"/>
                <a:cs typeface="Calibri"/>
              </a:rPr>
              <a:t> </a:t>
            </a:r>
            <a:r>
              <a:rPr sz="2700" b="1" i="1" spc="-10" dirty="0">
                <a:latin typeface="Calibri"/>
                <a:cs typeface="Calibri"/>
              </a:rPr>
              <a:t>kurallarını</a:t>
            </a:r>
            <a:r>
              <a:rPr sz="2700" b="1" i="1" spc="-5" dirty="0">
                <a:latin typeface="Calibri"/>
                <a:cs typeface="Calibri"/>
              </a:rPr>
              <a:t> </a:t>
            </a:r>
            <a:r>
              <a:rPr sz="2700" b="1" i="1" dirty="0">
                <a:latin typeface="Calibri"/>
                <a:cs typeface="Calibri"/>
              </a:rPr>
              <a:t>bilmesi</a:t>
            </a:r>
            <a:endParaRPr sz="27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700" b="1" i="1" spc="-10" dirty="0">
                <a:latin typeface="Calibri"/>
                <a:cs typeface="Calibri"/>
              </a:rPr>
              <a:t>Özgüven</a:t>
            </a:r>
            <a:endParaRPr sz="27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700" b="1" i="1" spc="-30" dirty="0">
                <a:latin typeface="Calibri"/>
                <a:cs typeface="Calibri"/>
              </a:rPr>
              <a:t>Yabancı</a:t>
            </a:r>
            <a:r>
              <a:rPr sz="2700" b="1" i="1" spc="-40" dirty="0">
                <a:latin typeface="Calibri"/>
                <a:cs typeface="Calibri"/>
              </a:rPr>
              <a:t> </a:t>
            </a:r>
            <a:r>
              <a:rPr sz="2700" b="1" i="1" dirty="0">
                <a:latin typeface="Calibri"/>
                <a:cs typeface="Calibri"/>
              </a:rPr>
              <a:t>dil</a:t>
            </a:r>
            <a:r>
              <a:rPr sz="2700" b="1" i="1" spc="-20" dirty="0">
                <a:latin typeface="Calibri"/>
                <a:cs typeface="Calibri"/>
              </a:rPr>
              <a:t> </a:t>
            </a:r>
            <a:r>
              <a:rPr sz="2700" b="1" i="1" spc="-5" dirty="0">
                <a:latin typeface="Calibri"/>
                <a:cs typeface="Calibri"/>
              </a:rPr>
              <a:t>bilgisi</a:t>
            </a:r>
            <a:endParaRPr sz="27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700" b="1" i="1" spc="-5" dirty="0">
                <a:latin typeface="Calibri"/>
                <a:cs typeface="Calibri"/>
              </a:rPr>
              <a:t>Genel</a:t>
            </a:r>
            <a:r>
              <a:rPr sz="2700" b="1" i="1" spc="-15" dirty="0">
                <a:latin typeface="Calibri"/>
                <a:cs typeface="Calibri"/>
              </a:rPr>
              <a:t> </a:t>
            </a:r>
            <a:r>
              <a:rPr sz="2700" b="1" i="1" dirty="0">
                <a:latin typeface="Calibri"/>
                <a:cs typeface="Calibri"/>
              </a:rPr>
              <a:t>kültür</a:t>
            </a:r>
            <a:r>
              <a:rPr sz="2700" b="1" i="1" spc="-10" dirty="0">
                <a:latin typeface="Calibri"/>
                <a:cs typeface="Calibri"/>
              </a:rPr>
              <a:t> </a:t>
            </a:r>
            <a:r>
              <a:rPr sz="2700" b="1" i="1" spc="-5" dirty="0">
                <a:latin typeface="Calibri"/>
                <a:cs typeface="Calibri"/>
              </a:rPr>
              <a:t>sahibi</a:t>
            </a:r>
            <a:r>
              <a:rPr sz="2700" b="1" i="1" spc="-25" dirty="0">
                <a:latin typeface="Calibri"/>
                <a:cs typeface="Calibri"/>
              </a:rPr>
              <a:t> </a:t>
            </a:r>
            <a:r>
              <a:rPr sz="2700" b="1" i="1" spc="-5" dirty="0">
                <a:latin typeface="Calibri"/>
                <a:cs typeface="Calibri"/>
              </a:rPr>
              <a:t>olmak</a:t>
            </a:r>
            <a:endParaRPr sz="27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8320" algn="l"/>
              </a:tabLst>
            </a:pPr>
            <a:r>
              <a:rPr sz="2700" b="1" i="1" spc="-10" dirty="0">
                <a:latin typeface="Calibri"/>
                <a:cs typeface="Calibri"/>
              </a:rPr>
              <a:t>Zeki</a:t>
            </a:r>
            <a:r>
              <a:rPr sz="2700" b="1" i="1" spc="-50" dirty="0">
                <a:latin typeface="Calibri"/>
                <a:cs typeface="Calibri"/>
              </a:rPr>
              <a:t> </a:t>
            </a:r>
            <a:r>
              <a:rPr sz="2700" b="1" i="1" spc="-5" dirty="0">
                <a:latin typeface="Calibri"/>
                <a:cs typeface="Calibri"/>
              </a:rPr>
              <a:t>olmak</a:t>
            </a:r>
            <a:endParaRPr sz="27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1124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75179" y="726770"/>
            <a:ext cx="542353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Arial"/>
                <a:cs typeface="Arial"/>
              </a:rPr>
              <a:t>HALKLA</a:t>
            </a:r>
            <a:r>
              <a:rPr sz="3200" b="1" spc="-6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İLİŞKİLER</a:t>
            </a:r>
            <a:r>
              <a:rPr sz="3200" b="1" spc="-5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SÜRECİ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0442" y="1899640"/>
            <a:ext cx="3414395" cy="2880917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86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15" dirty="0">
                <a:latin typeface="Calibri"/>
                <a:cs typeface="Calibri"/>
              </a:rPr>
              <a:t>BİLGİ </a:t>
            </a:r>
            <a:r>
              <a:rPr sz="3200" spc="-20" dirty="0">
                <a:latin typeface="Calibri"/>
                <a:cs typeface="Calibri"/>
              </a:rPr>
              <a:t>TOPLAMA</a:t>
            </a:r>
            <a:endParaRPr sz="32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dirty="0">
                <a:latin typeface="Calibri"/>
                <a:cs typeface="Calibri"/>
              </a:rPr>
              <a:t>PLANLAMA</a:t>
            </a:r>
          </a:p>
          <a:p>
            <a:pPr marL="527685" indent="-515620">
              <a:lnSpc>
                <a:spcPct val="100000"/>
              </a:lnSpc>
              <a:spcBef>
                <a:spcPts val="76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15" dirty="0">
                <a:latin typeface="Calibri"/>
                <a:cs typeface="Calibri"/>
              </a:rPr>
              <a:t>UYGULAMA</a:t>
            </a:r>
            <a:endParaRPr sz="32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 smtClean="0">
                <a:latin typeface="Calibri"/>
                <a:cs typeface="Calibri"/>
              </a:rPr>
              <a:t>DEĞERLENDİRM</a:t>
            </a:r>
            <a:r>
              <a:rPr lang="tr-TR" sz="3200" spc="-5" dirty="0">
                <a:latin typeface="Calibri"/>
                <a:cs typeface="Calibri"/>
              </a:rPr>
              <a:t>E</a:t>
            </a:r>
            <a:r>
              <a:rPr sz="3200" spc="-5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1069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29736" y="651510"/>
            <a:ext cx="28238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Arial"/>
                <a:cs typeface="Arial"/>
              </a:rPr>
              <a:t>BİLGİ</a:t>
            </a:r>
            <a:r>
              <a:rPr sz="2800" b="1" spc="-6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TOPLAMA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437" y="1492376"/>
            <a:ext cx="8482965" cy="2952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3200" spc="-15" dirty="0">
                <a:latin typeface="Calibri"/>
                <a:cs typeface="Calibri"/>
              </a:rPr>
              <a:t>BİLGİ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TOPLAMA</a:t>
            </a:r>
            <a:r>
              <a:rPr sz="3200" spc="-10" dirty="0">
                <a:latin typeface="Calibri"/>
                <a:cs typeface="Calibri"/>
              </a:rPr>
              <a:t> AŞAMASINDA</a:t>
            </a:r>
            <a:r>
              <a:rPr sz="3200" spc="-5" dirty="0">
                <a:latin typeface="Calibri"/>
                <a:cs typeface="Calibri"/>
              </a:rPr>
              <a:t> HALKLA</a:t>
            </a:r>
            <a:r>
              <a:rPr sz="3200" dirty="0">
                <a:latin typeface="Calibri"/>
                <a:cs typeface="Calibri"/>
              </a:rPr>
              <a:t> İLİŞKİLER 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FAALİYETİNDE</a:t>
            </a:r>
            <a:r>
              <a:rPr sz="3200" spc="-15" dirty="0">
                <a:latin typeface="Calibri"/>
                <a:cs typeface="Calibri"/>
              </a:rPr>
              <a:t> BULUNACAK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KİŞİ</a:t>
            </a:r>
            <a:r>
              <a:rPr sz="3200" spc="725" dirty="0">
                <a:latin typeface="Calibri"/>
                <a:cs typeface="Calibri"/>
              </a:rPr>
              <a:t> </a:t>
            </a:r>
            <a:r>
              <a:rPr sz="3200" spc="-114" dirty="0">
                <a:latin typeface="Calibri"/>
                <a:cs typeface="Calibri"/>
              </a:rPr>
              <a:t>YA</a:t>
            </a:r>
            <a:r>
              <a:rPr sz="3200" spc="495" dirty="0">
                <a:latin typeface="Calibri"/>
                <a:cs typeface="Calibri"/>
              </a:rPr>
              <a:t> </a:t>
            </a:r>
            <a:r>
              <a:rPr sz="3200" spc="-55" dirty="0">
                <a:latin typeface="Calibri"/>
                <a:cs typeface="Calibri"/>
              </a:rPr>
              <a:t>DA 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KURULUŞLAR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KAMUOYU</a:t>
            </a:r>
            <a:r>
              <a:rPr sz="3200" spc="-10" dirty="0">
                <a:latin typeface="Calibri"/>
                <a:cs typeface="Calibri"/>
              </a:rPr>
              <a:t> HAKKINDA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BİLGİLERE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40" dirty="0">
                <a:latin typeface="Calibri"/>
                <a:cs typeface="Calibri"/>
              </a:rPr>
              <a:t>İHTİYAÇ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DUYARLAR.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KAMUOYUNUN</a:t>
            </a:r>
            <a:r>
              <a:rPr sz="3200" spc="70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OLUMLU</a:t>
            </a:r>
            <a:r>
              <a:rPr sz="3200" spc="675" dirty="0">
                <a:latin typeface="Calibri"/>
                <a:cs typeface="Calibri"/>
              </a:rPr>
              <a:t> </a:t>
            </a:r>
            <a:r>
              <a:rPr sz="3200" spc="-245" dirty="0">
                <a:latin typeface="Calibri"/>
                <a:cs typeface="Calibri"/>
              </a:rPr>
              <a:t>YA </a:t>
            </a:r>
            <a:r>
              <a:rPr sz="3200" spc="-24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DA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OLUMSUZ</a:t>
            </a:r>
            <a:r>
              <a:rPr sz="3200" spc="-5" dirty="0">
                <a:latin typeface="Calibri"/>
                <a:cs typeface="Calibri"/>
              </a:rPr>
              <a:t> OLARAK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DEĞERLENDİREBİLECEĞİ 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DURUM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ANALİZLERİ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40" dirty="0">
                <a:latin typeface="Calibri"/>
                <a:cs typeface="Calibri"/>
              </a:rPr>
              <a:t>YAPILMAKTADIR.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5411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409" y="592581"/>
            <a:ext cx="28689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latin typeface="Arial"/>
                <a:cs typeface="Arial"/>
              </a:rPr>
              <a:t>PL</a:t>
            </a:r>
            <a:r>
              <a:rPr sz="4000" b="1" spc="-20" dirty="0">
                <a:latin typeface="Arial"/>
                <a:cs typeface="Arial"/>
              </a:rPr>
              <a:t>A</a:t>
            </a:r>
            <a:r>
              <a:rPr sz="4000" b="1" spc="-5" dirty="0">
                <a:latin typeface="Arial"/>
                <a:cs typeface="Arial"/>
              </a:rPr>
              <a:t>NL</a:t>
            </a:r>
            <a:r>
              <a:rPr sz="4000" b="1" spc="-25" dirty="0">
                <a:latin typeface="Arial"/>
                <a:cs typeface="Arial"/>
              </a:rPr>
              <a:t>A</a:t>
            </a:r>
            <a:r>
              <a:rPr sz="4000" b="1" spc="-5" dirty="0">
                <a:latin typeface="Arial"/>
                <a:cs typeface="Arial"/>
              </a:rPr>
              <a:t>MA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33031" y="2111120"/>
            <a:ext cx="100584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8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nul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200" spc="-6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6303" y="1440002"/>
            <a:ext cx="6543040" cy="1299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5862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alibri"/>
                <a:cs typeface="Calibri"/>
              </a:rPr>
              <a:t>Halkla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ilişkilerde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planlamanın yararları;</a:t>
            </a:r>
            <a:endParaRPr sz="22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200" spc="-10" dirty="0">
                <a:latin typeface="Calibri"/>
                <a:cs typeface="Calibri"/>
              </a:rPr>
              <a:t>Zaman </a:t>
            </a:r>
            <a:r>
              <a:rPr sz="2200" spc="-15" dirty="0">
                <a:latin typeface="Calibri"/>
                <a:cs typeface="Calibri"/>
              </a:rPr>
              <a:t>ve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emek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israfını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en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aza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indirir</a:t>
            </a:r>
            <a:endParaRPr sz="2200" dirty="0">
              <a:latin typeface="Calibri"/>
              <a:cs typeface="Calibri"/>
            </a:endParaRPr>
          </a:p>
          <a:p>
            <a:pPr marL="527685" marR="5080" indent="-515620">
              <a:lnSpc>
                <a:spcPct val="80000"/>
              </a:lnSpc>
              <a:spcBef>
                <a:spcPts val="525"/>
              </a:spcBef>
              <a:buAutoNum type="arabicPeriod"/>
              <a:tabLst>
                <a:tab pos="527685" algn="l"/>
                <a:tab pos="528320" algn="l"/>
                <a:tab pos="2091055" algn="l"/>
                <a:tab pos="3217545" algn="l"/>
                <a:tab pos="4057650" algn="l"/>
                <a:tab pos="5297170" algn="l"/>
              </a:tabLst>
            </a:pPr>
            <a:r>
              <a:rPr sz="2200" spc="-175" dirty="0">
                <a:latin typeface="Calibri"/>
                <a:cs typeface="Calibri"/>
              </a:rPr>
              <a:t>Y</a:t>
            </a:r>
            <a:r>
              <a:rPr sz="2200" dirty="0">
                <a:latin typeface="Calibri"/>
                <a:cs typeface="Calibri"/>
              </a:rPr>
              <a:t>ö</a:t>
            </a:r>
            <a:r>
              <a:rPr sz="2200" spc="-10" dirty="0">
                <a:latin typeface="Calibri"/>
                <a:cs typeface="Calibri"/>
              </a:rPr>
              <a:t>neticileri</a:t>
            </a:r>
            <a:r>
              <a:rPr sz="2200" spc="-5" dirty="0">
                <a:latin typeface="Calibri"/>
                <a:cs typeface="Calibri"/>
              </a:rPr>
              <a:t>n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10" dirty="0">
                <a:latin typeface="Calibri"/>
                <a:cs typeface="Calibri"/>
              </a:rPr>
              <a:t>dik</a:t>
            </a:r>
            <a:r>
              <a:rPr sz="2200" spc="-50" dirty="0">
                <a:latin typeface="Calibri"/>
                <a:cs typeface="Calibri"/>
              </a:rPr>
              <a:t>k</a:t>
            </a:r>
            <a:r>
              <a:rPr sz="2200" spc="-25" dirty="0">
                <a:latin typeface="Calibri"/>
                <a:cs typeface="Calibri"/>
              </a:rPr>
              <a:t>a</a:t>
            </a:r>
            <a:r>
              <a:rPr sz="2200" spc="-5" dirty="0">
                <a:latin typeface="Calibri"/>
                <a:cs typeface="Calibri"/>
              </a:rPr>
              <a:t>tini</a:t>
            </a:r>
            <a:r>
              <a:rPr sz="2200" dirty="0">
                <a:latin typeface="Calibri"/>
                <a:cs typeface="Calibri"/>
              </a:rPr>
              <a:t>	h</a:t>
            </a:r>
            <a:r>
              <a:rPr sz="2200" spc="-5" dirty="0">
                <a:latin typeface="Calibri"/>
                <a:cs typeface="Calibri"/>
              </a:rPr>
              <a:t>alkla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5" dirty="0">
                <a:latin typeface="Calibri"/>
                <a:cs typeface="Calibri"/>
              </a:rPr>
              <a:t>i</a:t>
            </a:r>
            <a:r>
              <a:rPr sz="2200" spc="-20" dirty="0">
                <a:latin typeface="Calibri"/>
                <a:cs typeface="Calibri"/>
              </a:rPr>
              <a:t>l</a:t>
            </a:r>
            <a:r>
              <a:rPr sz="2200" spc="-5" dirty="0">
                <a:latin typeface="Calibri"/>
                <a:cs typeface="Calibri"/>
              </a:rPr>
              <a:t>işkil</a:t>
            </a:r>
            <a:r>
              <a:rPr sz="2200" spc="-20" dirty="0">
                <a:latin typeface="Calibri"/>
                <a:cs typeface="Calibri"/>
              </a:rPr>
              <a:t>e</a:t>
            </a:r>
            <a:r>
              <a:rPr sz="2200" spc="-40" dirty="0">
                <a:latin typeface="Calibri"/>
                <a:cs typeface="Calibri"/>
              </a:rPr>
              <a:t>r</a:t>
            </a:r>
            <a:r>
              <a:rPr sz="2200" spc="-10" dirty="0">
                <a:latin typeface="Calibri"/>
                <a:cs typeface="Calibri"/>
              </a:rPr>
              <a:t>d</a:t>
            </a:r>
            <a:r>
              <a:rPr sz="2200" spc="-5" dirty="0">
                <a:latin typeface="Calibri"/>
                <a:cs typeface="Calibri"/>
              </a:rPr>
              <a:t>e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5" dirty="0">
                <a:latin typeface="Calibri"/>
                <a:cs typeface="Calibri"/>
              </a:rPr>
              <a:t>amaçlanan  </a:t>
            </a:r>
            <a:r>
              <a:rPr sz="2200" spc="-10" dirty="0">
                <a:latin typeface="Calibri"/>
                <a:cs typeface="Calibri"/>
              </a:rPr>
              <a:t>yöneltir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6303" y="2714624"/>
            <a:ext cx="7693659" cy="22383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indent="-515620">
              <a:lnSpc>
                <a:spcPts val="2375"/>
              </a:lnSpc>
              <a:spcBef>
                <a:spcPts val="95"/>
              </a:spcBef>
              <a:buAutoNum type="arabicPeriod" startAt="3"/>
              <a:tabLst>
                <a:tab pos="527685" algn="l"/>
                <a:tab pos="528320" algn="l"/>
                <a:tab pos="1693545" algn="l"/>
                <a:tab pos="3519804" algn="l"/>
                <a:tab pos="4413885" algn="l"/>
                <a:tab pos="5758815" algn="l"/>
              </a:tabLst>
            </a:pPr>
            <a:r>
              <a:rPr sz="2200" spc="-5" dirty="0">
                <a:latin typeface="Calibri"/>
                <a:cs typeface="Calibri"/>
              </a:rPr>
              <a:t>İşletme	</a:t>
            </a:r>
            <a:r>
              <a:rPr sz="2200" spc="-10" dirty="0">
                <a:latin typeface="Calibri"/>
                <a:cs typeface="Calibri"/>
              </a:rPr>
              <a:t>kaynaklarının	etkin	kullanılıp	kullanılmadığının</a:t>
            </a:r>
            <a:endParaRPr sz="2200" dirty="0">
              <a:latin typeface="Calibri"/>
              <a:cs typeface="Calibri"/>
            </a:endParaRPr>
          </a:p>
          <a:p>
            <a:pPr marL="527685">
              <a:lnSpc>
                <a:spcPts val="2375"/>
              </a:lnSpc>
            </a:pPr>
            <a:r>
              <a:rPr sz="2200" spc="-5" dirty="0">
                <a:latin typeface="Calibri"/>
                <a:cs typeface="Calibri"/>
              </a:rPr>
              <a:t>tespitinde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rol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oynar</a:t>
            </a:r>
            <a:endParaRPr sz="22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"/>
              </a:spcBef>
              <a:buAutoNum type="arabicPeriod" startAt="4"/>
              <a:tabLst>
                <a:tab pos="527685" algn="l"/>
                <a:tab pos="528320" algn="l"/>
              </a:tabLst>
            </a:pPr>
            <a:r>
              <a:rPr sz="2200" spc="-40" dirty="0">
                <a:latin typeface="Calibri"/>
                <a:cs typeface="Calibri"/>
              </a:rPr>
              <a:t>Yetki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devrini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sağlayarak</a:t>
            </a:r>
            <a:r>
              <a:rPr sz="2200" spc="-5" dirty="0">
                <a:latin typeface="Calibri"/>
                <a:cs typeface="Calibri"/>
              </a:rPr>
              <a:t> esnek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yapıların</a:t>
            </a:r>
            <a:r>
              <a:rPr sz="2200" spc="-5" dirty="0">
                <a:latin typeface="Calibri"/>
                <a:cs typeface="Calibri"/>
              </a:rPr>
              <a:t> oluşmasına </a:t>
            </a:r>
            <a:r>
              <a:rPr sz="2200" spc="-20" dirty="0">
                <a:latin typeface="Calibri"/>
                <a:cs typeface="Calibri"/>
              </a:rPr>
              <a:t>katkı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sağlar</a:t>
            </a:r>
            <a:endParaRPr sz="2200" dirty="0">
              <a:latin typeface="Calibri"/>
              <a:cs typeface="Calibri"/>
            </a:endParaRPr>
          </a:p>
          <a:p>
            <a:pPr marL="527685" marR="5080" indent="-515620">
              <a:lnSpc>
                <a:spcPct val="80000"/>
              </a:lnSpc>
              <a:spcBef>
                <a:spcPts val="525"/>
              </a:spcBef>
              <a:buAutoNum type="arabicPeriod" startAt="4"/>
              <a:tabLst>
                <a:tab pos="527685" algn="l"/>
                <a:tab pos="528320" algn="l"/>
                <a:tab pos="1571625" algn="l"/>
                <a:tab pos="2865755" algn="l"/>
                <a:tab pos="3632200" algn="l"/>
                <a:tab pos="4408170" algn="l"/>
                <a:tab pos="5069840" algn="l"/>
                <a:tab pos="6145530" algn="l"/>
                <a:tab pos="6616700" algn="l"/>
              </a:tabLst>
            </a:pPr>
            <a:r>
              <a:rPr sz="2200" spc="-5" dirty="0">
                <a:latin typeface="Calibri"/>
                <a:cs typeface="Calibri"/>
              </a:rPr>
              <a:t>İ</a:t>
            </a:r>
            <a:r>
              <a:rPr sz="2200" dirty="0">
                <a:latin typeface="Calibri"/>
                <a:cs typeface="Calibri"/>
              </a:rPr>
              <a:t>ş</a:t>
            </a:r>
            <a:r>
              <a:rPr sz="2200" spc="-5" dirty="0">
                <a:latin typeface="Calibri"/>
                <a:cs typeface="Calibri"/>
              </a:rPr>
              <a:t>l</a:t>
            </a:r>
            <a:r>
              <a:rPr sz="2200" spc="-20" dirty="0">
                <a:latin typeface="Calibri"/>
                <a:cs typeface="Calibri"/>
              </a:rPr>
              <a:t>e</a:t>
            </a:r>
            <a:r>
              <a:rPr sz="2200" spc="-5" dirty="0">
                <a:latin typeface="Calibri"/>
                <a:cs typeface="Calibri"/>
              </a:rPr>
              <a:t>t</a:t>
            </a:r>
            <a:r>
              <a:rPr sz="2200" dirty="0">
                <a:latin typeface="Calibri"/>
                <a:cs typeface="Calibri"/>
              </a:rPr>
              <a:t>m</a:t>
            </a:r>
            <a:r>
              <a:rPr sz="2200" spc="-5" dirty="0">
                <a:latin typeface="Calibri"/>
                <a:cs typeface="Calibri"/>
              </a:rPr>
              <a:t>e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5" dirty="0">
                <a:latin typeface="Calibri"/>
                <a:cs typeface="Calibri"/>
              </a:rPr>
              <a:t>içeri</a:t>
            </a:r>
            <a:r>
              <a:rPr sz="2200" dirty="0">
                <a:latin typeface="Calibri"/>
                <a:cs typeface="Calibri"/>
              </a:rPr>
              <a:t>s</a:t>
            </a:r>
            <a:r>
              <a:rPr sz="2200" spc="-5" dirty="0">
                <a:latin typeface="Calibri"/>
                <a:cs typeface="Calibri"/>
              </a:rPr>
              <a:t>inde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10" dirty="0">
                <a:latin typeface="Calibri"/>
                <a:cs typeface="Calibri"/>
              </a:rPr>
              <a:t>dah</a:t>
            </a:r>
            <a:r>
              <a:rPr sz="2200" spc="-5" dirty="0">
                <a:latin typeface="Calibri"/>
                <a:cs typeface="Calibri"/>
              </a:rPr>
              <a:t>a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5" dirty="0">
                <a:latin typeface="Calibri"/>
                <a:cs typeface="Calibri"/>
              </a:rPr>
              <a:t>akılcı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5" dirty="0">
                <a:latin typeface="Calibri"/>
                <a:cs typeface="Calibri"/>
              </a:rPr>
              <a:t>il</a:t>
            </a:r>
            <a:r>
              <a:rPr sz="2200" spc="-70" dirty="0">
                <a:latin typeface="Calibri"/>
                <a:cs typeface="Calibri"/>
              </a:rPr>
              <a:t>k</a:t>
            </a:r>
            <a:r>
              <a:rPr sz="2200" spc="-5" dirty="0">
                <a:latin typeface="Calibri"/>
                <a:cs typeface="Calibri"/>
              </a:rPr>
              <a:t>e,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30" dirty="0">
                <a:latin typeface="Calibri"/>
                <a:cs typeface="Calibri"/>
              </a:rPr>
              <a:t>y</a:t>
            </a:r>
            <a:r>
              <a:rPr sz="2200" spc="-5" dirty="0">
                <a:latin typeface="Calibri"/>
                <a:cs typeface="Calibri"/>
              </a:rPr>
              <a:t>ö</a:t>
            </a:r>
            <a:r>
              <a:rPr sz="2200" spc="-20" dirty="0">
                <a:latin typeface="Calibri"/>
                <a:cs typeface="Calibri"/>
              </a:rPr>
              <a:t>n</a:t>
            </a:r>
            <a:r>
              <a:rPr sz="2200" spc="-35" dirty="0">
                <a:latin typeface="Calibri"/>
                <a:cs typeface="Calibri"/>
              </a:rPr>
              <a:t>t</a:t>
            </a:r>
            <a:r>
              <a:rPr sz="2200" dirty="0">
                <a:latin typeface="Calibri"/>
                <a:cs typeface="Calibri"/>
              </a:rPr>
              <a:t>e</a:t>
            </a:r>
            <a:r>
              <a:rPr sz="2200" spc="-5" dirty="0">
                <a:latin typeface="Calibri"/>
                <a:cs typeface="Calibri"/>
              </a:rPr>
              <a:t>m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15" dirty="0">
                <a:latin typeface="Calibri"/>
                <a:cs typeface="Calibri"/>
              </a:rPr>
              <a:t>v</a:t>
            </a:r>
            <a:r>
              <a:rPr sz="2200" spc="-5" dirty="0">
                <a:latin typeface="Calibri"/>
                <a:cs typeface="Calibri"/>
              </a:rPr>
              <a:t>e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30" dirty="0">
                <a:latin typeface="Calibri"/>
                <a:cs typeface="Calibri"/>
              </a:rPr>
              <a:t>k</a:t>
            </a:r>
            <a:r>
              <a:rPr sz="2200" spc="-10" dirty="0">
                <a:latin typeface="Calibri"/>
                <a:cs typeface="Calibri"/>
              </a:rPr>
              <a:t>u</a:t>
            </a:r>
            <a:r>
              <a:rPr sz="2200" spc="-50" dirty="0">
                <a:latin typeface="Calibri"/>
                <a:cs typeface="Calibri"/>
              </a:rPr>
              <a:t>r</a:t>
            </a:r>
            <a:r>
              <a:rPr sz="2200" spc="-5" dirty="0">
                <a:latin typeface="Calibri"/>
                <a:cs typeface="Calibri"/>
              </a:rPr>
              <a:t>all</a:t>
            </a:r>
            <a:r>
              <a:rPr sz="2200" dirty="0">
                <a:latin typeface="Calibri"/>
                <a:cs typeface="Calibri"/>
              </a:rPr>
              <a:t>a</a:t>
            </a:r>
            <a:r>
              <a:rPr sz="2200" spc="-15" dirty="0">
                <a:latin typeface="Calibri"/>
                <a:cs typeface="Calibri"/>
              </a:rPr>
              <a:t>r</a:t>
            </a:r>
            <a:r>
              <a:rPr sz="2200" spc="-20" dirty="0">
                <a:latin typeface="Calibri"/>
                <a:cs typeface="Calibri"/>
              </a:rPr>
              <a:t>ı</a:t>
            </a:r>
            <a:r>
              <a:rPr sz="2200" spc="-5" dirty="0">
                <a:latin typeface="Calibri"/>
                <a:cs typeface="Calibri"/>
              </a:rPr>
              <a:t>n  gelişmesine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yardımcı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olur</a:t>
            </a:r>
            <a:endParaRPr sz="22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 startAt="4"/>
              <a:tabLst>
                <a:tab pos="527685" algn="l"/>
                <a:tab pos="528320" algn="l"/>
              </a:tabLst>
            </a:pPr>
            <a:r>
              <a:rPr sz="2200" spc="-5" dirty="0">
                <a:latin typeface="Calibri"/>
                <a:cs typeface="Calibri"/>
              </a:rPr>
              <a:t>Standartların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tespiti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ve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değerlendirmesinde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temel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oluşturur</a:t>
            </a:r>
            <a:endParaRPr sz="22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"/>
              </a:spcBef>
              <a:buAutoNum type="arabicPeriod" startAt="4"/>
              <a:tabLst>
                <a:tab pos="527685" algn="l"/>
                <a:tab pos="528320" algn="l"/>
              </a:tabLst>
            </a:pPr>
            <a:r>
              <a:rPr sz="2200" dirty="0">
                <a:latin typeface="Calibri"/>
                <a:cs typeface="Calibri"/>
              </a:rPr>
              <a:t>Çalışanlar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üzerindeki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olumsuz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etkileri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en </a:t>
            </a:r>
            <a:r>
              <a:rPr sz="2200" spc="-20" dirty="0">
                <a:latin typeface="Calibri"/>
                <a:cs typeface="Calibri"/>
              </a:rPr>
              <a:t>aza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30" dirty="0">
                <a:latin typeface="Calibri"/>
                <a:cs typeface="Calibri"/>
              </a:rPr>
              <a:t>indirir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2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8049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1721" rIns="0" bIns="0" rtlCol="0">
            <a:spAutoFit/>
          </a:bodyPr>
          <a:lstStyle/>
          <a:p>
            <a:pPr marL="288290" algn="ctr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HALKLA</a:t>
            </a:r>
            <a:r>
              <a:rPr spc="-20" dirty="0"/>
              <a:t> </a:t>
            </a:r>
            <a:r>
              <a:rPr dirty="0"/>
              <a:t>İLİŞKİLERDE</a:t>
            </a:r>
          </a:p>
          <a:p>
            <a:pPr marL="287655"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PLANLAMANIN</a:t>
            </a:r>
            <a:r>
              <a:rPr spc="-45" dirty="0"/>
              <a:t> </a:t>
            </a:r>
            <a:r>
              <a:rPr spc="-10" dirty="0"/>
              <a:t>AŞAMALARI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0594" y="2259899"/>
            <a:ext cx="5245100" cy="324485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Calibri"/>
                <a:cs typeface="Calibri"/>
              </a:rPr>
              <a:t>Sorunun</a:t>
            </a:r>
            <a:r>
              <a:rPr sz="3200" spc="-10" dirty="0">
                <a:latin typeface="Calibri"/>
                <a:cs typeface="Calibri"/>
              </a:rPr>
              <a:t> tanımı</a:t>
            </a:r>
            <a:endParaRPr sz="32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84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Calibri"/>
                <a:cs typeface="Calibri"/>
              </a:rPr>
              <a:t>Amaçların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belirlenmesi</a:t>
            </a:r>
            <a:endParaRPr sz="32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8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10" dirty="0">
                <a:latin typeface="Calibri"/>
                <a:cs typeface="Calibri"/>
              </a:rPr>
              <a:t>Hedef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kitlenin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tanımlanması</a:t>
            </a:r>
            <a:endParaRPr sz="32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8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15" dirty="0">
                <a:latin typeface="Calibri"/>
                <a:cs typeface="Calibri"/>
              </a:rPr>
              <a:t>Programın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planlanması</a:t>
            </a:r>
            <a:endParaRPr sz="32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84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15" dirty="0">
                <a:latin typeface="Calibri"/>
                <a:cs typeface="Calibri"/>
              </a:rPr>
              <a:t>Programın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uygulanması</a:t>
            </a:r>
            <a:endParaRPr sz="32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8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Calibri"/>
                <a:cs typeface="Calibri"/>
              </a:rPr>
              <a:t>Sonuçların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değerlendirilmesi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860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32759" y="976629"/>
            <a:ext cx="20745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Arial"/>
                <a:cs typeface="Arial"/>
              </a:rPr>
              <a:t>UYGULAMA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xfrm>
            <a:off x="683568" y="2050976"/>
            <a:ext cx="8229600" cy="124457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spc="-5" dirty="0"/>
              <a:t>PLANLANAN </a:t>
            </a:r>
            <a:r>
              <a:rPr sz="2000" spc="-15" dirty="0"/>
              <a:t>FAALİYETLERİN </a:t>
            </a:r>
            <a:r>
              <a:rPr sz="2000" spc="-165" dirty="0"/>
              <a:t>HAYATA </a:t>
            </a:r>
            <a:r>
              <a:rPr sz="2000" spc="-5" dirty="0"/>
              <a:t>GEÇİRİLDİĞİ </a:t>
            </a:r>
            <a:r>
              <a:rPr sz="2000" spc="-710" dirty="0"/>
              <a:t> </a:t>
            </a:r>
            <a:r>
              <a:rPr sz="2000" spc="-5" dirty="0"/>
              <a:t>AŞAMA </a:t>
            </a:r>
            <a:r>
              <a:rPr sz="2000" spc="-15" dirty="0"/>
              <a:t>UYGULAMA </a:t>
            </a:r>
            <a:r>
              <a:rPr sz="2000" dirty="0"/>
              <a:t>AŞAMASIDIR. BELKİ DOĞRU </a:t>
            </a:r>
            <a:r>
              <a:rPr sz="2000" spc="5" dirty="0"/>
              <a:t> </a:t>
            </a:r>
            <a:r>
              <a:rPr sz="2000" spc="-10" dirty="0"/>
              <a:t>BİLGİLER </a:t>
            </a:r>
            <a:r>
              <a:rPr sz="2000" spc="-15" dirty="0"/>
              <a:t>TOPLANMIŞ </a:t>
            </a:r>
            <a:r>
              <a:rPr sz="2000" spc="-5" dirty="0"/>
              <a:t>VE BU </a:t>
            </a:r>
            <a:r>
              <a:rPr sz="2000" spc="-10" dirty="0"/>
              <a:t>BİLGİLER </a:t>
            </a:r>
            <a:r>
              <a:rPr sz="2000" spc="-5" dirty="0"/>
              <a:t>IŞIĞINDA </a:t>
            </a:r>
            <a:r>
              <a:rPr sz="2000" dirty="0"/>
              <a:t> </a:t>
            </a:r>
            <a:r>
              <a:rPr sz="2000" spc="-20" dirty="0"/>
              <a:t>FAALİYETLER</a:t>
            </a:r>
            <a:r>
              <a:rPr sz="2000" spc="350" dirty="0"/>
              <a:t> </a:t>
            </a:r>
            <a:r>
              <a:rPr sz="2000" spc="-5" dirty="0"/>
              <a:t>PROGRAMLANMIŞ</a:t>
            </a:r>
            <a:r>
              <a:rPr sz="2000" spc="365" dirty="0"/>
              <a:t> </a:t>
            </a:r>
            <a:r>
              <a:rPr sz="2000" spc="-5" dirty="0"/>
              <a:t>OLSA</a:t>
            </a:r>
            <a:r>
              <a:rPr sz="2000" spc="370" dirty="0"/>
              <a:t> </a:t>
            </a:r>
            <a:r>
              <a:rPr sz="2000" spc="-30" dirty="0"/>
              <a:t>DA</a:t>
            </a:r>
            <a:r>
              <a:rPr sz="2000" spc="355" dirty="0"/>
              <a:t> </a:t>
            </a:r>
            <a:r>
              <a:rPr sz="2000" dirty="0" smtClean="0"/>
              <a:t>ETKİN</a:t>
            </a:r>
            <a:r>
              <a:rPr lang="tr-TR" sz="2000" dirty="0" smtClean="0"/>
              <a:t> </a:t>
            </a:r>
            <a:r>
              <a:rPr lang="tr-TR" sz="2000" spc="-5" dirty="0" smtClean="0"/>
              <a:t>Bİ</a:t>
            </a:r>
            <a:r>
              <a:rPr lang="tr-TR" sz="2000" dirty="0" smtClean="0"/>
              <a:t>R	U</a:t>
            </a:r>
            <a:r>
              <a:rPr lang="tr-TR" sz="2000" spc="-105" dirty="0" smtClean="0"/>
              <a:t>Y</a:t>
            </a:r>
            <a:r>
              <a:rPr lang="tr-TR" sz="2000" dirty="0" smtClean="0"/>
              <a:t>GUL</a:t>
            </a:r>
            <a:r>
              <a:rPr lang="tr-TR" sz="2000" spc="-15" dirty="0" smtClean="0"/>
              <a:t>A</a:t>
            </a:r>
            <a:r>
              <a:rPr lang="tr-TR" sz="2000" dirty="0" smtClean="0"/>
              <a:t>MA </a:t>
            </a:r>
            <a:r>
              <a:rPr lang="tr-TR" sz="2000" spc="-245" dirty="0" smtClean="0"/>
              <a:t>Y</a:t>
            </a:r>
            <a:r>
              <a:rPr lang="tr-TR" sz="2000" dirty="0" smtClean="0"/>
              <a:t>A</a:t>
            </a:r>
            <a:r>
              <a:rPr lang="tr-TR" sz="2000" spc="-10" dirty="0" smtClean="0"/>
              <a:t>P</a:t>
            </a:r>
            <a:r>
              <a:rPr lang="tr-TR" sz="2000" dirty="0" smtClean="0"/>
              <a:t>ILAMI</a:t>
            </a:r>
            <a:r>
              <a:rPr lang="tr-TR" sz="2000" spc="-110" dirty="0" smtClean="0"/>
              <a:t>Y</a:t>
            </a:r>
            <a:r>
              <a:rPr lang="tr-TR" sz="2000" spc="-5" dirty="0" smtClean="0"/>
              <a:t>O</a:t>
            </a:r>
            <a:r>
              <a:rPr lang="tr-TR" sz="2000" spc="-40" dirty="0" smtClean="0"/>
              <a:t>R</a:t>
            </a:r>
            <a:r>
              <a:rPr lang="tr-TR" sz="2000" spc="-25" dirty="0" smtClean="0"/>
              <a:t>S</a:t>
            </a:r>
            <a:r>
              <a:rPr lang="tr-TR" sz="2000" dirty="0" smtClean="0"/>
              <a:t>A	</a:t>
            </a:r>
            <a:r>
              <a:rPr lang="tr-TR" sz="2000" spc="-180" dirty="0" smtClean="0"/>
              <a:t>F</a:t>
            </a:r>
            <a:r>
              <a:rPr lang="tr-TR" sz="2000" dirty="0" smtClean="0"/>
              <a:t>A</a:t>
            </a:r>
            <a:r>
              <a:rPr lang="tr-TR" sz="2000" spc="-15" dirty="0" smtClean="0"/>
              <a:t>A</a:t>
            </a:r>
            <a:r>
              <a:rPr lang="tr-TR" sz="2000" spc="-5" dirty="0" smtClean="0"/>
              <a:t>LİYE</a:t>
            </a:r>
            <a:r>
              <a:rPr lang="tr-TR" sz="2000" spc="10" dirty="0" smtClean="0"/>
              <a:t>T</a:t>
            </a:r>
            <a:r>
              <a:rPr lang="tr-TR" sz="2000" spc="-5" dirty="0" smtClean="0"/>
              <a:t>LER  </a:t>
            </a:r>
            <a:r>
              <a:rPr lang="tr-TR" sz="2000" spc="-10" dirty="0" smtClean="0"/>
              <a:t>BAŞARISIZLIĞA</a:t>
            </a:r>
            <a:r>
              <a:rPr lang="tr-TR" sz="2000" spc="25" dirty="0" smtClean="0"/>
              <a:t> </a:t>
            </a:r>
            <a:r>
              <a:rPr lang="tr-TR" sz="2000" spc="-10" dirty="0" smtClean="0"/>
              <a:t>MAHKUM</a:t>
            </a:r>
            <a:r>
              <a:rPr lang="tr-TR" sz="2000" spc="5" dirty="0" smtClean="0"/>
              <a:t> </a:t>
            </a:r>
            <a:r>
              <a:rPr lang="tr-TR" sz="2000" spc="-5" dirty="0" smtClean="0"/>
              <a:t>OLACAKTIR.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1730387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8538" y="615442"/>
            <a:ext cx="31426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Arial"/>
                <a:cs typeface="Arial"/>
              </a:rPr>
              <a:t>DEĞER</a:t>
            </a:r>
            <a:r>
              <a:rPr sz="2800" b="1" spc="-15" dirty="0">
                <a:latin typeface="Arial"/>
                <a:cs typeface="Arial"/>
              </a:rPr>
              <a:t>L</a:t>
            </a:r>
            <a:r>
              <a:rPr sz="2800" b="1" spc="-5" dirty="0">
                <a:latin typeface="Arial"/>
                <a:cs typeface="Arial"/>
              </a:rPr>
              <a:t>ENDİ</a:t>
            </a:r>
            <a:r>
              <a:rPr sz="2800" b="1" dirty="0">
                <a:latin typeface="Arial"/>
                <a:cs typeface="Arial"/>
              </a:rPr>
              <a:t>R</a:t>
            </a:r>
            <a:r>
              <a:rPr sz="2800" b="1" spc="-5" dirty="0">
                <a:latin typeface="Arial"/>
                <a:cs typeface="Arial"/>
              </a:rPr>
              <a:t>ME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03601" y="1357629"/>
            <a:ext cx="344106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24635" algn="l"/>
              </a:tabLst>
            </a:pP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sürecinde	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değerlendirme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78600" y="1357629"/>
            <a:ext cx="209105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88160" algn="l"/>
              </a:tabLst>
            </a:pP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aşaması</a:t>
            </a:r>
            <a:r>
              <a:rPr sz="2500" spc="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şu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0473" y="1357629"/>
            <a:ext cx="1979295" cy="7112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>
              <a:lnSpc>
                <a:spcPts val="2400"/>
              </a:lnSpc>
              <a:spcBef>
                <a:spcPts val="675"/>
              </a:spcBef>
              <a:tabLst>
                <a:tab pos="1063625" algn="l"/>
              </a:tabLst>
            </a:pP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lk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ilişk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ler  adımlar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izlenir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0473" y="2043811"/>
            <a:ext cx="7978140" cy="7112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527685" marR="5080" indent="-515620">
              <a:lnSpc>
                <a:spcPts val="2400"/>
              </a:lnSpc>
              <a:spcBef>
                <a:spcPts val="675"/>
              </a:spcBef>
              <a:tabLst>
                <a:tab pos="527685" algn="l"/>
                <a:tab pos="2720975" algn="l"/>
                <a:tab pos="3430904" algn="l"/>
                <a:tab pos="4251325" algn="l"/>
                <a:tab pos="5311775" algn="l"/>
                <a:tab pos="6639559" algn="l"/>
                <a:tab pos="7666990" algn="l"/>
              </a:tabLst>
            </a:pP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ğ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lendi</a:t>
            </a:r>
            <a:r>
              <a:rPr sz="2500" spc="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me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iç</a:t>
            </a:r>
            <a:r>
              <a:rPr sz="2500" spc="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500" spc="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lde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edil</a:t>
            </a:r>
            <a:r>
              <a:rPr sz="2500" spc="1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500" spc="-30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il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rin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amacı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ve 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kullanım</a:t>
            </a:r>
            <a:r>
              <a:rPr sz="25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biçimi</a:t>
            </a:r>
            <a:r>
              <a:rPr sz="25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hakkında</a:t>
            </a:r>
            <a:r>
              <a:rPr sz="25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görüş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birliğine</a:t>
            </a:r>
            <a:r>
              <a:rPr sz="25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varılmalıdır.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0473" y="2729611"/>
            <a:ext cx="311912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7685" algn="l"/>
                <a:tab pos="2810510" algn="l"/>
              </a:tabLst>
            </a:pP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ğ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lendi</a:t>
            </a:r>
            <a:r>
              <a:rPr sz="2500" spc="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me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500" spc="-30" dirty="0">
                <a:solidFill>
                  <a:srgbClr val="FFFFFF"/>
                </a:solidFill>
                <a:latin typeface="Calibri"/>
                <a:cs typeface="Calibri"/>
              </a:rPr>
              <a:t>ve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41089" y="2729611"/>
            <a:ext cx="452882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76450" algn="l"/>
                <a:tab pos="3766820" algn="l"/>
              </a:tabLst>
            </a:pP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500" spc="-4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ş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ı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rm</a:t>
            </a:r>
            <a:r>
              <a:rPr sz="2500" spc="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nın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2500" spc="-3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2500" spc="-4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amın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500" spc="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2500" spc="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75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95"/>
              </a:spcBef>
            </a:pPr>
            <a:r>
              <a:rPr spc="-10" dirty="0" err="1" smtClean="0"/>
              <a:t>Dep</a:t>
            </a:r>
            <a:r>
              <a:rPr spc="-5" dirty="0" err="1" smtClean="0"/>
              <a:t>ar</a:t>
            </a:r>
            <a:r>
              <a:rPr dirty="0" err="1" smtClean="0"/>
              <a:t>t</a:t>
            </a:r>
            <a:r>
              <a:rPr spc="-5" dirty="0" err="1" smtClean="0"/>
              <a:t>man</a:t>
            </a:r>
            <a:r>
              <a:rPr dirty="0"/>
              <a:t>	</a:t>
            </a:r>
            <a:r>
              <a:rPr spc="-5" dirty="0"/>
              <a:t>içinde</a:t>
            </a:r>
            <a:r>
              <a:rPr dirty="0"/>
              <a:t>	d</a:t>
            </a:r>
            <a:r>
              <a:rPr spc="-5" dirty="0"/>
              <a:t>eğerl</a:t>
            </a:r>
            <a:r>
              <a:rPr dirty="0"/>
              <a:t>e</a:t>
            </a:r>
            <a:r>
              <a:rPr spc="-10" dirty="0"/>
              <a:t>ndir</a:t>
            </a:r>
            <a:r>
              <a:rPr dirty="0"/>
              <a:t>m</a:t>
            </a:r>
            <a:r>
              <a:rPr spc="-5" dirty="0"/>
              <a:t>e</a:t>
            </a:r>
            <a:r>
              <a:rPr dirty="0"/>
              <a:t>	</a:t>
            </a:r>
            <a:r>
              <a:rPr spc="-5" dirty="0"/>
              <a:t>a</a:t>
            </a:r>
            <a:r>
              <a:rPr spc="-45" dirty="0"/>
              <a:t>r</a:t>
            </a:r>
            <a:r>
              <a:rPr spc="-5" dirty="0"/>
              <a:t>a</a:t>
            </a:r>
            <a:r>
              <a:rPr spc="-30" dirty="0"/>
              <a:t>ş</a:t>
            </a:r>
            <a:r>
              <a:rPr spc="-5" dirty="0"/>
              <a:t>tı</a:t>
            </a:r>
            <a:r>
              <a:rPr dirty="0"/>
              <a:t>r</a:t>
            </a:r>
            <a:r>
              <a:rPr spc="-5" dirty="0"/>
              <a:t>mal</a:t>
            </a:r>
            <a:r>
              <a:rPr dirty="0"/>
              <a:t>a</a:t>
            </a:r>
            <a:r>
              <a:rPr spc="-5" dirty="0"/>
              <a:t>rı</a:t>
            </a:r>
            <a:r>
              <a:rPr dirty="0"/>
              <a:t>	</a:t>
            </a:r>
            <a:r>
              <a:rPr spc="-10" dirty="0"/>
              <a:t>ü</a:t>
            </a:r>
            <a:r>
              <a:rPr spc="-75" dirty="0"/>
              <a:t>z</a:t>
            </a:r>
            <a:r>
              <a:rPr spc="-5" dirty="0"/>
              <a:t>e</a:t>
            </a:r>
            <a:r>
              <a:rPr dirty="0"/>
              <a:t>r</a:t>
            </a:r>
            <a:r>
              <a:rPr spc="-5" dirty="0"/>
              <a:t>i</a:t>
            </a:r>
            <a:r>
              <a:rPr spc="5" dirty="0"/>
              <a:t>n</a:t>
            </a:r>
            <a:r>
              <a:rPr dirty="0"/>
              <a:t>d</a:t>
            </a:r>
            <a:r>
              <a:rPr spc="-5" dirty="0"/>
              <a:t>e  </a:t>
            </a:r>
            <a:r>
              <a:rPr spc="-10" dirty="0" err="1"/>
              <a:t>uzlaşma</a:t>
            </a:r>
            <a:r>
              <a:rPr spc="10" dirty="0"/>
              <a:t> </a:t>
            </a:r>
            <a:r>
              <a:rPr spc="-25" dirty="0" err="1" smtClean="0"/>
              <a:t>sağlanmalıdır</a:t>
            </a:r>
            <a:r>
              <a:rPr spc="-25" dirty="0" smtClean="0"/>
              <a:t>.</a:t>
            </a:r>
            <a:endParaRPr lang="tr-TR" spc="-25" dirty="0" smtClean="0"/>
          </a:p>
          <a:p>
            <a:pPr marL="527685">
              <a:lnSpc>
                <a:spcPct val="100000"/>
              </a:lnSpc>
              <a:spcBef>
                <a:spcPts val="95"/>
              </a:spcBef>
            </a:pPr>
            <a:r>
              <a:rPr spc="-15" dirty="0" smtClean="0"/>
              <a:t>Program</a:t>
            </a:r>
            <a:r>
              <a:rPr spc="25" dirty="0" smtClean="0"/>
              <a:t> </a:t>
            </a:r>
            <a:r>
              <a:rPr spc="-10" dirty="0"/>
              <a:t>hedefleri</a:t>
            </a:r>
            <a:r>
              <a:rPr spc="40" dirty="0"/>
              <a:t> </a:t>
            </a:r>
            <a:r>
              <a:rPr spc="-10" dirty="0"/>
              <a:t>gözlemlenebilir</a:t>
            </a:r>
            <a:r>
              <a:rPr spc="55" dirty="0"/>
              <a:t> </a:t>
            </a:r>
            <a:r>
              <a:rPr spc="-15" dirty="0"/>
              <a:t>ve</a:t>
            </a:r>
            <a:r>
              <a:rPr spc="25" dirty="0"/>
              <a:t> </a:t>
            </a:r>
            <a:r>
              <a:rPr spc="-10" dirty="0"/>
              <a:t>ölçülebilir</a:t>
            </a:r>
            <a:r>
              <a:rPr spc="50" dirty="0"/>
              <a:t> </a:t>
            </a:r>
            <a:r>
              <a:rPr spc="-5" dirty="0" err="1"/>
              <a:t>terimlerle</a:t>
            </a:r>
            <a:r>
              <a:rPr spc="-5" dirty="0"/>
              <a:t> </a:t>
            </a:r>
            <a:r>
              <a:rPr spc="-550" dirty="0"/>
              <a:t> </a:t>
            </a:r>
            <a:r>
              <a:rPr spc="-20" dirty="0" err="1" smtClean="0"/>
              <a:t>belirlenmelidir</a:t>
            </a:r>
            <a:r>
              <a:rPr spc="-20" dirty="0" smtClean="0"/>
              <a:t>.</a:t>
            </a:r>
            <a:endParaRPr lang="tr-TR" spc="-20" dirty="0" smtClean="0"/>
          </a:p>
          <a:p>
            <a:pPr marL="527685">
              <a:lnSpc>
                <a:spcPct val="100000"/>
              </a:lnSpc>
              <a:spcBef>
                <a:spcPts val="95"/>
              </a:spcBef>
            </a:pPr>
            <a:r>
              <a:rPr spc="-5" dirty="0" smtClean="0"/>
              <a:t>En</a:t>
            </a:r>
            <a:r>
              <a:rPr spc="-10" dirty="0" smtClean="0"/>
              <a:t> </a:t>
            </a:r>
            <a:r>
              <a:rPr spc="-15" dirty="0"/>
              <a:t>uygun</a:t>
            </a:r>
            <a:r>
              <a:rPr spc="15" dirty="0"/>
              <a:t> </a:t>
            </a:r>
            <a:r>
              <a:rPr spc="-5" dirty="0"/>
              <a:t>değerlendirme</a:t>
            </a:r>
            <a:r>
              <a:rPr spc="40" dirty="0"/>
              <a:t> </a:t>
            </a:r>
            <a:r>
              <a:rPr spc="-5" dirty="0" err="1"/>
              <a:t>ölçütleri</a:t>
            </a:r>
            <a:r>
              <a:rPr spc="5" dirty="0"/>
              <a:t> </a:t>
            </a:r>
            <a:r>
              <a:rPr spc="-20" dirty="0" err="1" smtClean="0"/>
              <a:t>belirlenmelidir</a:t>
            </a:r>
            <a:r>
              <a:rPr spc="-20" dirty="0" smtClean="0"/>
              <a:t>.</a:t>
            </a:r>
            <a:endParaRPr lang="tr-TR" spc="-20" dirty="0" smtClean="0"/>
          </a:p>
          <a:p>
            <a:pPr marL="527685">
              <a:lnSpc>
                <a:spcPct val="100000"/>
              </a:lnSpc>
              <a:spcBef>
                <a:spcPts val="95"/>
              </a:spcBef>
            </a:pPr>
            <a:r>
              <a:rPr spc="-15" dirty="0" smtClean="0"/>
              <a:t>Program </a:t>
            </a:r>
            <a:r>
              <a:rPr spc="-15" dirty="0" err="1"/>
              <a:t>kayıtları</a:t>
            </a:r>
            <a:r>
              <a:rPr spc="10" dirty="0"/>
              <a:t> </a:t>
            </a:r>
            <a:r>
              <a:rPr spc="-25" dirty="0" err="1" smtClean="0"/>
              <a:t>saklanmalıdır</a:t>
            </a:r>
            <a:r>
              <a:rPr spc="-25" dirty="0" smtClean="0"/>
              <a:t>.</a:t>
            </a:r>
            <a:endParaRPr lang="tr-TR" spc="-25" dirty="0" smtClean="0"/>
          </a:p>
          <a:p>
            <a:pPr marL="527685">
              <a:lnSpc>
                <a:spcPct val="100000"/>
              </a:lnSpc>
              <a:spcBef>
                <a:spcPts val="95"/>
              </a:spcBef>
            </a:pPr>
            <a:r>
              <a:rPr spc="-204" dirty="0" err="1" smtClean="0"/>
              <a:t>Y</a:t>
            </a:r>
            <a:r>
              <a:rPr spc="-10" dirty="0" err="1" smtClean="0"/>
              <a:t>öneti</a:t>
            </a:r>
            <a:r>
              <a:rPr spc="-5" dirty="0" err="1" smtClean="0"/>
              <a:t>m</a:t>
            </a:r>
            <a:r>
              <a:rPr dirty="0"/>
              <a:t>	</a:t>
            </a:r>
            <a:r>
              <a:rPr spc="-10" dirty="0"/>
              <a:t>de</a:t>
            </a:r>
            <a:r>
              <a:rPr spc="-30" dirty="0"/>
              <a:t>ğ</a:t>
            </a:r>
            <a:r>
              <a:rPr spc="-5" dirty="0"/>
              <a:t>e</a:t>
            </a:r>
            <a:r>
              <a:rPr dirty="0"/>
              <a:t>r</a:t>
            </a:r>
            <a:r>
              <a:rPr spc="5" dirty="0"/>
              <a:t>l</a:t>
            </a:r>
            <a:r>
              <a:rPr spc="-5" dirty="0"/>
              <a:t>endir</a:t>
            </a:r>
            <a:r>
              <a:rPr spc="10" dirty="0"/>
              <a:t>m</a:t>
            </a:r>
            <a:r>
              <a:rPr spc="-5" dirty="0"/>
              <a:t>e</a:t>
            </a:r>
            <a:r>
              <a:rPr dirty="0"/>
              <a:t>	</a:t>
            </a:r>
            <a:r>
              <a:rPr spc="-10" dirty="0"/>
              <a:t>sonuç</a:t>
            </a:r>
            <a:r>
              <a:rPr dirty="0"/>
              <a:t>l</a:t>
            </a:r>
            <a:r>
              <a:rPr spc="-5" dirty="0"/>
              <a:t>a</a:t>
            </a:r>
            <a:r>
              <a:rPr dirty="0"/>
              <a:t>r</a:t>
            </a:r>
            <a:r>
              <a:rPr spc="-5" dirty="0"/>
              <a:t>ı</a:t>
            </a:r>
            <a:r>
              <a:rPr dirty="0"/>
              <a:t>	</a:t>
            </a:r>
            <a:r>
              <a:rPr spc="-10" dirty="0"/>
              <a:t>hak</a:t>
            </a:r>
            <a:r>
              <a:rPr dirty="0"/>
              <a:t>k</a:t>
            </a:r>
            <a:r>
              <a:rPr spc="-5" dirty="0"/>
              <a:t>ında  </a:t>
            </a:r>
            <a:r>
              <a:rPr spc="-15" dirty="0"/>
              <a:t>bilgilendirilmelidir.</a:t>
            </a:r>
          </a:p>
        </p:txBody>
      </p:sp>
    </p:spTree>
    <p:extLst>
      <p:ext uri="{BB962C8B-B14F-4D97-AF65-F5344CB8AC3E}">
        <p14:creationId xmlns:p14="http://schemas.microsoft.com/office/powerpoint/2010/main" val="371146617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192</Words>
  <Application>Microsoft Office PowerPoint</Application>
  <PresentationFormat>Ekran Gösterisi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HALKLA İLİŞKİLERİN TEMEL  FONKSİYONLARI</vt:lpstr>
      <vt:lpstr>HALKLA İLİŞKİLER UZMANLARI VE  YÖNETİCİLERİNDE ŞU ÖZELLİKLER</vt:lpstr>
      <vt:lpstr>HALKLA İLİŞKİLER SÜRECİ</vt:lpstr>
      <vt:lpstr>BİLGİ TOPLAMA</vt:lpstr>
      <vt:lpstr>PLANLAMA</vt:lpstr>
      <vt:lpstr>HALKLA İLİŞKİLERDE PLANLAMANIN AŞAMALARI</vt:lpstr>
      <vt:lpstr>PLANLANAN FAALİYETLERİN HAYATA GEÇİRİLDİĞİ  AŞAMA UYGULAMA AŞAMASIDIR. BELKİ DOĞRU  BİLGİLER TOPLANMIŞ VE BU BİLGİLER IŞIĞINDA  FAALİYETLER PROGRAMLANMIŞ OLSA DA ETKİN BİR UYGULAMA YAPILAMIYORSA FAALİYETLER  BAŞARISIZLIĞA MAHKUM OLACAKTIR.</vt:lpstr>
      <vt:lpstr>DEĞERLENDİRME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İLİŞKİLERİN TEMEL  FONKSİYONLARI</dc:title>
  <dc:creator>Windows Kullanıcısı</dc:creator>
  <cp:lastModifiedBy>Windows Kullanıcısı</cp:lastModifiedBy>
  <cp:revision>1</cp:revision>
  <dcterms:created xsi:type="dcterms:W3CDTF">2023-10-22T21:07:28Z</dcterms:created>
  <dcterms:modified xsi:type="dcterms:W3CDTF">2023-10-22T21:11:34Z</dcterms:modified>
</cp:coreProperties>
</file>