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8540" y="2140457"/>
            <a:ext cx="8053070" cy="1977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18540" y="4091127"/>
            <a:ext cx="8051800" cy="1002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2619" y="299161"/>
            <a:ext cx="7458760" cy="2038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0473" y="3034411"/>
            <a:ext cx="7980680" cy="322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1407" y="647445"/>
            <a:ext cx="4041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libri"/>
                <a:cs typeface="Calibri"/>
              </a:rPr>
              <a:t>HALKLA</a:t>
            </a:r>
            <a:r>
              <a:rPr b="1" spc="-7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İLİŞKİLER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443608"/>
            <a:ext cx="8124825" cy="9531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 algn="r">
              <a:lnSpc>
                <a:spcPts val="3650"/>
              </a:lnSpc>
              <a:spcBef>
                <a:spcPts val="105"/>
              </a:spcBef>
              <a:tabLst>
                <a:tab pos="1825625" algn="l"/>
                <a:tab pos="3952240" algn="l"/>
                <a:tab pos="573659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HALKLA	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İLİŞKİLER;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HALKIN	TUTUMLARINI</a:t>
            </a:r>
            <a:endParaRPr sz="3200">
              <a:latin typeface="Calibri"/>
              <a:cs typeface="Calibri"/>
            </a:endParaRPr>
          </a:p>
          <a:p>
            <a:pPr marR="5080" algn="r">
              <a:lnSpc>
                <a:spcPts val="3650"/>
              </a:lnSpc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KURUMLARIN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370" y="2321432"/>
            <a:ext cx="380872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9235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İZLE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İKLERİ	PO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İTİKA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370" y="1882520"/>
            <a:ext cx="5472430" cy="9531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650"/>
              </a:lnSpc>
              <a:spcBef>
                <a:spcPts val="105"/>
              </a:spcBef>
              <a:tabLst>
                <a:tab pos="3260725" algn="l"/>
                <a:tab pos="4224020" algn="l"/>
                <a:tab pos="498602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ĞERL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ND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REN,	KİŞİ	</a:t>
            </a:r>
            <a:r>
              <a:rPr sz="3200" spc="-229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	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endParaRPr sz="3200">
              <a:latin typeface="Calibri"/>
              <a:cs typeface="Calibri"/>
            </a:endParaRPr>
          </a:p>
          <a:p>
            <a:pPr marL="4153535">
              <a:lnSpc>
                <a:spcPts val="3650"/>
              </a:lnSpc>
            </a:pP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3596" y="2321432"/>
            <a:ext cx="16002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USULLERİ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370" y="2760040"/>
            <a:ext cx="59347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145790" algn="l"/>
              </a:tabLst>
            </a:pP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MENFAATLERİYLE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BİRLEŞTİREBİLEN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42861" y="2321432"/>
            <a:ext cx="195580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indent="693420">
              <a:lnSpc>
                <a:spcPts val="3460"/>
              </a:lnSpc>
              <a:spcBef>
                <a:spcPts val="535"/>
              </a:spcBef>
              <a:tabLst>
                <a:tab pos="70421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HALKIN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LKIN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4370" y="3199638"/>
            <a:ext cx="812419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  <a:tabLst>
                <a:tab pos="925194" algn="l"/>
                <a:tab pos="1713230" algn="l"/>
                <a:tab pos="2798445" algn="l"/>
                <a:tab pos="4205605" algn="l"/>
                <a:tab pos="5029835" algn="l"/>
                <a:tab pos="6371590" algn="l"/>
                <a:tab pos="769302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200" spc="-7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r>
              <a:rPr sz="3200" spc="-7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U	GÖRÜ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LERİN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	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K	A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CIY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Bİ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R	</a:t>
            </a:r>
            <a:r>
              <a:rPr sz="3200" spc="-18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AALİ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	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OGR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DÜZENLEYEN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,	İ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4370" y="4516627"/>
            <a:ext cx="36804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3372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SORUM</a:t>
            </a:r>
            <a:r>
              <a:rPr sz="3200" spc="-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200" spc="-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U	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ÖN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4370" y="4077157"/>
            <a:ext cx="8125459" cy="9537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ts val="3650"/>
              </a:lnSpc>
              <a:spcBef>
                <a:spcPts val="105"/>
              </a:spcBef>
              <a:tabLst>
                <a:tab pos="1836420" algn="l"/>
                <a:tab pos="4144010" algn="l"/>
                <a:tab pos="6070600" algn="l"/>
              </a:tabLst>
            </a:pP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YÖNLÜ	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İLETİŞİME	</a:t>
            </a:r>
            <a:r>
              <a:rPr sz="3200" spc="-75" dirty="0">
                <a:solidFill>
                  <a:srgbClr val="FFFFFF"/>
                </a:solidFill>
                <a:latin typeface="Calibri"/>
                <a:cs typeface="Calibri"/>
              </a:rPr>
              <a:t>DAYALI,	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TOPLUMSAL</a:t>
            </a:r>
            <a:endParaRPr sz="3200">
              <a:latin typeface="Calibri"/>
              <a:cs typeface="Calibri"/>
            </a:endParaRPr>
          </a:p>
          <a:p>
            <a:pPr marR="6350" algn="r">
              <a:lnSpc>
                <a:spcPts val="3650"/>
              </a:lnSpc>
              <a:tabLst>
                <a:tab pos="1830070" algn="l"/>
                <a:tab pos="342646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PLANDA	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TUTAN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370" y="4955540"/>
            <a:ext cx="812609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  <a:tabLst>
                <a:tab pos="1960245" algn="l"/>
                <a:tab pos="5246370" algn="l"/>
                <a:tab pos="657987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spc="-25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IŞ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	GE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ÇEKL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İRİ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N	PLANLI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AR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BÜTÜNÜDÜR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6430" rIns="0" bIns="0" rtlCol="0">
            <a:spAutoFit/>
          </a:bodyPr>
          <a:lstStyle/>
          <a:p>
            <a:pPr marL="1868805" marR="5080" indent="-146367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HALKLA</a:t>
            </a:r>
            <a:r>
              <a:rPr sz="2800" dirty="0"/>
              <a:t> </a:t>
            </a:r>
            <a:r>
              <a:rPr sz="2800" spc="-5" dirty="0"/>
              <a:t>İLİŞKİLER</a:t>
            </a:r>
            <a:r>
              <a:rPr sz="2800" spc="-25" dirty="0"/>
              <a:t> TANIMLARINDA</a:t>
            </a:r>
            <a:r>
              <a:rPr sz="2800" spc="30" dirty="0"/>
              <a:t> </a:t>
            </a:r>
            <a:r>
              <a:rPr sz="2800" spc="-5" dirty="0"/>
              <a:t>ŞU</a:t>
            </a:r>
            <a:r>
              <a:rPr sz="2800" spc="-10" dirty="0"/>
              <a:t> </a:t>
            </a:r>
            <a:r>
              <a:rPr sz="2800" spc="-25" dirty="0"/>
              <a:t>KONULAR </a:t>
            </a:r>
            <a:r>
              <a:rPr sz="2800" spc="-615" dirty="0"/>
              <a:t> </a:t>
            </a:r>
            <a:r>
              <a:rPr sz="2800" spc="-5" dirty="0"/>
              <a:t>ÜZERİNDE</a:t>
            </a:r>
            <a:r>
              <a:rPr sz="2800" spc="5" dirty="0"/>
              <a:t> </a:t>
            </a:r>
            <a:r>
              <a:rPr sz="2800" spc="-10" dirty="0"/>
              <a:t>DURULMUŞTUR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90473" y="1806701"/>
            <a:ext cx="783717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İLİŞKİLER,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KAMUOYUNU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ETKİLEME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SÜRECİDİR,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ts val="1920"/>
              </a:lnSpc>
              <a:spcBef>
                <a:spcPts val="459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İLİŞKİLER,</a:t>
            </a:r>
            <a:r>
              <a:rPr sz="20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KİŞİNİN</a:t>
            </a:r>
            <a:r>
              <a:rPr sz="20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Calibri"/>
                <a:cs typeface="Calibri"/>
              </a:rPr>
              <a:t>YA</a:t>
            </a:r>
            <a:r>
              <a:rPr sz="20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20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KURULUŞUN</a:t>
            </a:r>
            <a:r>
              <a:rPr sz="20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İLGİSİNİ</a:t>
            </a:r>
            <a:r>
              <a:rPr sz="20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GELİŞTİRME </a:t>
            </a:r>
            <a:r>
              <a:rPr sz="2000" spc="-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ANLAMA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YOLUNDA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SARF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EDİLEN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ÇABALARDIR,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20"/>
              </a:spcBef>
              <a:tabLst>
                <a:tab pos="1002665" algn="l"/>
                <a:tab pos="2170430" algn="l"/>
                <a:tab pos="3961765" algn="l"/>
                <a:tab pos="4947920" algn="l"/>
                <a:tab pos="6064885" algn="l"/>
                <a:tab pos="675259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	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İLİŞKİLER,	KAMUOYUNUN	İLGİSİNİ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ÇEKMEK,	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ONU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HAREKETE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GEÇİRMEK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İSTENİLEN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YOLA YÖNELTMEKTİR,</a:t>
            </a:r>
            <a:endParaRPr sz="2000">
              <a:latin typeface="Calibri"/>
              <a:cs typeface="Calibri"/>
            </a:endParaRPr>
          </a:p>
          <a:p>
            <a:pPr marL="12700" marR="7620">
              <a:lnSpc>
                <a:spcPct val="80000"/>
              </a:lnSpc>
              <a:spcBef>
                <a:spcPts val="480"/>
              </a:spcBef>
              <a:tabLst>
                <a:tab pos="1002665" algn="l"/>
                <a:tab pos="2170430" algn="l"/>
                <a:tab pos="4144645" algn="l"/>
                <a:tab pos="5781675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	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LİŞ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,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MUMUZUN	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KALARINA	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ILA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Sİ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İŞLEVİDİR,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2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İLİŞKİLER;</a:t>
            </a:r>
            <a:r>
              <a:rPr sz="2000" spc="2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DÜŞÜNCELERİN,</a:t>
            </a:r>
            <a:r>
              <a:rPr sz="2000" spc="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İSTENİLEN</a:t>
            </a:r>
            <a:r>
              <a:rPr sz="2000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SONUÇLARA</a:t>
            </a:r>
            <a:r>
              <a:rPr sz="2000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ULAŞMAK</a:t>
            </a:r>
            <a:r>
              <a:rPr sz="2000" spc="2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İÇİN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PROFESYONEL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İLETİŞİM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SAĞLAYARAK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AKTARILMASIDIR,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İLİŞKİLER,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HALKI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ETKİLEYEN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SÖZ,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OLAY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Calibri"/>
                <a:cs typeface="Calibri"/>
              </a:rPr>
              <a:t>YA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FAALİYETTİR,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480"/>
              </a:spcBef>
              <a:tabLst>
                <a:tab pos="1127760" algn="l"/>
                <a:tab pos="2423795" algn="l"/>
                <a:tab pos="3418840" algn="l"/>
                <a:tab pos="4717415" algn="l"/>
                <a:tab pos="67373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	İLİ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Kİ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,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ED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	KİT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Rİ	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YE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MEK	AM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YLA  GERÇEKLEŞTİRİLEN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PLANLI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İKNA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EDİCİ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TUTUNDURMA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ÇABASIDIR,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6430" rIns="0" bIns="0" rtlCol="0">
            <a:spAutoFit/>
          </a:bodyPr>
          <a:lstStyle/>
          <a:p>
            <a:pPr marL="1868805" marR="5080" indent="-146367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HALKLA</a:t>
            </a:r>
            <a:r>
              <a:rPr sz="2800" dirty="0"/>
              <a:t> </a:t>
            </a:r>
            <a:r>
              <a:rPr sz="2800" spc="-5" dirty="0"/>
              <a:t>İLİŞKİLER</a:t>
            </a:r>
            <a:r>
              <a:rPr sz="2800" spc="-25" dirty="0"/>
              <a:t> TANIMLARINDA</a:t>
            </a:r>
            <a:r>
              <a:rPr sz="2800" spc="30" dirty="0"/>
              <a:t> </a:t>
            </a:r>
            <a:r>
              <a:rPr sz="2800" spc="-5" dirty="0"/>
              <a:t>ŞU</a:t>
            </a:r>
            <a:r>
              <a:rPr sz="2800" spc="-10" dirty="0"/>
              <a:t> </a:t>
            </a:r>
            <a:r>
              <a:rPr sz="2800" spc="-25" dirty="0"/>
              <a:t>KONULAR </a:t>
            </a:r>
            <a:r>
              <a:rPr sz="2800" spc="-615" dirty="0"/>
              <a:t> </a:t>
            </a:r>
            <a:r>
              <a:rPr sz="2800" spc="-5" dirty="0"/>
              <a:t>ÜZERİNDE</a:t>
            </a:r>
            <a:r>
              <a:rPr sz="2800" spc="5" dirty="0"/>
              <a:t> </a:t>
            </a:r>
            <a:r>
              <a:rPr sz="2800" spc="-10" dirty="0"/>
              <a:t>DURULMUŞTUR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90473" y="1806701"/>
            <a:ext cx="7837805" cy="368427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6350" algn="just">
              <a:lnSpc>
                <a:spcPct val="90000"/>
              </a:lnSpc>
              <a:spcBef>
                <a:spcPts val="340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İLİŞKİLER, DOĞRU OLANI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YAPIP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HALKIN BEĞENİSİNİ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KAZANMAKTIR,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İLİŞKİLER,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HALKIN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NEYİ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SEVDİĞİNİ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TESPİT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EDİP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ONU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DAHA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ÇOK </a:t>
            </a:r>
            <a:r>
              <a:rPr sz="2000" spc="-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YAPMAK,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NEYİ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SEVMEDİĞİNİ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TESPİT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EDEREK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ONU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YAPMAMAKTIR,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İLİŞKİLER,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YÖNETİCİLİK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SANATIDIR,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İLİŞKİLER,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TOPLUMLA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BÜTÜNLEŞMEKTİR,</a:t>
            </a:r>
            <a:endParaRPr sz="2000">
              <a:latin typeface="Calibri"/>
              <a:cs typeface="Calibri"/>
            </a:endParaRPr>
          </a:p>
          <a:p>
            <a:pPr marL="12700" marR="6985">
              <a:lnSpc>
                <a:spcPts val="1920"/>
              </a:lnSpc>
              <a:spcBef>
                <a:spcPts val="464"/>
              </a:spcBef>
              <a:tabLst>
                <a:tab pos="964565" algn="l"/>
                <a:tab pos="2097405" algn="l"/>
                <a:tab pos="2589530" algn="l"/>
                <a:tab pos="4010660" algn="l"/>
                <a:tab pos="4827270" algn="l"/>
                <a:tab pos="6069330" algn="l"/>
                <a:tab pos="7397115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	İLİ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,	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İR	İŞ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MEN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	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VR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Nİ	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AM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	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İÇ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İN 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YAPTIĞI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FAALİYETLER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BÜTÜNÜDÜR,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2000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İLİŞKİLER,</a:t>
            </a:r>
            <a:r>
              <a:rPr sz="2000" spc="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000" spc="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KURULUŞU</a:t>
            </a:r>
            <a:r>
              <a:rPr sz="2000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ÇALIŞANLARA,</a:t>
            </a:r>
            <a:r>
              <a:rPr sz="2000" spc="2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MÜŞTERİLERE,</a:t>
            </a:r>
            <a:r>
              <a:rPr sz="2000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BAĞINTILI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OLDUĞU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KİŞİLERE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SEVDİRME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SAYDIRMA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ÇABALARIDIR,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480"/>
              </a:spcBef>
              <a:tabLst>
                <a:tab pos="949325" algn="l"/>
                <a:tab pos="2063750" algn="l"/>
                <a:tab pos="3399154" algn="l"/>
                <a:tab pos="4449445" algn="l"/>
                <a:tab pos="5668645" algn="l"/>
                <a:tab pos="71437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	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LİŞ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,	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OP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	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	GÖRÜNTÜ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RMA	ADINA 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YAPILAN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FAALİYETLER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BÜTÜNÜDÜR,</a:t>
            </a:r>
            <a:endParaRPr sz="2000">
              <a:latin typeface="Calibri"/>
              <a:cs typeface="Calibri"/>
            </a:endParaRPr>
          </a:p>
          <a:p>
            <a:pPr marL="12700" marR="5715">
              <a:lnSpc>
                <a:spcPct val="80000"/>
              </a:lnSpc>
              <a:spcBef>
                <a:spcPts val="480"/>
              </a:spcBef>
              <a:tabLst>
                <a:tab pos="1027430" algn="l"/>
                <a:tab pos="2220595" algn="l"/>
                <a:tab pos="3545840" algn="l"/>
                <a:tab pos="4662805" algn="l"/>
                <a:tab pos="5866765" algn="l"/>
                <a:tab pos="6941184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	İ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İŞ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R,	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EN	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EK	İ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EK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İ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spc="-15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	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,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ÖRGÜTSEL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DAVRANIŞTA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BULUNMAK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İÇİN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GİRİŞİLEN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ÇABALARDIR.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465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HALKLA İLİŞKİLER </a:t>
            </a:r>
            <a:r>
              <a:rPr spc="-10" dirty="0"/>
              <a:t>PROGRAM </a:t>
            </a:r>
            <a:r>
              <a:rPr spc="-5" dirty="0"/>
              <a:t>VE </a:t>
            </a:r>
            <a:r>
              <a:rPr spc="-980" dirty="0"/>
              <a:t> </a:t>
            </a:r>
            <a:r>
              <a:rPr spc="-50" dirty="0"/>
              <a:t>KAMPANYALARINDA</a:t>
            </a:r>
            <a:r>
              <a:rPr spc="-15" dirty="0"/>
              <a:t> </a:t>
            </a:r>
            <a:r>
              <a:rPr dirty="0"/>
              <a:t>ŞU</a:t>
            </a:r>
            <a:r>
              <a:rPr spc="-10" dirty="0"/>
              <a:t> </a:t>
            </a:r>
            <a:r>
              <a:rPr spc="-80" dirty="0"/>
              <a:t>ORTAK </a:t>
            </a:r>
            <a:r>
              <a:rPr spc="-75" dirty="0"/>
              <a:t> </a:t>
            </a:r>
            <a:r>
              <a:rPr spc="-10" dirty="0"/>
              <a:t>ÖZELLİKLER</a:t>
            </a:r>
            <a:r>
              <a:rPr dirty="0"/>
              <a:t> </a:t>
            </a:r>
            <a:r>
              <a:rPr spc="-15" dirty="0"/>
              <a:t>BULUNUR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2681173"/>
            <a:ext cx="189865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8082" y="2681173"/>
            <a:ext cx="7236459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52169" algn="l"/>
                <a:tab pos="2018030" algn="l"/>
                <a:tab pos="2975610" algn="l"/>
                <a:tab pos="4385310" algn="l"/>
                <a:tab pos="4809490" algn="l"/>
                <a:tab pos="5798185" algn="l"/>
              </a:tabLst>
            </a:pP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SOSYAL	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NORMLAR,	KİTLESEL	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YAKLAŞIMLAR	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VE	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BİREYSEL	TUTUMLARDAKİ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8082" y="2888995"/>
            <a:ext cx="110807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ASİY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8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370" y="3148076"/>
            <a:ext cx="18986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370" y="3614420"/>
            <a:ext cx="18986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4370" y="4080764"/>
            <a:ext cx="189865" cy="803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4.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5.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6.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8082" y="3148076"/>
            <a:ext cx="7238365" cy="194373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09"/>
              </a:spcBef>
            </a:pP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AMACI</a:t>
            </a:r>
            <a:r>
              <a:rPr sz="1700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SAPTANMIŞ,</a:t>
            </a:r>
            <a:r>
              <a:rPr sz="17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BELİRLENEN</a:t>
            </a:r>
            <a:r>
              <a:rPr sz="1700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HEDEFLERE</a:t>
            </a:r>
            <a:r>
              <a:rPr sz="17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YÖNELİK,</a:t>
            </a:r>
            <a:r>
              <a:rPr sz="17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DİKKATLİ</a:t>
            </a:r>
            <a:r>
              <a:rPr sz="170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ZAMANLAMA</a:t>
            </a:r>
            <a:r>
              <a:rPr sz="17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1700" spc="-3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BÜTÇELEMEYİ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KAPSAYAN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 BİR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STRATEJİNİN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OLMASI,</a:t>
            </a:r>
            <a:endParaRPr sz="1700">
              <a:latin typeface="Calibri"/>
              <a:cs typeface="Calibri"/>
            </a:endParaRPr>
          </a:p>
          <a:p>
            <a:pPr marL="12700" marR="6350">
              <a:lnSpc>
                <a:spcPct val="90000"/>
              </a:lnSpc>
              <a:spcBef>
                <a:spcPts val="204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HALKLA</a:t>
            </a:r>
            <a:r>
              <a:rPr sz="17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İLİŞKİLER</a:t>
            </a:r>
            <a:r>
              <a:rPr sz="17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FAALİYETLERİ</a:t>
            </a:r>
            <a:r>
              <a:rPr sz="17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İLE</a:t>
            </a:r>
            <a:r>
              <a:rPr sz="17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TEMSİL</a:t>
            </a:r>
            <a:r>
              <a:rPr sz="17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EDİLEN</a:t>
            </a:r>
            <a:r>
              <a:rPr sz="17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KURULUŞUN</a:t>
            </a:r>
            <a:r>
              <a:rPr sz="17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POLİTİKALARI, </a:t>
            </a:r>
            <a:r>
              <a:rPr sz="1700" spc="-3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STANDARTLARI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KURUM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KİMLİĞİ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ARASINDAKİ UYUMLU EYLEMLER,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KAMUOYUNU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İKNA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ETMEK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İÇİN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İLETİŞİM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KATILIMCI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YOLLARIN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KULLANIMI,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ETİK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YASAL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PROSEDÜRLERE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ÖNEM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VERİLMESİ,</a:t>
            </a:r>
            <a:endParaRPr sz="1700">
              <a:latin typeface="Calibri"/>
              <a:cs typeface="Calibri"/>
            </a:endParaRPr>
          </a:p>
          <a:p>
            <a:pPr marL="12700" marR="5715">
              <a:lnSpc>
                <a:spcPts val="1630"/>
              </a:lnSpc>
              <a:spcBef>
                <a:spcPts val="400"/>
              </a:spcBef>
            </a:pP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SONUÇLARI</a:t>
            </a:r>
            <a:r>
              <a:rPr sz="17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YARARLAR</a:t>
            </a:r>
            <a:r>
              <a:rPr sz="17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17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MALİYETLER</a:t>
            </a:r>
            <a:r>
              <a:rPr sz="17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AÇISINDAN</a:t>
            </a:r>
            <a:r>
              <a:rPr sz="17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DEĞERLENDİREN</a:t>
            </a:r>
            <a:r>
              <a:rPr sz="17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17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SİSTEMİN </a:t>
            </a:r>
            <a:r>
              <a:rPr sz="1700" spc="-3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VARLIĞI,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4370" y="5065522"/>
            <a:ext cx="18986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7.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8082" y="5065522"/>
            <a:ext cx="346075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8385" algn="l"/>
              </a:tabLst>
            </a:pP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DEĞERLENDİRMENİN,	PROGRAMIN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46979" y="5065522"/>
            <a:ext cx="340804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74115" algn="l"/>
                <a:tab pos="2952750" algn="l"/>
              </a:tabLst>
            </a:pP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I,	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Tİ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İL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İ	V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2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18082" y="5272785"/>
            <a:ext cx="4040504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SONUÇLANDIRILMASINA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İLİŞKİN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YÖNTEMLER.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406" y="865123"/>
            <a:ext cx="7416165" cy="3896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993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LEE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1916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YILINDA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DÜNYADAKİ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İLK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HALKLA İLİŞKİLER</a:t>
            </a:r>
            <a:endParaRPr sz="2400">
              <a:latin typeface="Calibri"/>
              <a:cs typeface="Calibri"/>
            </a:endParaRPr>
          </a:p>
          <a:p>
            <a:pPr marL="358140" marR="5080" indent="85090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BÜROSUNU KURMUŞTUR.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LEE’NİN HALKLA İLİŞKİLER İLE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İLGİLİ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OLARAK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YAYINLADIĞI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İLKELER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BİLDİRİSİ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ÜÇ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ÖNEMLİ</a:t>
            </a:r>
            <a:endParaRPr sz="2400">
              <a:latin typeface="Calibri"/>
              <a:cs typeface="Calibri"/>
            </a:endParaRPr>
          </a:p>
          <a:p>
            <a:pPr marL="2247900">
              <a:lnSpc>
                <a:spcPct val="100000"/>
              </a:lnSpc>
            </a:pP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KONUYA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DEĞİNMEKTEYDİ.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GİZLİLİĞE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YER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YOK,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REKLAMLA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KARIŞTIRILMAMAK,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GERÇEK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BİLGİLERİ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ELDE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ETME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GEREĞİ.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71675"/>
            <a:ext cx="807085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225675" algn="l"/>
                <a:tab pos="2957195" algn="l"/>
                <a:tab pos="3486150" algn="l"/>
                <a:tab pos="4094479" algn="l"/>
                <a:tab pos="5363845" algn="l"/>
                <a:tab pos="6223635" algn="l"/>
              </a:tabLst>
            </a:pPr>
            <a:r>
              <a:rPr sz="4000" spc="-5" dirty="0"/>
              <a:t>ÜLKEM</a:t>
            </a:r>
            <a:r>
              <a:rPr sz="4000" dirty="0"/>
              <a:t>İ</a:t>
            </a:r>
            <a:r>
              <a:rPr sz="4000" spc="-10" dirty="0"/>
              <a:t>ZD</a:t>
            </a:r>
            <a:r>
              <a:rPr sz="4000" spc="-5" dirty="0"/>
              <a:t>E</a:t>
            </a:r>
            <a:r>
              <a:rPr sz="4000" dirty="0"/>
              <a:t>	</a:t>
            </a:r>
            <a:r>
              <a:rPr sz="4000" spc="-5" dirty="0"/>
              <a:t>İLK</a:t>
            </a:r>
            <a:r>
              <a:rPr sz="4000" dirty="0"/>
              <a:t>	</a:t>
            </a:r>
            <a:r>
              <a:rPr sz="4000" spc="-10" dirty="0"/>
              <a:t>HALKL</a:t>
            </a:r>
            <a:r>
              <a:rPr sz="4000" spc="-5" dirty="0"/>
              <a:t>A</a:t>
            </a:r>
            <a:r>
              <a:rPr sz="4000" dirty="0"/>
              <a:t>	</a:t>
            </a:r>
            <a:r>
              <a:rPr sz="4000" spc="-5" dirty="0"/>
              <a:t>İLİŞ</a:t>
            </a:r>
            <a:r>
              <a:rPr sz="4000" spc="5" dirty="0"/>
              <a:t>K</a:t>
            </a:r>
            <a:r>
              <a:rPr sz="4000" spc="-5" dirty="0"/>
              <a:t>İLER  </a:t>
            </a:r>
            <a:r>
              <a:rPr sz="4000" spc="-10" dirty="0"/>
              <a:t>DERN</a:t>
            </a:r>
            <a:r>
              <a:rPr sz="4000" spc="-50" dirty="0"/>
              <a:t>E</a:t>
            </a:r>
            <a:r>
              <a:rPr sz="4000" spc="-5" dirty="0"/>
              <a:t>Ğİ,</a:t>
            </a:r>
            <a:r>
              <a:rPr sz="4000" dirty="0"/>
              <a:t>	</a:t>
            </a:r>
            <a:r>
              <a:rPr sz="4000" spc="-5" dirty="0"/>
              <a:t>1971</a:t>
            </a:r>
            <a:r>
              <a:rPr sz="4000" dirty="0"/>
              <a:t>	</a:t>
            </a:r>
            <a:r>
              <a:rPr sz="4000" spc="-10" dirty="0"/>
              <a:t>YIL</a:t>
            </a:r>
            <a:r>
              <a:rPr sz="4000" spc="10" dirty="0"/>
              <a:t>I</a:t>
            </a:r>
            <a:r>
              <a:rPr sz="4000" spc="-5" dirty="0"/>
              <a:t>N</a:t>
            </a:r>
            <a:r>
              <a:rPr sz="4000" spc="-70" dirty="0"/>
              <a:t>D</a:t>
            </a:r>
            <a:r>
              <a:rPr sz="4000" spc="-5" dirty="0"/>
              <a:t>A</a:t>
            </a:r>
            <a:r>
              <a:rPr sz="4000" dirty="0"/>
              <a:t>	</a:t>
            </a:r>
            <a:r>
              <a:rPr sz="4000" spc="-5" dirty="0"/>
              <a:t>İ</a:t>
            </a:r>
            <a:r>
              <a:rPr sz="4000" spc="-30" dirty="0"/>
              <a:t>S</a:t>
            </a:r>
            <a:r>
              <a:rPr sz="4000" spc="-325" dirty="0"/>
              <a:t>T</a:t>
            </a:r>
            <a:r>
              <a:rPr sz="4000" spc="-5" dirty="0"/>
              <a:t>ANBU</a:t>
            </a:r>
            <a:r>
              <a:rPr sz="4000" spc="-285" dirty="0"/>
              <a:t>L</a:t>
            </a:r>
            <a:r>
              <a:rPr sz="4000" spc="-5" dirty="0"/>
              <a:t>’</a:t>
            </a:r>
            <a:r>
              <a:rPr sz="4000" spc="-70" dirty="0"/>
              <a:t>D</a:t>
            </a:r>
            <a:r>
              <a:rPr sz="4000" spc="-5" dirty="0"/>
              <a:t>A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6890" y="2830702"/>
          <a:ext cx="8108315" cy="17267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8295"/>
                <a:gridCol w="1918335"/>
                <a:gridCol w="2051685"/>
              </a:tblGrid>
              <a:tr h="558546">
                <a:tc>
                  <a:txBody>
                    <a:bodyPr/>
                    <a:lstStyle/>
                    <a:p>
                      <a:pPr marL="31750">
                        <a:lnSpc>
                          <a:spcPts val="3795"/>
                        </a:lnSpc>
                        <a:tabLst>
                          <a:tab pos="2590800" algn="l"/>
                        </a:tabLst>
                      </a:pPr>
                      <a:r>
                        <a:rPr sz="40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KURULDU.	</a:t>
                      </a:r>
                      <a:r>
                        <a:rPr sz="40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İKİNCİ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3795"/>
                        </a:lnSpc>
                      </a:pPr>
                      <a:r>
                        <a:rPr sz="4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HALKLA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795"/>
                        </a:lnSpc>
                      </a:pPr>
                      <a:r>
                        <a:rPr sz="40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İLİŞKİLER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</a:tr>
              <a:tr h="609485">
                <a:tc>
                  <a:txBody>
                    <a:bodyPr/>
                    <a:lstStyle/>
                    <a:p>
                      <a:pPr marL="31750">
                        <a:lnSpc>
                          <a:spcPts val="4200"/>
                        </a:lnSpc>
                        <a:tabLst>
                          <a:tab pos="2139315" algn="l"/>
                          <a:tab pos="3002280" algn="l"/>
                        </a:tabLst>
                      </a:pPr>
                      <a:r>
                        <a:rPr sz="4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DERNEĞİ	</a:t>
                      </a:r>
                      <a:r>
                        <a:rPr sz="40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İSE	1985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4200"/>
                        </a:lnSpc>
                      </a:pPr>
                      <a:r>
                        <a:rPr sz="4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YILINDA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4200"/>
                        </a:lnSpc>
                      </a:pPr>
                      <a:r>
                        <a:rPr sz="4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İZMİR’DE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</a:tr>
              <a:tr h="558736">
                <a:tc>
                  <a:txBody>
                    <a:bodyPr/>
                    <a:lstStyle/>
                    <a:p>
                      <a:pPr marL="31750">
                        <a:lnSpc>
                          <a:spcPts val="4200"/>
                        </a:lnSpc>
                      </a:pPr>
                      <a:r>
                        <a:rPr sz="4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AÇILDI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F487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702" y="755395"/>
            <a:ext cx="6973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HALKLA </a:t>
            </a:r>
            <a:r>
              <a:rPr spc="-10" dirty="0"/>
              <a:t>İLİŞKİLERİN</a:t>
            </a:r>
            <a:r>
              <a:rPr spc="35" dirty="0"/>
              <a:t> </a:t>
            </a:r>
            <a:r>
              <a:rPr spc="-10" dirty="0"/>
              <a:t>AMAÇLARI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878583"/>
            <a:ext cx="7837805" cy="411162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527685" marR="5080" indent="-515620" algn="just">
              <a:lnSpc>
                <a:spcPts val="1920"/>
              </a:lnSpc>
              <a:spcBef>
                <a:spcPts val="565"/>
              </a:spcBef>
              <a:buAutoNum type="arabicPeriod"/>
              <a:tabLst>
                <a:tab pos="5283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HALKA KURUM </a:t>
            </a:r>
            <a:r>
              <a:rPr sz="2000" spc="-75" dirty="0">
                <a:solidFill>
                  <a:srgbClr val="FFFFFF"/>
                </a:solidFill>
                <a:latin typeface="Calibri"/>
                <a:cs typeface="Calibri"/>
              </a:rPr>
              <a:t>YA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KURULUŞLA İLGİLİ BİLGİ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VEREREK, KURUMA AİT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POLİTİKA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ÇALIŞMALARI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BENİMSETMEK,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YÖNETİME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KARŞI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HALKTA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OLUMLU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TUTUM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DAVRANIŞLAR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GELİŞTİRMEK,</a:t>
            </a:r>
            <a:endParaRPr sz="2000">
              <a:latin typeface="Calibri"/>
              <a:cs typeface="Calibri"/>
            </a:endParaRPr>
          </a:p>
          <a:p>
            <a:pPr marL="527685" marR="5715" indent="-515620" algn="just">
              <a:lnSpc>
                <a:spcPct val="80000"/>
              </a:lnSpc>
              <a:spcBef>
                <a:spcPts val="500"/>
              </a:spcBef>
              <a:buAutoNum type="arabicPeriod"/>
              <a:tabLst>
                <a:tab pos="52832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İLGİLİ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KİŞİ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KURUMLARLA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İLETİŞİM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HALİNDE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OLARAK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ONLARIN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DESTEĞİNİ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SAĞLAMAK,</a:t>
            </a:r>
            <a:endParaRPr sz="2000">
              <a:latin typeface="Calibri"/>
              <a:cs typeface="Calibri"/>
            </a:endParaRPr>
          </a:p>
          <a:p>
            <a:pPr marL="527685" marR="5080" indent="-515620" algn="just">
              <a:lnSpc>
                <a:spcPts val="1920"/>
              </a:lnSpc>
              <a:spcBef>
                <a:spcPts val="465"/>
              </a:spcBef>
              <a:buAutoNum type="arabicPeriod"/>
              <a:tabLst>
                <a:tab pos="5283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HEDEF KİTLELERDEN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BİLGİ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ALIP DAHA SAĞLIKLI VE SÜREKLİ İLİŞKİLER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KURMAK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DOLAYISIYLA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KARARLARIN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ETKİNLİK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VERİMLİLİĞİNİ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ARTTIRMAK,</a:t>
            </a:r>
            <a:endParaRPr sz="2000">
              <a:latin typeface="Calibri"/>
              <a:cs typeface="Calibri"/>
            </a:endParaRPr>
          </a:p>
          <a:p>
            <a:pPr marL="527685" marR="5080" indent="-515620" algn="just">
              <a:lnSpc>
                <a:spcPts val="1920"/>
              </a:lnSpc>
              <a:spcBef>
                <a:spcPts val="480"/>
              </a:spcBef>
              <a:buAutoNum type="arabicPeriod"/>
              <a:tabLst>
                <a:tab pos="5283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ELDE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ETTİĞİ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VERİLER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SAYESİNDE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MAL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HİZMETLERİNİ GELİŞTİREREK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İŞLETME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TOPLUMA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FAYDALI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GELMEK,</a:t>
            </a:r>
            <a:endParaRPr sz="2000">
              <a:latin typeface="Calibri"/>
              <a:cs typeface="Calibri"/>
            </a:endParaRPr>
          </a:p>
          <a:p>
            <a:pPr marL="527685" marR="7620" indent="-515620" algn="just">
              <a:lnSpc>
                <a:spcPct val="80000"/>
              </a:lnSpc>
              <a:spcBef>
                <a:spcPts val="500"/>
              </a:spcBef>
              <a:buAutoNum type="arabicPeriod"/>
              <a:tabLst>
                <a:tab pos="5283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HALKIN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İŞBİRLİĞİ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İLE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DAHA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UYGUN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HİZMETLERİN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DAHA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KOLAY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ÇABUK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GÖTÜRÜLMESİNİ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SAĞLAMAK,</a:t>
            </a:r>
            <a:endParaRPr sz="2000">
              <a:latin typeface="Calibri"/>
              <a:cs typeface="Calibri"/>
            </a:endParaRPr>
          </a:p>
          <a:p>
            <a:pPr marL="527685" indent="-515620" algn="just">
              <a:lnSpc>
                <a:spcPts val="2160"/>
              </a:lnSpc>
              <a:buAutoNum type="arabicPeriod"/>
              <a:tabLst>
                <a:tab pos="5283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İŞLETMENİN</a:t>
            </a:r>
            <a:r>
              <a:rPr sz="2000" spc="6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GENEL   </a:t>
            </a:r>
            <a:r>
              <a:rPr sz="2000" spc="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ÇEVRESİNE</a:t>
            </a:r>
            <a:r>
              <a:rPr sz="2000" spc="6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6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KARŞI</a:t>
            </a:r>
            <a:r>
              <a:rPr sz="2000" spc="6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SOSYAL</a:t>
            </a:r>
            <a:r>
              <a:rPr sz="2000" spc="6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SORUMLULUK</a:t>
            </a:r>
            <a:endParaRPr sz="2000">
              <a:latin typeface="Calibri"/>
              <a:cs typeface="Calibri"/>
            </a:endParaRPr>
          </a:p>
          <a:p>
            <a:pPr marL="527685" algn="just">
              <a:lnSpc>
                <a:spcPts val="2160"/>
              </a:lnSpc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DUYGUSUNU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ARTTIRMAK</a:t>
            </a:r>
            <a:endParaRPr sz="2000">
              <a:latin typeface="Calibri"/>
              <a:cs typeface="Calibri"/>
            </a:endParaRPr>
          </a:p>
          <a:p>
            <a:pPr marL="527685" indent="-515620" algn="just">
              <a:lnSpc>
                <a:spcPct val="100000"/>
              </a:lnSpc>
              <a:buAutoNum type="arabicPeriod" startAt="7"/>
              <a:tabLst>
                <a:tab pos="528320" algn="l"/>
              </a:tabLst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TOPLUMUN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VE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YÖNETİMİN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AHLAKİ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DEĞERLERİNİ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KORUMAK.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3147" y="425577"/>
            <a:ext cx="66776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HALKLA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İLİŞKİLERİN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TEMEL </a:t>
            </a:r>
            <a:r>
              <a:rPr sz="2800" b="1" spc="-10" dirty="0">
                <a:latin typeface="Arial"/>
                <a:cs typeface="Arial"/>
              </a:rPr>
              <a:t>İLKELERİ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473" y="1474470"/>
            <a:ext cx="5777865" cy="40493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45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İKİ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YÖNLÜ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İLETİŞİM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KURMAK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5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DOĞRU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BİLGİ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VERMEK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5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İNANDIRICILIK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SABIRLI</a:t>
            </a:r>
            <a:r>
              <a:rPr sz="3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ÇALIŞMAK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PLANLI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PROGRAMLI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ÇALIŞMAK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YİNELEME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SÜREKLİLİK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90" dirty="0">
                <a:solidFill>
                  <a:srgbClr val="FFFFFF"/>
                </a:solidFill>
                <a:latin typeface="Calibri"/>
                <a:cs typeface="Calibri"/>
              </a:rPr>
              <a:t>YAYGIN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SORUMLULUK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KURUM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İMAJI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362</Words>
  <Application>Microsoft Office PowerPoint</Application>
  <PresentationFormat>Ekran Gösterisi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HALKLA İLİŞKİLER</vt:lpstr>
      <vt:lpstr>HALKLA İLİŞKİLER TANIMLARINDA ŞU KONULAR  ÜZERİNDE DURULMUŞTUR</vt:lpstr>
      <vt:lpstr>HALKLA İLİŞKİLER TANIMLARINDA ŞU KONULAR  ÜZERİNDE DURULMUŞTUR</vt:lpstr>
      <vt:lpstr>HALKLA İLİŞKİLER PROGRAM VE  KAMPANYALARINDA ŞU ORTAK  ÖZELLİKLER BULUNUR</vt:lpstr>
      <vt:lpstr>PowerPoint Sunusu</vt:lpstr>
      <vt:lpstr>ÜLKEMİZDE İLK HALKLA İLİŞKİLER  DERNEĞİ, 1971 YILINDA İSTANBUL’DA</vt:lpstr>
      <vt:lpstr>HALKLA İLİŞKİLERİN AMAÇLARI</vt:lpstr>
      <vt:lpstr>HALKLA İLİŞKİLERİN TEMEL İLKELERİ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İLİŞKİLER</dc:title>
  <dc:creator>YAMAN</dc:creator>
  <cp:lastModifiedBy>Windows Kullanıcısı</cp:lastModifiedBy>
  <cp:revision>1</cp:revision>
  <dcterms:created xsi:type="dcterms:W3CDTF">2023-10-22T21:05:44Z</dcterms:created>
  <dcterms:modified xsi:type="dcterms:W3CDTF">2023-10-22T21:07:15Z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2023-10-22T00:00:00Z</vt:filetime>
  </property>
</Properties>
</file>