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244" y="1539316"/>
            <a:ext cx="807151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7660" y="209753"/>
            <a:ext cx="6748678" cy="180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265" y="1603324"/>
            <a:ext cx="8405469" cy="282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Radyo" TargetMode="External"/><Relationship Id="rId2" Type="http://schemas.openxmlformats.org/officeDocument/2006/relationships/hyperlink" Target="https://tr.wikipedia.org/wiki/T%C3%BCrkiy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/Televizyo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700" y="2338527"/>
            <a:ext cx="76434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MEDYA</a:t>
            </a:r>
            <a:r>
              <a:rPr sz="6600" spc="-75" dirty="0"/>
              <a:t> </a:t>
            </a:r>
            <a:r>
              <a:rPr sz="6600" spc="-5" dirty="0"/>
              <a:t>İLETİŞİMİ</a:t>
            </a:r>
            <a:endParaRPr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130" y="710183"/>
            <a:ext cx="7747000" cy="58277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316"/>
            <a:ext cx="7196455" cy="32054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6870" marR="5080" indent="24130">
              <a:lnSpc>
                <a:spcPts val="3600"/>
              </a:lnSpc>
              <a:spcBef>
                <a:spcPts val="414"/>
              </a:spcBef>
            </a:pPr>
            <a:r>
              <a:rPr sz="3200" spc="-5" dirty="0">
                <a:latin typeface="Times New Roman"/>
                <a:cs typeface="Times New Roman"/>
              </a:rPr>
              <a:t>Nesnellik</a:t>
            </a:r>
            <a:r>
              <a:rPr sz="3200" spc="-10" dirty="0">
                <a:latin typeface="Times New Roman"/>
                <a:cs typeface="Times New Roman"/>
              </a:rPr>
              <a:t> kavramı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ile ilgili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farklı </a:t>
            </a:r>
            <a:r>
              <a:rPr sz="3200" dirty="0">
                <a:latin typeface="Times New Roman"/>
                <a:cs typeface="Times New Roman"/>
              </a:rPr>
              <a:t>boyutlar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üzerinde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durulmuştur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bunlar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;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Kesinlik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Adillik </a:t>
            </a:r>
            <a:r>
              <a:rPr sz="3200" spc="-15" dirty="0">
                <a:latin typeface="Times New Roman"/>
                <a:cs typeface="Times New Roman"/>
              </a:rPr>
              <a:t>ve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denge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Doğruluk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Ahlaki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tarafsızlık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72245"/>
            <a:ext cx="7983855" cy="40265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000" spc="-10" dirty="0">
                <a:latin typeface="Times New Roman"/>
                <a:cs typeface="Times New Roman"/>
              </a:rPr>
              <a:t>Medyada </a:t>
            </a:r>
            <a:r>
              <a:rPr sz="3000" spc="-5" dirty="0">
                <a:latin typeface="Times New Roman"/>
                <a:cs typeface="Times New Roman"/>
              </a:rPr>
              <a:t>nesnelliğin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ihlal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edildiği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durumlar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mesela;</a:t>
            </a: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000" spc="-20" dirty="0">
                <a:latin typeface="Times New Roman"/>
                <a:cs typeface="Times New Roman"/>
              </a:rPr>
              <a:t>Nefret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uyandırıcı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ifadeler</a:t>
            </a: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000" spc="-5" dirty="0">
                <a:latin typeface="Times New Roman"/>
                <a:cs typeface="Times New Roman"/>
              </a:rPr>
              <a:t>Irkçılık</a:t>
            </a: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000" spc="-20" dirty="0">
                <a:latin typeface="Times New Roman"/>
                <a:cs typeface="Times New Roman"/>
              </a:rPr>
              <a:t>Kölelik</a:t>
            </a: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000" spc="-25" dirty="0">
                <a:latin typeface="Times New Roman"/>
                <a:cs typeface="Times New Roman"/>
              </a:rPr>
              <a:t>Cinayet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ve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terörizm</a:t>
            </a:r>
            <a:endParaRPr sz="3000">
              <a:latin typeface="Times New Roman"/>
              <a:cs typeface="Times New Roman"/>
            </a:endParaRPr>
          </a:p>
          <a:p>
            <a:pPr marL="356870" marR="508634">
              <a:lnSpc>
                <a:spcPct val="93700"/>
              </a:lnSpc>
              <a:spcBef>
                <a:spcPts val="755"/>
              </a:spcBef>
            </a:pPr>
            <a:r>
              <a:rPr sz="3000" spc="-10" dirty="0">
                <a:latin typeface="Times New Roman"/>
                <a:cs typeface="Times New Roman"/>
              </a:rPr>
              <a:t>Bu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konularda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ahlaki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açıdan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yansız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bir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dille </a:t>
            </a:r>
            <a:r>
              <a:rPr sz="3000" spc="-15" dirty="0">
                <a:latin typeface="Times New Roman"/>
                <a:cs typeface="Times New Roman"/>
              </a:rPr>
              <a:t>yer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verilmesi </a:t>
            </a:r>
            <a:r>
              <a:rPr sz="3000" dirty="0">
                <a:latin typeface="Times New Roman"/>
                <a:cs typeface="Times New Roman"/>
              </a:rPr>
              <a:t>kötü bir </a:t>
            </a:r>
            <a:r>
              <a:rPr sz="3000" spc="-5" dirty="0">
                <a:latin typeface="Times New Roman"/>
                <a:cs typeface="Times New Roman"/>
              </a:rPr>
              <a:t>fikirdir </a:t>
            </a:r>
            <a:r>
              <a:rPr sz="3000" spc="-10" dirty="0">
                <a:latin typeface="Times New Roman"/>
                <a:cs typeface="Times New Roman"/>
              </a:rPr>
              <a:t>yanlış </a:t>
            </a:r>
            <a:r>
              <a:rPr sz="3000" dirty="0">
                <a:latin typeface="Times New Roman"/>
                <a:cs typeface="Times New Roman"/>
              </a:rPr>
              <a:t>ve </a:t>
            </a:r>
            <a:r>
              <a:rPr sz="3000" spc="-5" dirty="0">
                <a:latin typeface="Times New Roman"/>
                <a:cs typeface="Times New Roman"/>
              </a:rPr>
              <a:t>hatalı </a:t>
            </a:r>
            <a:r>
              <a:rPr sz="3000" dirty="0">
                <a:latin typeface="Times New Roman"/>
                <a:cs typeface="Times New Roman"/>
              </a:rPr>
              <a:t>bir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cümledir.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134" y="1045806"/>
            <a:ext cx="7781925" cy="54372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668" y="1554937"/>
            <a:ext cx="6185535" cy="352297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94100"/>
              </a:lnSpc>
              <a:spcBef>
                <a:spcPts val="525"/>
              </a:spcBef>
            </a:pPr>
            <a:r>
              <a:rPr sz="6000" b="1" spc="-5" dirty="0">
                <a:latin typeface="Times New Roman"/>
                <a:cs typeface="Times New Roman"/>
              </a:rPr>
              <a:t>Medyanının</a:t>
            </a:r>
            <a:r>
              <a:rPr sz="6000" b="1" spc="-65" dirty="0">
                <a:latin typeface="Times New Roman"/>
                <a:cs typeface="Times New Roman"/>
              </a:rPr>
              <a:t> </a:t>
            </a:r>
            <a:r>
              <a:rPr sz="6000" b="1" dirty="0">
                <a:latin typeface="Times New Roman"/>
                <a:cs typeface="Times New Roman"/>
              </a:rPr>
              <a:t>yerine </a:t>
            </a:r>
            <a:r>
              <a:rPr sz="6000" b="1" spc="-1485" dirty="0">
                <a:latin typeface="Times New Roman"/>
                <a:cs typeface="Times New Roman"/>
              </a:rPr>
              <a:t> </a:t>
            </a:r>
            <a:r>
              <a:rPr sz="6000" b="1" spc="-5" dirty="0">
                <a:latin typeface="Times New Roman"/>
                <a:cs typeface="Times New Roman"/>
              </a:rPr>
              <a:t>getirmesi </a:t>
            </a:r>
            <a:r>
              <a:rPr sz="6000" b="1" dirty="0">
                <a:latin typeface="Times New Roman"/>
                <a:cs typeface="Times New Roman"/>
              </a:rPr>
              <a:t>gereken </a:t>
            </a:r>
            <a:r>
              <a:rPr sz="6000" b="1" spc="5" dirty="0">
                <a:latin typeface="Times New Roman"/>
                <a:cs typeface="Times New Roman"/>
              </a:rPr>
              <a:t> </a:t>
            </a:r>
            <a:r>
              <a:rPr sz="6000" b="1" dirty="0">
                <a:latin typeface="Times New Roman"/>
                <a:cs typeface="Times New Roman"/>
              </a:rPr>
              <a:t>hükümlülükler </a:t>
            </a:r>
            <a:r>
              <a:rPr sz="6000" b="1" spc="5" dirty="0">
                <a:latin typeface="Times New Roman"/>
                <a:cs typeface="Times New Roman"/>
              </a:rPr>
              <a:t> </a:t>
            </a:r>
            <a:r>
              <a:rPr sz="6000" b="1" spc="-5" dirty="0">
                <a:latin typeface="Times New Roman"/>
                <a:cs typeface="Times New Roman"/>
              </a:rPr>
              <a:t>nelerdir?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7977"/>
            <a:ext cx="8021320" cy="28155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655"/>
              </a:spcBef>
            </a:pPr>
            <a:r>
              <a:rPr sz="3200" spc="-10" dirty="0">
                <a:latin typeface="Times New Roman"/>
                <a:cs typeface="Times New Roman"/>
              </a:rPr>
              <a:t>Medya;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Adil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ve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abartısız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olmalı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İnsanları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araç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olarak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değil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amaç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olarak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görmeli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10" dirty="0">
                <a:latin typeface="Times New Roman"/>
                <a:cs typeface="Times New Roman"/>
              </a:rPr>
              <a:t>Haberlerin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sonuçlarını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dikkate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almalı</a:t>
            </a:r>
            <a:endParaRPr sz="32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35" dirty="0">
                <a:latin typeface="Times New Roman"/>
                <a:cs typeface="Times New Roman"/>
              </a:rPr>
              <a:t>Yerinde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ayrımlar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yapmaktan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çekinmemelidir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582" y="209753"/>
            <a:ext cx="5010150" cy="1856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09220" algn="ctr">
              <a:lnSpc>
                <a:spcPct val="100099"/>
              </a:lnSpc>
              <a:spcBef>
                <a:spcPts val="105"/>
              </a:spcBef>
            </a:pPr>
            <a:r>
              <a:rPr dirty="0"/>
              <a:t>MEDYADA </a:t>
            </a:r>
            <a:r>
              <a:rPr spc="5" dirty="0"/>
              <a:t> </a:t>
            </a:r>
            <a:r>
              <a:rPr dirty="0"/>
              <a:t>ABARTMA</a:t>
            </a:r>
            <a:r>
              <a:rPr spc="-95" dirty="0"/>
              <a:t> </a:t>
            </a:r>
            <a:r>
              <a:rPr dirty="0"/>
              <a:t>–SEÇME- </a:t>
            </a:r>
            <a:r>
              <a:rPr spc="-985" dirty="0"/>
              <a:t> </a:t>
            </a:r>
            <a:r>
              <a:rPr spc="-5" dirty="0"/>
              <a:t>YÖNLENDİRME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668" y="2207209"/>
            <a:ext cx="7352665" cy="28060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4130">
              <a:lnSpc>
                <a:spcPct val="94000"/>
              </a:lnSpc>
              <a:spcBef>
                <a:spcPts val="325"/>
              </a:spcBef>
            </a:pPr>
            <a:r>
              <a:rPr sz="3200" spc="-5" dirty="0">
                <a:latin typeface="Times New Roman"/>
                <a:cs typeface="Times New Roman"/>
              </a:rPr>
              <a:t>Muhabirler, </a:t>
            </a:r>
            <a:r>
              <a:rPr sz="3200" dirty="0">
                <a:latin typeface="Times New Roman"/>
                <a:cs typeface="Times New Roman"/>
              </a:rPr>
              <a:t>herhangi </a:t>
            </a:r>
            <a:r>
              <a:rPr sz="3200" spc="-5" dirty="0">
                <a:latin typeface="Times New Roman"/>
                <a:cs typeface="Times New Roman"/>
              </a:rPr>
              <a:t>bir olayda haber değeri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olsun </a:t>
            </a:r>
            <a:r>
              <a:rPr sz="3200" spc="-10" dirty="0">
                <a:latin typeface="Times New Roman"/>
                <a:cs typeface="Times New Roman"/>
              </a:rPr>
              <a:t>veya </a:t>
            </a:r>
            <a:r>
              <a:rPr sz="3200" spc="-5" dirty="0">
                <a:latin typeface="Times New Roman"/>
                <a:cs typeface="Times New Roman"/>
              </a:rPr>
              <a:t>olmasın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hikaye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yaratmak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için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gerçeği abartmak </a:t>
            </a:r>
            <a:r>
              <a:rPr sz="3200" dirty="0">
                <a:latin typeface="Times New Roman"/>
                <a:cs typeface="Times New Roman"/>
              </a:rPr>
              <a:t>ahlaka </a:t>
            </a:r>
            <a:r>
              <a:rPr sz="3200" spc="-5" dirty="0">
                <a:latin typeface="Times New Roman"/>
                <a:cs typeface="Times New Roman"/>
              </a:rPr>
              <a:t>aykırıdır. Örneğin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herhangi bir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gösteride </a:t>
            </a:r>
            <a:r>
              <a:rPr sz="3200" dirty="0">
                <a:latin typeface="Times New Roman"/>
                <a:cs typeface="Times New Roman"/>
              </a:rPr>
              <a:t>200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insan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varsa </a:t>
            </a:r>
            <a:r>
              <a:rPr sz="3200" spc="-5" dirty="0">
                <a:latin typeface="Times New Roman"/>
                <a:cs typeface="Times New Roman"/>
              </a:rPr>
              <a:t> muhabirler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400 </a:t>
            </a:r>
            <a:r>
              <a:rPr sz="3200" spc="-5" dirty="0">
                <a:latin typeface="Times New Roman"/>
                <a:cs typeface="Times New Roman"/>
              </a:rPr>
              <a:t>bin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kişi olduğunu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söyleyerek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gösterinin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önemini</a:t>
            </a:r>
            <a:r>
              <a:rPr sz="3200" spc="-5" dirty="0">
                <a:latin typeface="Times New Roman"/>
                <a:cs typeface="Times New Roman"/>
              </a:rPr>
              <a:t> abartmamalıdır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661238"/>
            <a:ext cx="8388985" cy="32600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algn="ctr">
              <a:lnSpc>
                <a:spcPct val="93900"/>
              </a:lnSpc>
              <a:spcBef>
                <a:spcPts val="325"/>
              </a:spcBef>
            </a:pPr>
            <a:r>
              <a:rPr sz="3200" spc="-10" dirty="0">
                <a:latin typeface="Times New Roman"/>
                <a:cs typeface="Times New Roman"/>
              </a:rPr>
              <a:t>Seçmede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gazeteciler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birçok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olayda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haberlerinde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nesnel </a:t>
            </a:r>
            <a:r>
              <a:rPr sz="3200" spc="-5" dirty="0">
                <a:latin typeface="Times New Roman"/>
                <a:cs typeface="Times New Roman"/>
              </a:rPr>
              <a:t>değildir. Yönlendirmede, </a:t>
            </a:r>
            <a:r>
              <a:rPr sz="3200" dirty="0">
                <a:latin typeface="Times New Roman"/>
                <a:cs typeface="Times New Roman"/>
              </a:rPr>
              <a:t>bazen </a:t>
            </a:r>
            <a:r>
              <a:rPr sz="3200" spc="-5" dirty="0">
                <a:latin typeface="Times New Roman"/>
                <a:cs typeface="Times New Roman"/>
              </a:rPr>
              <a:t>yayıncının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yada</a:t>
            </a:r>
            <a:r>
              <a:rPr sz="3200" spc="-5" dirty="0">
                <a:latin typeface="Times New Roman"/>
                <a:cs typeface="Times New Roman"/>
              </a:rPr>
              <a:t> editörün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çıkarlarına </a:t>
            </a:r>
            <a:r>
              <a:rPr sz="3200" dirty="0">
                <a:latin typeface="Times New Roman"/>
                <a:cs typeface="Times New Roman"/>
              </a:rPr>
              <a:t>ters </a:t>
            </a:r>
            <a:r>
              <a:rPr sz="3200" spc="-5" dirty="0">
                <a:latin typeface="Times New Roman"/>
                <a:cs typeface="Times New Roman"/>
              </a:rPr>
              <a:t>düştüğü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için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editörlerin isteği </a:t>
            </a:r>
            <a:r>
              <a:rPr sz="3200" dirty="0">
                <a:latin typeface="Times New Roman"/>
                <a:cs typeface="Times New Roman"/>
              </a:rPr>
              <a:t>ile</a:t>
            </a:r>
            <a:r>
              <a:rPr sz="3200" spc="-5" dirty="0">
                <a:latin typeface="Times New Roman"/>
                <a:cs typeface="Times New Roman"/>
              </a:rPr>
              <a:t> bir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hikayeden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vazgeçmek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zorundadır. Mesela </a:t>
            </a:r>
            <a:r>
              <a:rPr sz="3200" dirty="0">
                <a:latin typeface="Times New Roman"/>
                <a:cs typeface="Times New Roman"/>
              </a:rPr>
              <a:t>gazeteciler takdir </a:t>
            </a:r>
            <a:r>
              <a:rPr sz="3200" spc="-5" dirty="0">
                <a:latin typeface="Times New Roman"/>
                <a:cs typeface="Times New Roman"/>
              </a:rPr>
              <a:t>ettikleri bir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politikacının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hatalarını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her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zaman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haber</a:t>
            </a:r>
            <a:r>
              <a:rPr sz="3200" spc="-5" dirty="0">
                <a:latin typeface="Times New Roman"/>
                <a:cs typeface="Times New Roman"/>
              </a:rPr>
              <a:t> yapmazlar.</a:t>
            </a:r>
            <a:endParaRPr sz="3200">
              <a:latin typeface="Times New Roman"/>
              <a:cs typeface="Times New Roman"/>
            </a:endParaRPr>
          </a:p>
          <a:p>
            <a:pPr marL="635" algn="ctr">
              <a:lnSpc>
                <a:spcPts val="3600"/>
              </a:lnSpc>
            </a:pPr>
            <a:r>
              <a:rPr sz="3200" spc="-5" dirty="0">
                <a:latin typeface="Times New Roman"/>
                <a:cs typeface="Times New Roman"/>
              </a:rPr>
              <a:t>Bu işi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meslektaşlarına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bırakırlar.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19" y="1059814"/>
            <a:ext cx="7417943" cy="45288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786383"/>
            <a:ext cx="7909559" cy="5486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980" y="310337"/>
            <a:ext cx="40919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MEDYA</a:t>
            </a:r>
            <a:r>
              <a:rPr spc="-35" dirty="0"/>
              <a:t> </a:t>
            </a:r>
            <a:r>
              <a:rPr spc="-5" dirty="0"/>
              <a:t>NEDİR</a:t>
            </a:r>
            <a:r>
              <a:rPr spc="-30" dirty="0"/>
              <a:t> </a:t>
            </a:r>
            <a:r>
              <a:rPr spc="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585" y="999489"/>
            <a:ext cx="6837045" cy="50552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700" y="487502"/>
            <a:ext cx="6870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MEDYADA</a:t>
            </a:r>
            <a:r>
              <a:rPr sz="4400" spc="-55" dirty="0"/>
              <a:t> </a:t>
            </a:r>
            <a:r>
              <a:rPr sz="4400" spc="-5" dirty="0"/>
              <a:t>SİMÜLASYON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618564"/>
            <a:ext cx="7844790" cy="391287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56870" marR="5080" indent="-344805">
              <a:lnSpc>
                <a:spcPct val="94400"/>
              </a:lnSpc>
              <a:spcBef>
                <a:spcPts val="309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25" dirty="0">
                <a:latin typeface="Times New Roman"/>
                <a:cs typeface="Times New Roman"/>
              </a:rPr>
              <a:t>Olmayan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şeyi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varmış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gibi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göstermektir.Gerçeğin </a:t>
            </a:r>
            <a:r>
              <a:rPr sz="3200" spc="5" dirty="0">
                <a:latin typeface="Times New Roman"/>
                <a:cs typeface="Times New Roman"/>
              </a:rPr>
              <a:t>tüm </a:t>
            </a:r>
            <a:r>
              <a:rPr sz="3200" spc="-5" dirty="0">
                <a:latin typeface="Times New Roman"/>
                <a:cs typeface="Times New Roman"/>
              </a:rPr>
              <a:t>göstergelerine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sahip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olmasına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rağmen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gerçeğin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olmamasıdır.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00">
              <a:latin typeface="Times New Roman"/>
              <a:cs typeface="Times New Roman"/>
            </a:endParaRPr>
          </a:p>
          <a:p>
            <a:pPr marL="356870" marR="15240" indent="-344805">
              <a:lnSpc>
                <a:spcPct val="94000"/>
              </a:lnSpc>
            </a:pPr>
            <a:r>
              <a:rPr sz="3200" spc="-5" dirty="0">
                <a:latin typeface="Times New Roman"/>
                <a:cs typeface="Times New Roman"/>
              </a:rPr>
              <a:t>ÖRNEK:Muhteşem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Yüzyıl</a:t>
            </a:r>
            <a:r>
              <a:rPr sz="3200" spc="-10" dirty="0">
                <a:latin typeface="Times New Roman"/>
                <a:cs typeface="Times New Roman"/>
              </a:rPr>
              <a:t> senaristi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Meral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OKAY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dizinin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kurgu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olduğunu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bu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sebeple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gerçeği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yansıtmak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zorunda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olmadığını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belirtmiştir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1557604"/>
            <a:ext cx="6518909" cy="23952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5720" marR="5080" indent="-33655">
              <a:lnSpc>
                <a:spcPct val="93900"/>
              </a:lnSpc>
              <a:spcBef>
                <a:spcPts val="495"/>
              </a:spcBef>
            </a:pPr>
            <a:r>
              <a:rPr sz="5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Niçin ahlâklı </a:t>
            </a:r>
            <a:r>
              <a:rPr sz="5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bir </a:t>
            </a:r>
            <a:r>
              <a:rPr sz="5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medya </a:t>
            </a:r>
            <a:r>
              <a:rPr sz="5400" b="0" spc="-13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istenir? Ya </a:t>
            </a:r>
            <a:r>
              <a:rPr sz="5400" b="0" dirty="0">
                <a:solidFill>
                  <a:srgbClr val="000000"/>
                </a:solidFill>
                <a:latin typeface="Times New Roman"/>
                <a:cs typeface="Times New Roman"/>
              </a:rPr>
              <a:t>da </a:t>
            </a:r>
            <a:r>
              <a:rPr sz="5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ahlâklı </a:t>
            </a:r>
            <a:r>
              <a:rPr sz="5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bir</a:t>
            </a:r>
            <a:r>
              <a:rPr sz="5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medya</a:t>
            </a:r>
            <a:r>
              <a:rPr sz="5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b="0" dirty="0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5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b="0" dirty="0">
                <a:solidFill>
                  <a:srgbClr val="000000"/>
                </a:solidFill>
                <a:latin typeface="Times New Roman"/>
                <a:cs typeface="Times New Roman"/>
              </a:rPr>
              <a:t>işe</a:t>
            </a:r>
            <a:r>
              <a:rPr sz="5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b="0" dirty="0">
                <a:solidFill>
                  <a:srgbClr val="000000"/>
                </a:solidFill>
                <a:latin typeface="Times New Roman"/>
                <a:cs typeface="Times New Roman"/>
              </a:rPr>
              <a:t>yarar?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660" y="2063953"/>
            <a:ext cx="7514590" cy="12376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64465">
              <a:lnSpc>
                <a:spcPts val="4730"/>
              </a:lnSpc>
              <a:spcBef>
                <a:spcPts val="280"/>
              </a:spcBef>
            </a:pPr>
            <a:r>
              <a:rPr spc="-5" dirty="0"/>
              <a:t>"Medya, ahlâksızlığı, </a:t>
            </a:r>
            <a:r>
              <a:rPr dirty="0"/>
              <a:t>yozlaşmayı, </a:t>
            </a:r>
            <a:r>
              <a:rPr spc="-985" dirty="0"/>
              <a:t> </a:t>
            </a:r>
            <a:r>
              <a:rPr spc="-5" dirty="0"/>
              <a:t>sığlaşmayı</a:t>
            </a:r>
            <a:r>
              <a:rPr spc="-20" dirty="0"/>
              <a:t> </a:t>
            </a:r>
            <a:r>
              <a:rPr spc="-5" dirty="0"/>
              <a:t>norm</a:t>
            </a:r>
            <a:r>
              <a:rPr spc="-15" dirty="0"/>
              <a:t> </a:t>
            </a:r>
            <a:r>
              <a:rPr dirty="0"/>
              <a:t>haline</a:t>
            </a:r>
            <a:r>
              <a:rPr spc="-25" dirty="0"/>
              <a:t> </a:t>
            </a:r>
            <a:r>
              <a:rPr spc="-5" dirty="0"/>
              <a:t>getiriyor!"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422" y="2347671"/>
            <a:ext cx="6119495" cy="21297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219075">
              <a:lnSpc>
                <a:spcPts val="5400"/>
              </a:lnSpc>
              <a:spcBef>
                <a:spcPts val="565"/>
              </a:spcBef>
            </a:pPr>
            <a:r>
              <a:rPr sz="4800" b="0" dirty="0">
                <a:solidFill>
                  <a:srgbClr val="000000"/>
                </a:solidFill>
                <a:latin typeface="Times New Roman"/>
                <a:cs typeface="Times New Roman"/>
              </a:rPr>
              <a:t>Bir</a:t>
            </a:r>
            <a:r>
              <a:rPr sz="4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toplumu, medyasına </a:t>
            </a:r>
            <a:r>
              <a:rPr sz="4800" b="0" spc="-1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000000"/>
                </a:solidFill>
                <a:latin typeface="Times New Roman"/>
                <a:cs typeface="Times New Roman"/>
              </a:rPr>
              <a:t>bakarak tanıyabilir </a:t>
            </a:r>
            <a:r>
              <a:rPr sz="4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miyiz?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479" y="3499484"/>
            <a:ext cx="3715258" cy="30721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018664" marR="5080" indent="-1339215">
              <a:lnSpc>
                <a:spcPts val="4760"/>
              </a:lnSpc>
              <a:spcBef>
                <a:spcPts val="245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Bir toplumu yok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etmek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mi </a:t>
            </a:r>
            <a:r>
              <a:rPr b="0" spc="-9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istiyorsunuz?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23875" marR="5080" indent="24130">
              <a:lnSpc>
                <a:spcPct val="94000"/>
              </a:lnSpc>
              <a:spcBef>
                <a:spcPts val="325"/>
              </a:spcBef>
            </a:pPr>
            <a:r>
              <a:rPr spc="-10" dirty="0"/>
              <a:t>Algılama </a:t>
            </a:r>
            <a:r>
              <a:rPr dirty="0"/>
              <a:t>biçimlerini </a:t>
            </a:r>
            <a:r>
              <a:rPr spc="-5" dirty="0"/>
              <a:t>değiştirin. Böylelikle </a:t>
            </a:r>
            <a:r>
              <a:rPr dirty="0"/>
              <a:t> </a:t>
            </a:r>
            <a:r>
              <a:rPr spc="-5" dirty="0"/>
              <a:t>zihinleri</a:t>
            </a:r>
            <a:r>
              <a:rPr dirty="0"/>
              <a:t> </a:t>
            </a:r>
            <a:r>
              <a:rPr spc="-5" dirty="0"/>
              <a:t>köleleşsin,</a:t>
            </a:r>
            <a:r>
              <a:rPr spc="-10" dirty="0"/>
              <a:t> beyin</a:t>
            </a:r>
            <a:r>
              <a:rPr spc="10" dirty="0"/>
              <a:t> </a:t>
            </a:r>
            <a:r>
              <a:rPr spc="-5" dirty="0"/>
              <a:t>ölümü</a:t>
            </a:r>
            <a:r>
              <a:rPr spc="10" dirty="0"/>
              <a:t> </a:t>
            </a:r>
            <a:r>
              <a:rPr dirty="0"/>
              <a:t>gerçekleşsin, </a:t>
            </a:r>
            <a:r>
              <a:rPr spc="-785" dirty="0"/>
              <a:t> </a:t>
            </a:r>
            <a:r>
              <a:rPr spc="-5" dirty="0"/>
              <a:t>istenilen şekillerde</a:t>
            </a:r>
            <a:r>
              <a:rPr dirty="0"/>
              <a:t> </a:t>
            </a:r>
            <a:r>
              <a:rPr spc="-5" dirty="0"/>
              <a:t>yönlendirilebilecek</a:t>
            </a:r>
            <a:r>
              <a:rPr spc="10" dirty="0"/>
              <a:t> </a:t>
            </a:r>
            <a:r>
              <a:rPr spc="-5" dirty="0"/>
              <a:t>hâle </a:t>
            </a:r>
            <a:r>
              <a:rPr dirty="0"/>
              <a:t> </a:t>
            </a:r>
            <a:r>
              <a:rPr spc="-5" dirty="0"/>
              <a:t>gelsin.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77121"/>
            <a:ext cx="7781925" cy="29749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655"/>
              </a:spcBef>
            </a:pPr>
            <a:r>
              <a:rPr sz="3200" b="1" spc="-5" dirty="0">
                <a:latin typeface="Times New Roman"/>
                <a:cs typeface="Times New Roman"/>
              </a:rPr>
              <a:t>General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Albert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Sidney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Johnston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94000"/>
              </a:lnSpc>
              <a:spcBef>
                <a:spcPts val="78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"Bir daha </a:t>
            </a:r>
            <a:r>
              <a:rPr sz="3200" b="1" spc="-25" dirty="0">
                <a:latin typeface="Times New Roman"/>
                <a:cs typeface="Times New Roman"/>
              </a:rPr>
              <a:t>Türklerle </a:t>
            </a:r>
            <a:r>
              <a:rPr sz="3200" b="1" spc="-5" dirty="0">
                <a:latin typeface="Times New Roman"/>
                <a:cs typeface="Times New Roman"/>
              </a:rPr>
              <a:t>savaşmadan önce,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Türklerdeki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din,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dil,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namus, </a:t>
            </a:r>
            <a:r>
              <a:rPr sz="3200" b="1" dirty="0">
                <a:latin typeface="Times New Roman"/>
                <a:cs typeface="Times New Roman"/>
              </a:rPr>
              <a:t>aile,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vatan, 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millet ve </a:t>
            </a:r>
            <a:r>
              <a:rPr sz="3200" b="1" dirty="0">
                <a:latin typeface="Times New Roman"/>
                <a:cs typeface="Times New Roman"/>
              </a:rPr>
              <a:t>birlik </a:t>
            </a:r>
            <a:r>
              <a:rPr sz="3200" b="1" spc="-5" dirty="0">
                <a:latin typeface="Times New Roman"/>
                <a:cs typeface="Times New Roman"/>
              </a:rPr>
              <a:t>duygularının </a:t>
            </a:r>
            <a:r>
              <a:rPr sz="3200" b="1" spc="-10" dirty="0">
                <a:latin typeface="Times New Roman"/>
                <a:cs typeface="Times New Roman"/>
              </a:rPr>
              <a:t>yok </a:t>
            </a:r>
            <a:r>
              <a:rPr sz="3200" b="1" dirty="0">
                <a:latin typeface="Times New Roman"/>
                <a:cs typeface="Times New Roman"/>
              </a:rPr>
              <a:t>olup-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olmadığını </a:t>
            </a:r>
            <a:r>
              <a:rPr sz="3200" b="1" spc="-5" dirty="0">
                <a:latin typeface="Times New Roman"/>
                <a:cs typeface="Times New Roman"/>
              </a:rPr>
              <a:t>iyi </a:t>
            </a:r>
            <a:r>
              <a:rPr sz="3200" b="1" spc="-25" dirty="0">
                <a:latin typeface="Times New Roman"/>
                <a:cs typeface="Times New Roman"/>
              </a:rPr>
              <a:t>kontrol </a:t>
            </a:r>
            <a:r>
              <a:rPr sz="3200" b="1" spc="-5" dirty="0">
                <a:latin typeface="Times New Roman"/>
                <a:cs typeface="Times New Roman"/>
              </a:rPr>
              <a:t>edin. </a:t>
            </a:r>
            <a:r>
              <a:rPr sz="3200" b="1" spc="-50" dirty="0">
                <a:latin typeface="Times New Roman"/>
                <a:cs typeface="Times New Roman"/>
              </a:rPr>
              <a:t>Yoksa </a:t>
            </a:r>
            <a:r>
              <a:rPr sz="3200" b="1" spc="-25" dirty="0">
                <a:latin typeface="Times New Roman"/>
                <a:cs typeface="Times New Roman"/>
              </a:rPr>
              <a:t>Türkleri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savaşarak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yenemezsiniz."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1881"/>
            <a:ext cx="7600315" cy="39382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775"/>
              </a:spcBef>
            </a:pPr>
            <a:r>
              <a:rPr sz="3200" b="1" spc="-5" dirty="0">
                <a:latin typeface="Times New Roman"/>
                <a:cs typeface="Times New Roman"/>
              </a:rPr>
              <a:t>General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John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B.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Gordon</a:t>
            </a:r>
            <a:endParaRPr sz="3200">
              <a:latin typeface="Times New Roman"/>
              <a:cs typeface="Times New Roman"/>
            </a:endParaRPr>
          </a:p>
          <a:p>
            <a:pPr marL="356870" marR="21590" indent="-344805">
              <a:lnSpc>
                <a:spcPts val="3720"/>
              </a:lnSpc>
              <a:spcBef>
                <a:spcPts val="90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b="1" spc="-25" dirty="0">
                <a:latin typeface="Times New Roman"/>
                <a:cs typeface="Times New Roman"/>
              </a:rPr>
              <a:t>"Türklerdeki </a:t>
            </a:r>
            <a:r>
              <a:rPr sz="3200" b="1" spc="-5" dirty="0">
                <a:latin typeface="Times New Roman"/>
                <a:cs typeface="Times New Roman"/>
              </a:rPr>
              <a:t>olguyu gördünüz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mü?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Türk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anaları,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evlatlarının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siperde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ölmesi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için,</a:t>
            </a:r>
            <a:endParaRPr sz="3200">
              <a:latin typeface="Times New Roman"/>
              <a:cs typeface="Times New Roman"/>
            </a:endParaRPr>
          </a:p>
          <a:p>
            <a:pPr marL="356870">
              <a:lnSpc>
                <a:spcPts val="3379"/>
              </a:lnSpc>
            </a:pPr>
            <a:r>
              <a:rPr sz="3200" b="1" spc="-5" dirty="0">
                <a:latin typeface="Times New Roman"/>
                <a:cs typeface="Times New Roman"/>
              </a:rPr>
              <a:t>evlatlarının saçına </a:t>
            </a:r>
            <a:r>
              <a:rPr sz="3200" b="1" spc="-10" dirty="0">
                <a:latin typeface="Times New Roman"/>
                <a:cs typeface="Times New Roman"/>
              </a:rPr>
              <a:t>kına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yakıyor. </a:t>
            </a:r>
            <a:r>
              <a:rPr sz="3200" b="1" dirty="0">
                <a:latin typeface="Times New Roman"/>
                <a:cs typeface="Times New Roman"/>
              </a:rPr>
              <a:t>Öyle</a:t>
            </a:r>
            <a:endParaRPr sz="3200">
              <a:latin typeface="Times New Roman"/>
              <a:cs typeface="Times New Roman"/>
            </a:endParaRPr>
          </a:p>
          <a:p>
            <a:pPr marL="356870" marR="5080">
              <a:lnSpc>
                <a:spcPts val="3600"/>
              </a:lnSpc>
              <a:spcBef>
                <a:spcPts val="200"/>
              </a:spcBef>
            </a:pPr>
            <a:r>
              <a:rPr sz="3200" b="1" spc="-10" dirty="0">
                <a:latin typeface="Times New Roman"/>
                <a:cs typeface="Times New Roman"/>
              </a:rPr>
              <a:t>günler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getirmeliyiz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ki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evlatlar</a:t>
            </a:r>
            <a:r>
              <a:rPr sz="3200" b="1" dirty="0">
                <a:latin typeface="Times New Roman"/>
                <a:cs typeface="Times New Roman"/>
              </a:rPr>
              <a:t> analarına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isyan</a:t>
            </a:r>
            <a:endParaRPr sz="3200">
              <a:latin typeface="Times New Roman"/>
              <a:cs typeface="Times New Roman"/>
            </a:endParaRPr>
          </a:p>
          <a:p>
            <a:pPr marL="356870" marR="798830">
              <a:lnSpc>
                <a:spcPts val="3600"/>
              </a:lnSpc>
              <a:spcBef>
                <a:spcPts val="50"/>
              </a:spcBef>
            </a:pPr>
            <a:r>
              <a:rPr sz="3200" b="1" spc="-35" dirty="0">
                <a:latin typeface="Times New Roman"/>
                <a:cs typeface="Times New Roman"/>
              </a:rPr>
              <a:t>etmelidir. </a:t>
            </a:r>
            <a:r>
              <a:rPr sz="3200" b="1" spc="-25" dirty="0">
                <a:latin typeface="Times New Roman"/>
                <a:cs typeface="Times New Roman"/>
              </a:rPr>
              <a:t>Türklerdeki </a:t>
            </a:r>
            <a:r>
              <a:rPr sz="3200" b="1" spc="-5" dirty="0">
                <a:latin typeface="Times New Roman"/>
                <a:cs typeface="Times New Roman"/>
              </a:rPr>
              <a:t>aile birliği </a:t>
            </a:r>
            <a:r>
              <a:rPr sz="3200" b="1" spc="-10" dirty="0">
                <a:latin typeface="Times New Roman"/>
                <a:cs typeface="Times New Roman"/>
              </a:rPr>
              <a:t>yok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Times New Roman"/>
                <a:cs typeface="Times New Roman"/>
              </a:rPr>
              <a:t>olmalıdır."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316"/>
            <a:ext cx="71183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Bunun </a:t>
            </a:r>
            <a:r>
              <a:rPr sz="3200" spc="-10" dirty="0">
                <a:latin typeface="Times New Roman"/>
                <a:cs typeface="Times New Roman"/>
              </a:rPr>
              <a:t>içinde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en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etkili </a:t>
            </a:r>
            <a:r>
              <a:rPr sz="3200" spc="-10" dirty="0">
                <a:latin typeface="Times New Roman"/>
                <a:cs typeface="Times New Roman"/>
              </a:rPr>
              <a:t>araç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tabi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ki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medya…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216605"/>
            <a:ext cx="7571740" cy="9817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30"/>
              </a:spcBef>
            </a:pPr>
            <a:r>
              <a:rPr sz="3200" b="1" spc="-10" dirty="0">
                <a:latin typeface="Times New Roman"/>
                <a:cs typeface="Times New Roman"/>
              </a:rPr>
              <a:t>ARTIK SAVAŞ </a:t>
            </a:r>
            <a:r>
              <a:rPr sz="3200" b="1" spc="-5" dirty="0">
                <a:latin typeface="Times New Roman"/>
                <a:cs typeface="Times New Roman"/>
              </a:rPr>
              <a:t>MEYDANLARDA </a:t>
            </a:r>
            <a:r>
              <a:rPr sz="3200" b="1" spc="-10" dirty="0">
                <a:latin typeface="Times New Roman"/>
                <a:cs typeface="Times New Roman"/>
              </a:rPr>
              <a:t>DEĞİL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MEDYADA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09753"/>
            <a:ext cx="8389620" cy="12407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72110">
              <a:lnSpc>
                <a:spcPts val="4760"/>
              </a:lnSpc>
              <a:spcBef>
                <a:spcPts val="245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Büyük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düşünür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Heidegger,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şöyle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der: </a:t>
            </a:r>
            <a:r>
              <a:rPr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“Kamera,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izleyiciye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yöneltilmiş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silahtır.”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130" y="2035809"/>
            <a:ext cx="7622285" cy="4140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668" y="1539316"/>
            <a:ext cx="7721600" cy="18846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4130">
              <a:lnSpc>
                <a:spcPct val="93800"/>
              </a:lnSpc>
              <a:spcBef>
                <a:spcPts val="330"/>
              </a:spcBef>
            </a:pP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Medya,</a:t>
            </a:r>
            <a:r>
              <a:rPr sz="3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nükleer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silahlardan</a:t>
            </a:r>
            <a:r>
              <a:rPr sz="32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daha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tehlikelidir.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Silah,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doğrudan,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acıtarak</a:t>
            </a:r>
            <a:r>
              <a:rPr sz="32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bağırtarak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öldürür. </a:t>
            </a:r>
            <a:r>
              <a:rPr sz="3200" b="0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Medya</a:t>
            </a:r>
            <a:r>
              <a:rPr sz="32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dolaylı olarak, acıtmadan,</a:t>
            </a:r>
            <a:r>
              <a:rPr sz="3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ayartarak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öldürür.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612" y="1563700"/>
            <a:ext cx="7640955" cy="2818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75" marR="5080" indent="-67310">
              <a:lnSpc>
                <a:spcPct val="94600"/>
              </a:lnSpc>
              <a:spcBef>
                <a:spcPts val="300"/>
              </a:spcBef>
            </a:pPr>
            <a:r>
              <a:rPr sz="3200" b="1" spc="-5" dirty="0">
                <a:latin typeface="Times New Roman"/>
                <a:cs typeface="Times New Roman"/>
              </a:rPr>
              <a:t>Medya,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her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türlü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bilgiyi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insana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ve </a:t>
            </a:r>
            <a:r>
              <a:rPr sz="3200" b="1" spc="-10" dirty="0">
                <a:latin typeface="Times New Roman"/>
                <a:cs typeface="Times New Roman"/>
              </a:rPr>
              <a:t>topluma </a:t>
            </a:r>
            <a:r>
              <a:rPr sz="3200" b="1" spc="-5" dirty="0">
                <a:latin typeface="Times New Roman"/>
                <a:cs typeface="Times New Roman"/>
              </a:rPr>
              <a:t> ileten,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eğlendirme,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bilgilendirme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ve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eğitme </a:t>
            </a:r>
            <a:r>
              <a:rPr sz="3200" b="1" spc="-5" dirty="0">
                <a:latin typeface="Times New Roman"/>
                <a:cs typeface="Times New Roman"/>
              </a:rPr>
              <a:t> gibi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3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ana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sorumluluğu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olan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görsel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ve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işitsel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araçların </a:t>
            </a:r>
            <a:r>
              <a:rPr sz="3200" b="1" spc="-10" dirty="0">
                <a:latin typeface="Times New Roman"/>
                <a:cs typeface="Times New Roman"/>
              </a:rPr>
              <a:t>tanımıdır.</a:t>
            </a:r>
            <a:r>
              <a:rPr sz="3200" b="1" spc="-5" dirty="0">
                <a:latin typeface="Times New Roman"/>
                <a:cs typeface="Times New Roman"/>
              </a:rPr>
              <a:t> Genel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olarak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medya,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gazeteleri, </a:t>
            </a:r>
            <a:r>
              <a:rPr sz="3200" b="1" dirty="0">
                <a:latin typeface="Times New Roman"/>
                <a:cs typeface="Times New Roman"/>
              </a:rPr>
              <a:t>dergileri, radyo </a:t>
            </a:r>
            <a:r>
              <a:rPr sz="3200" b="1" spc="-5" dirty="0">
                <a:latin typeface="Times New Roman"/>
                <a:cs typeface="Times New Roman"/>
              </a:rPr>
              <a:t>ve televizyonu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kapsamaktadır.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668" y="1539316"/>
            <a:ext cx="7519670" cy="18846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4130" algn="just">
              <a:lnSpc>
                <a:spcPct val="93800"/>
              </a:lnSpc>
              <a:spcBef>
                <a:spcPts val="330"/>
              </a:spcBef>
            </a:pP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Medyanın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gücü,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kitlelere</a:t>
            </a:r>
            <a:r>
              <a:rPr sz="3200" b="0" spc="7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“dolaylı</a:t>
            </a:r>
            <a:r>
              <a:rPr sz="3200" b="0" spc="7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olarak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hitap</a:t>
            </a:r>
            <a:r>
              <a:rPr sz="3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etmesi”nden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kaynaklanır. </a:t>
            </a:r>
            <a:r>
              <a:rPr sz="3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İnsanlar,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“ne 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olacak canım, sonuçta izlediğimiz 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şey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film,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kurmaca”</a:t>
            </a:r>
            <a:r>
              <a:rPr sz="3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diye 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medyayı</a:t>
            </a:r>
            <a:r>
              <a:rPr sz="32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fazla</a:t>
            </a:r>
            <a:r>
              <a:rPr sz="3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önemsemezler.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15160" marR="5080" indent="-1778000">
              <a:lnSpc>
                <a:spcPct val="95800"/>
              </a:lnSpc>
              <a:spcBef>
                <a:spcPts val="310"/>
              </a:spcBef>
            </a:pPr>
            <a:r>
              <a:rPr spc="-5" dirty="0">
                <a:solidFill>
                  <a:srgbClr val="000000"/>
                </a:solidFill>
              </a:rPr>
              <a:t>MEDYA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ÇOĞU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ZAMAN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ÜÇ </a:t>
            </a:r>
            <a:r>
              <a:rPr spc="-9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MAYMUNU 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OYNUYOR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90" y="463550"/>
            <a:ext cx="8168385" cy="48304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27025" marR="309880" algn="ctr">
              <a:lnSpc>
                <a:spcPts val="4440"/>
              </a:lnSpc>
              <a:spcBef>
                <a:spcPts val="555"/>
              </a:spcBef>
            </a:pPr>
            <a:r>
              <a:rPr spc="-5" dirty="0">
                <a:solidFill>
                  <a:srgbClr val="000000"/>
                </a:solidFill>
              </a:rPr>
              <a:t>SORUN DENETİMİN KİM </a:t>
            </a:r>
            <a:r>
              <a:rPr spc="-9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TARAFINDAN</a:t>
            </a:r>
          </a:p>
          <a:p>
            <a:pPr algn="ctr">
              <a:lnSpc>
                <a:spcPts val="4670"/>
              </a:lnSpc>
            </a:pPr>
            <a:r>
              <a:rPr dirty="0">
                <a:solidFill>
                  <a:srgbClr val="000000"/>
                </a:solidFill>
              </a:rPr>
              <a:t>VE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NASIL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YAPILACAĞIDIR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668" y="2109673"/>
            <a:ext cx="7243445" cy="29946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24130">
              <a:lnSpc>
                <a:spcPct val="84800"/>
              </a:lnSpc>
              <a:spcBef>
                <a:spcPts val="675"/>
              </a:spcBef>
            </a:pPr>
            <a:r>
              <a:rPr sz="3200" spc="-5" dirty="0">
                <a:latin typeface="Times New Roman"/>
                <a:cs typeface="Times New Roman"/>
              </a:rPr>
              <a:t>Medya, </a:t>
            </a:r>
            <a:r>
              <a:rPr sz="3200" spc="-20" dirty="0">
                <a:latin typeface="Times New Roman"/>
                <a:cs typeface="Times New Roman"/>
              </a:rPr>
              <a:t>kendisini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denetleyecek,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sivil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bir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örgütlenme </a:t>
            </a:r>
            <a:r>
              <a:rPr sz="3200" spc="-40" dirty="0">
                <a:latin typeface="Times New Roman"/>
                <a:cs typeface="Times New Roman"/>
              </a:rPr>
              <a:t>kurmalıdır. </a:t>
            </a:r>
            <a:r>
              <a:rPr sz="3200" spc="-20" dirty="0">
                <a:latin typeface="Times New Roman"/>
                <a:cs typeface="Times New Roman"/>
              </a:rPr>
              <a:t>Üniversitelerden, 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meslek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büyüklerinden,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sendikalardan,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iş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adamlarından,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mesleğinde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uluslar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arası 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başarılara </a:t>
            </a:r>
            <a:r>
              <a:rPr sz="3200" spc="-10" dirty="0">
                <a:latin typeface="Times New Roman"/>
                <a:cs typeface="Times New Roman"/>
              </a:rPr>
              <a:t>sahip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uzmanlardan oluşacak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geniş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kapsamlı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ve yetkin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kurul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oluşturulmalıdır.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054" y="487502"/>
            <a:ext cx="57175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İNTERNET</a:t>
            </a:r>
            <a:r>
              <a:rPr sz="4400" spc="-40" dirty="0"/>
              <a:t> </a:t>
            </a:r>
            <a:r>
              <a:rPr sz="4400" spc="-10" dirty="0"/>
              <a:t>SANSÜRÜ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130" y="1490344"/>
            <a:ext cx="6905498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487502"/>
            <a:ext cx="71786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000000"/>
                </a:solidFill>
              </a:rPr>
              <a:t>YARIŞMA</a:t>
            </a:r>
            <a:r>
              <a:rPr sz="4400" spc="-3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PROGRAMLARI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980" y="1696707"/>
            <a:ext cx="7410450" cy="44879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316"/>
            <a:ext cx="7691120" cy="9702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6870" marR="5080" indent="-344805">
              <a:lnSpc>
                <a:spcPts val="3600"/>
              </a:lnSpc>
              <a:spcBef>
                <a:spcPts val="414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Bu </a:t>
            </a:r>
            <a:r>
              <a:rPr sz="3200" spc="-10" dirty="0">
                <a:latin typeface="Times New Roman"/>
                <a:cs typeface="Times New Roman"/>
              </a:rPr>
              <a:t>tarz </a:t>
            </a:r>
            <a:r>
              <a:rPr sz="3200" spc="-15" dirty="0">
                <a:latin typeface="Times New Roman"/>
                <a:cs typeface="Times New Roman"/>
              </a:rPr>
              <a:t>programlar </a:t>
            </a:r>
            <a:r>
              <a:rPr sz="3200" spc="-5" dirty="0">
                <a:latin typeface="Times New Roman"/>
                <a:cs typeface="Times New Roman"/>
              </a:rPr>
              <a:t>kadınları </a:t>
            </a:r>
            <a:r>
              <a:rPr sz="3200" dirty="0">
                <a:latin typeface="Times New Roman"/>
                <a:cs typeface="Times New Roman"/>
              </a:rPr>
              <a:t>aşağılamakta </a:t>
            </a:r>
            <a:r>
              <a:rPr sz="3200" spc="-15" dirty="0">
                <a:latin typeface="Times New Roman"/>
                <a:cs typeface="Times New Roman"/>
              </a:rPr>
              <a:t>ve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tüketim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çılgınlığını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tetiklemektedir.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629" y="487502"/>
            <a:ext cx="44138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KISMETSE</a:t>
            </a:r>
            <a:r>
              <a:rPr sz="44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OLUR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1214145"/>
            <a:ext cx="7976234" cy="48687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0994" y="487502"/>
            <a:ext cx="23818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000000"/>
                </a:solidFill>
              </a:rPr>
              <a:t>DİZİLER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119" y="1071270"/>
            <a:ext cx="6786245" cy="550151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744" y="642681"/>
            <a:ext cx="8215630" cy="62146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668" y="1554556"/>
            <a:ext cx="7696834" cy="413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latin typeface="Times New Roman"/>
                <a:cs typeface="Times New Roman"/>
              </a:rPr>
              <a:t>Medya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ahlakı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gazetecilerin, iletişim </a:t>
            </a:r>
            <a:r>
              <a:rPr sz="4000" b="1" spc="-98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profesyollerinin </a:t>
            </a:r>
            <a:r>
              <a:rPr sz="4000" b="1" dirty="0">
                <a:latin typeface="Times New Roman"/>
                <a:cs typeface="Times New Roman"/>
              </a:rPr>
              <a:t>reklam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520"/>
              </a:lnSpc>
            </a:pPr>
            <a:r>
              <a:rPr sz="4000" b="1" dirty="0">
                <a:latin typeface="Times New Roman"/>
                <a:cs typeface="Times New Roman"/>
              </a:rPr>
              <a:t>müdürlerinin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etik</a:t>
            </a:r>
            <a:r>
              <a:rPr sz="4000" b="1" spc="-2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kurallarını</a:t>
            </a:r>
            <a:endParaRPr sz="4000">
              <a:latin typeface="Times New Roman"/>
              <a:cs typeface="Times New Roman"/>
            </a:endParaRPr>
          </a:p>
          <a:p>
            <a:pPr marL="12700" marR="494665">
              <a:lnSpc>
                <a:spcPts val="4520"/>
              </a:lnSpc>
              <a:spcBef>
                <a:spcPts val="240"/>
              </a:spcBef>
            </a:pPr>
            <a:r>
              <a:rPr sz="4000" b="1" spc="-5" dirty="0">
                <a:latin typeface="Times New Roman"/>
                <a:cs typeface="Times New Roman"/>
              </a:rPr>
              <a:t>içerir.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Hepsinin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bir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ortak</a:t>
            </a:r>
            <a:r>
              <a:rPr sz="4000" b="1" spc="-3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noktası </a:t>
            </a:r>
            <a:r>
              <a:rPr sz="4000" b="1" spc="-98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vardır.</a:t>
            </a:r>
            <a:endParaRPr sz="4000">
              <a:latin typeface="Times New Roman"/>
              <a:cs typeface="Times New Roman"/>
            </a:endParaRPr>
          </a:p>
          <a:p>
            <a:pPr marL="12700" marR="730250">
              <a:lnSpc>
                <a:spcPts val="4520"/>
              </a:lnSpc>
              <a:spcBef>
                <a:spcPts val="5"/>
              </a:spcBef>
            </a:pPr>
            <a:r>
              <a:rPr sz="4000" b="1" dirty="0">
                <a:latin typeface="Times New Roman"/>
                <a:cs typeface="Times New Roman"/>
              </a:rPr>
              <a:t>Hergün medya yoluyla </a:t>
            </a:r>
            <a:r>
              <a:rPr sz="4000" b="1" spc="-10" dirty="0">
                <a:latin typeface="Times New Roman"/>
                <a:cs typeface="Times New Roman"/>
              </a:rPr>
              <a:t>geniş </a:t>
            </a:r>
            <a:r>
              <a:rPr sz="4000" b="1" spc="-5" dirty="0">
                <a:latin typeface="Times New Roman"/>
                <a:cs typeface="Times New Roman"/>
              </a:rPr>
              <a:t>bir </a:t>
            </a:r>
            <a:r>
              <a:rPr sz="4000" b="1" spc="-99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topluluğa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iletileri</a:t>
            </a:r>
            <a:r>
              <a:rPr sz="4000" b="1" spc="-2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yaparlar.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317" y="487502"/>
            <a:ext cx="40722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9895" algn="l"/>
              </a:tabLst>
            </a:pPr>
            <a:r>
              <a:rPr sz="4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OKUL	</a:t>
            </a:r>
            <a:r>
              <a:rPr sz="4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DİZİLERİ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1214056"/>
            <a:ext cx="7672705" cy="518591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316"/>
            <a:ext cx="7823834" cy="32664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6870" marR="817880" indent="-344805">
              <a:lnSpc>
                <a:spcPct val="93800"/>
              </a:lnSpc>
              <a:spcBef>
                <a:spcPts val="3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30</a:t>
            </a:r>
            <a:r>
              <a:rPr sz="3200" spc="1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yaşlarındaki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insanlara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öğrenci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kıyafeti </a:t>
            </a:r>
            <a:r>
              <a:rPr sz="3200" spc="-5" dirty="0">
                <a:latin typeface="Times New Roman"/>
                <a:cs typeface="Times New Roman"/>
              </a:rPr>
              <a:t>giydirilmekte, </a:t>
            </a:r>
            <a:r>
              <a:rPr sz="3200" spc="-15" dirty="0">
                <a:latin typeface="Times New Roman"/>
                <a:cs typeface="Times New Roman"/>
              </a:rPr>
              <a:t>okul </a:t>
            </a:r>
            <a:r>
              <a:rPr sz="3200" spc="-20" dirty="0">
                <a:latin typeface="Times New Roman"/>
                <a:cs typeface="Times New Roman"/>
              </a:rPr>
              <a:t>hayatının 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anlatıldığı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varsayılan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dizilerde,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eğitim </a:t>
            </a:r>
            <a:r>
              <a:rPr sz="3200" spc="-5" dirty="0">
                <a:latin typeface="Times New Roman"/>
                <a:cs typeface="Times New Roman"/>
              </a:rPr>
              <a:t>ve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öğretimin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dışında</a:t>
            </a:r>
            <a:r>
              <a:rPr sz="3200" spc="-5" dirty="0">
                <a:latin typeface="Times New Roman"/>
                <a:cs typeface="Times New Roman"/>
              </a:rPr>
              <a:t> her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türlü illegal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tavır 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ve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davranış,</a:t>
            </a:r>
            <a:endParaRPr sz="3200">
              <a:latin typeface="Times New Roman"/>
              <a:cs typeface="Times New Roman"/>
            </a:endParaRPr>
          </a:p>
          <a:p>
            <a:pPr marL="356870" marR="5080">
              <a:lnSpc>
                <a:spcPts val="3600"/>
              </a:lnSpc>
              <a:spcBef>
                <a:spcPts val="155"/>
              </a:spcBef>
            </a:pPr>
            <a:r>
              <a:rPr sz="3200" dirty="0">
                <a:latin typeface="Times New Roman"/>
                <a:cs typeface="Times New Roman"/>
              </a:rPr>
              <a:t>toplum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gerçekleriyle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alakası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olmayan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bir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sürü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şey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sergilenmektedir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744" y="1045806"/>
            <a:ext cx="8149843" cy="503110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668" y="1539316"/>
            <a:ext cx="6476365" cy="9702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24130">
              <a:lnSpc>
                <a:spcPts val="3600"/>
              </a:lnSpc>
              <a:spcBef>
                <a:spcPts val="414"/>
              </a:spcBef>
            </a:pP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Tıklanma rekorları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için</a:t>
            </a:r>
            <a:r>
              <a:rPr sz="3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yalan</a:t>
            </a:r>
            <a:r>
              <a:rPr sz="32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manşetler </a:t>
            </a:r>
            <a:r>
              <a:rPr sz="3200" b="0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etik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değildir.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735" y="2802788"/>
            <a:ext cx="7287259" cy="40002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002" y="487502"/>
            <a:ext cx="65716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MEDYANIN İYİ</a:t>
            </a:r>
            <a:r>
              <a:rPr sz="4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YÖNLERİ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620" y="1521028"/>
            <a:ext cx="7181850" cy="3754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indent="-314325">
              <a:lnSpc>
                <a:spcPts val="2725"/>
              </a:lnSpc>
              <a:spcBef>
                <a:spcPts val="95"/>
              </a:spcBef>
              <a:buAutoNum type="arabicPeriod"/>
              <a:tabLst>
                <a:tab pos="342265" algn="l"/>
              </a:tabLst>
            </a:pPr>
            <a:r>
              <a:rPr sz="2500" spc="-5" dirty="0">
                <a:latin typeface="Times New Roman"/>
                <a:cs typeface="Times New Roman"/>
              </a:rPr>
              <a:t>Medya,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yakın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uzak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çevrede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neler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olduğunu,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425"/>
              </a:lnSpc>
              <a:buAutoNum type="arabicPeriod"/>
              <a:tabLst>
                <a:tab pos="327025" algn="l"/>
              </a:tabLst>
            </a:pPr>
            <a:r>
              <a:rPr sz="2500" spc="-5" dirty="0">
                <a:latin typeface="Times New Roman"/>
                <a:cs typeface="Times New Roman"/>
              </a:rPr>
              <a:t>Siyasi,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ekonomik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ve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sosyal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gelişmelerin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neler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olduğu,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400"/>
              </a:lnSpc>
              <a:buAutoNum type="arabicPeriod"/>
              <a:tabLst>
                <a:tab pos="327025" algn="l"/>
              </a:tabLst>
            </a:pPr>
            <a:r>
              <a:rPr sz="2500" spc="-5" dirty="0">
                <a:latin typeface="Times New Roman"/>
                <a:cs typeface="Times New Roman"/>
              </a:rPr>
              <a:t>Ben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kimim?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biz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kimiz?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Sorularının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yanıtlarını,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400"/>
              </a:lnSpc>
              <a:buAutoNum type="arabicPeriod"/>
              <a:tabLst>
                <a:tab pos="327025" algn="l"/>
              </a:tabLst>
            </a:pPr>
            <a:r>
              <a:rPr sz="2500" spc="-10" dirty="0">
                <a:latin typeface="Times New Roman"/>
                <a:cs typeface="Times New Roman"/>
              </a:rPr>
              <a:t>Dünyadaki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yerimiz</a:t>
            </a:r>
            <a:r>
              <a:rPr sz="2500" dirty="0">
                <a:latin typeface="Times New Roman"/>
                <a:cs typeface="Times New Roman"/>
              </a:rPr>
              <a:t> hakkında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bilgi,</a:t>
            </a:r>
            <a:endParaRPr sz="2500">
              <a:latin typeface="Times New Roman"/>
              <a:cs typeface="Times New Roman"/>
            </a:endParaRPr>
          </a:p>
          <a:p>
            <a:pPr marL="15240" marR="944880" indent="-3175">
              <a:lnSpc>
                <a:spcPts val="2400"/>
              </a:lnSpc>
              <a:spcBef>
                <a:spcPts val="284"/>
              </a:spcBef>
              <a:buAutoNum type="arabicPeriod"/>
              <a:tabLst>
                <a:tab pos="327025" algn="l"/>
              </a:tabLst>
            </a:pPr>
            <a:r>
              <a:rPr sz="2500" spc="-25" dirty="0">
                <a:latin typeface="Times New Roman"/>
                <a:cs typeface="Times New Roman"/>
              </a:rPr>
              <a:t>Hava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yol</a:t>
            </a:r>
            <a:r>
              <a:rPr sz="2500" spc="-5" dirty="0">
                <a:latin typeface="Times New Roman"/>
                <a:cs typeface="Times New Roman"/>
              </a:rPr>
              <a:t> durumunun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nasıl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olacağını,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Eğlendirme, Sosyalleşme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ve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kamuoyu </a:t>
            </a:r>
            <a:r>
              <a:rPr sz="2500" dirty="0">
                <a:latin typeface="Times New Roman"/>
                <a:cs typeface="Times New Roman"/>
              </a:rPr>
              <a:t>oluşturma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120"/>
              </a:lnSpc>
              <a:buAutoNum type="arabicPeriod"/>
              <a:tabLst>
                <a:tab pos="327025" algn="l"/>
              </a:tabLst>
            </a:pPr>
            <a:r>
              <a:rPr sz="2500" spc="-5" dirty="0">
                <a:latin typeface="Times New Roman"/>
                <a:cs typeface="Times New Roman"/>
              </a:rPr>
              <a:t>Eğlenceli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vakit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geçirme,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400"/>
              </a:lnSpc>
              <a:buAutoNum type="arabicPeriod"/>
              <a:tabLst>
                <a:tab pos="327025" algn="l"/>
              </a:tabLst>
            </a:pPr>
            <a:r>
              <a:rPr sz="2500" spc="-5" dirty="0">
                <a:latin typeface="Times New Roman"/>
                <a:cs typeface="Times New Roman"/>
              </a:rPr>
              <a:t>Nerede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nasıl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davranılır,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400"/>
              </a:lnSpc>
              <a:buAutoNum type="arabicPeriod"/>
              <a:tabLst>
                <a:tab pos="327025" algn="l"/>
              </a:tabLst>
            </a:pPr>
            <a:r>
              <a:rPr sz="2500" spc="-5" dirty="0">
                <a:latin typeface="Times New Roman"/>
                <a:cs typeface="Times New Roman"/>
              </a:rPr>
              <a:t>Hangi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sinemada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hangi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film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izlenir,</a:t>
            </a:r>
            <a:endParaRPr sz="2500">
              <a:latin typeface="Times New Roman"/>
              <a:cs typeface="Times New Roman"/>
            </a:endParaRPr>
          </a:p>
          <a:p>
            <a:pPr marL="326390" indent="-314325">
              <a:lnSpc>
                <a:spcPts val="2425"/>
              </a:lnSpc>
              <a:buAutoNum type="arabicPeriod"/>
              <a:tabLst>
                <a:tab pos="327025" algn="l"/>
              </a:tabLst>
            </a:pPr>
            <a:r>
              <a:rPr sz="2500" spc="-35" dirty="0">
                <a:latin typeface="Times New Roman"/>
                <a:cs typeface="Times New Roman"/>
              </a:rPr>
              <a:t>Toplumun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geneli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ne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düşünüyor,</a:t>
            </a:r>
            <a:endParaRPr sz="2500">
              <a:latin typeface="Times New Roman"/>
              <a:cs typeface="Times New Roman"/>
            </a:endParaRPr>
          </a:p>
          <a:p>
            <a:pPr marL="15240" marR="1047750">
              <a:lnSpc>
                <a:spcPct val="75300"/>
              </a:lnSpc>
              <a:spcBef>
                <a:spcPts val="464"/>
              </a:spcBef>
              <a:buAutoNum type="arabicPeriod"/>
              <a:tabLst>
                <a:tab pos="488950" algn="l"/>
              </a:tabLst>
            </a:pPr>
            <a:r>
              <a:rPr sz="2500" spc="-5" dirty="0">
                <a:latin typeface="Times New Roman"/>
                <a:cs typeface="Times New Roman"/>
              </a:rPr>
              <a:t>Bizi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ilgilendiren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olaylar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karşısında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kamunun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genel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yaklaşımını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gösterir.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03375" marR="5080" indent="-905510">
              <a:lnSpc>
                <a:spcPts val="4760"/>
              </a:lnSpc>
              <a:spcBef>
                <a:spcPts val="245"/>
              </a:spcBef>
            </a:pPr>
            <a:r>
              <a:rPr dirty="0"/>
              <a:t>Radyo</a:t>
            </a:r>
            <a:r>
              <a:rPr spc="-20" dirty="0"/>
              <a:t> </a:t>
            </a:r>
            <a:r>
              <a:rPr dirty="0"/>
              <a:t>ve</a:t>
            </a:r>
            <a:r>
              <a:rPr spc="-15" dirty="0"/>
              <a:t> </a:t>
            </a:r>
            <a:r>
              <a:rPr spc="-5" dirty="0"/>
              <a:t>Televizyon</a:t>
            </a:r>
            <a:r>
              <a:rPr spc="-30" dirty="0"/>
              <a:t> </a:t>
            </a:r>
            <a:r>
              <a:rPr spc="-5" dirty="0"/>
              <a:t>Üst </a:t>
            </a:r>
            <a:r>
              <a:rPr spc="-985" dirty="0"/>
              <a:t> </a:t>
            </a:r>
            <a:r>
              <a:rPr spc="5" dirty="0"/>
              <a:t>Kurulu</a:t>
            </a:r>
            <a:r>
              <a:rPr spc="-35" dirty="0"/>
              <a:t> </a:t>
            </a:r>
            <a:r>
              <a:rPr b="0" spc="-5" dirty="0">
                <a:latin typeface="Times New Roman"/>
                <a:cs typeface="Times New Roman"/>
              </a:rPr>
              <a:t>(</a:t>
            </a:r>
            <a:r>
              <a:rPr spc="-5" dirty="0"/>
              <a:t>RTÜK</a:t>
            </a:r>
            <a:r>
              <a:rPr b="0" spc="-5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668" y="1615516"/>
            <a:ext cx="4705350" cy="189420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24130" algn="just">
              <a:lnSpc>
                <a:spcPct val="94400"/>
              </a:lnSpc>
              <a:spcBef>
                <a:spcPts val="309"/>
              </a:spcBef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Türkiye</a:t>
            </a:r>
            <a:r>
              <a:rPr sz="3200" spc="-5" dirty="0">
                <a:latin typeface="Times New Roman"/>
                <a:cs typeface="Times New Roman"/>
              </a:rPr>
              <a:t>'de faaliyet gösteren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tüm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radyo</a:t>
            </a:r>
            <a:r>
              <a:rPr sz="3200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televizyonların </a:t>
            </a:r>
            <a:r>
              <a:rPr sz="3200" spc="-7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yayınlarını denetleyen </a:t>
            </a:r>
            <a:r>
              <a:rPr sz="3200" spc="-10" dirty="0">
                <a:latin typeface="Times New Roman"/>
                <a:cs typeface="Times New Roman"/>
              </a:rPr>
              <a:t>kamu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kuruluşudur.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316"/>
            <a:ext cx="5929630" cy="14274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6870" marR="5080" indent="-344805">
              <a:lnSpc>
                <a:spcPct val="93800"/>
              </a:lnSpc>
              <a:spcBef>
                <a:spcPts val="3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EN ÇOK </a:t>
            </a:r>
            <a:r>
              <a:rPr sz="3200" spc="-40" dirty="0">
                <a:latin typeface="Times New Roman"/>
                <a:cs typeface="Times New Roman"/>
              </a:rPr>
              <a:t>ŞİKAYET </a:t>
            </a:r>
            <a:r>
              <a:rPr sz="3200" spc="-5" dirty="0">
                <a:latin typeface="Times New Roman"/>
                <a:cs typeface="Times New Roman"/>
              </a:rPr>
              <a:t>ALAN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PROGRAMLAR </a:t>
            </a:r>
            <a:r>
              <a:rPr sz="3200" spc="-5" dirty="0">
                <a:latin typeface="Times New Roman"/>
                <a:cs typeface="Times New Roman"/>
              </a:rPr>
              <a:t>EVLENDİRME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PROGRAMLARI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87502"/>
            <a:ext cx="83743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82280" algn="l"/>
              </a:tabLst>
            </a:pPr>
            <a:r>
              <a:rPr sz="4400" spc="-5" dirty="0"/>
              <a:t>PEKİ</a:t>
            </a:r>
            <a:r>
              <a:rPr sz="4400" spc="-15" dirty="0"/>
              <a:t> </a:t>
            </a:r>
            <a:r>
              <a:rPr sz="4400" spc="-10" dirty="0"/>
              <a:t>M</a:t>
            </a:r>
            <a:r>
              <a:rPr sz="4400" spc="20" dirty="0"/>
              <a:t>E</a:t>
            </a:r>
            <a:r>
              <a:rPr sz="4400" spc="5" dirty="0"/>
              <a:t>D</a:t>
            </a:r>
            <a:r>
              <a:rPr sz="4400" spc="-10" dirty="0"/>
              <a:t>Y</a:t>
            </a:r>
            <a:r>
              <a:rPr sz="4400" spc="-5" dirty="0"/>
              <a:t>A </a:t>
            </a:r>
            <a:r>
              <a:rPr sz="4400" spc="-10" dirty="0"/>
              <a:t>N</a:t>
            </a:r>
            <a:r>
              <a:rPr sz="4400" spc="-20" dirty="0"/>
              <a:t>A</a:t>
            </a:r>
            <a:r>
              <a:rPr sz="4400" spc="20" dirty="0"/>
              <a:t>S</a:t>
            </a:r>
            <a:r>
              <a:rPr sz="4400" spc="-10" dirty="0"/>
              <a:t>I</a:t>
            </a:r>
            <a:r>
              <a:rPr sz="4400" spc="-5" dirty="0"/>
              <a:t>L</a:t>
            </a:r>
            <a:r>
              <a:rPr sz="4400" spc="10" dirty="0"/>
              <a:t> </a:t>
            </a:r>
            <a:r>
              <a:rPr sz="4400" spc="-5" dirty="0"/>
              <a:t>OLMALI</a:t>
            </a:r>
            <a:r>
              <a:rPr sz="4400" dirty="0"/>
              <a:t>	</a:t>
            </a:r>
            <a:r>
              <a:rPr sz="4400" spc="-5" dirty="0"/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551508"/>
            <a:ext cx="7261225" cy="3702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Times New Roman"/>
                <a:cs typeface="Times New Roman"/>
              </a:rPr>
              <a:t>Öneri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ve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Tavsiyeler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3240"/>
              </a:lnSpc>
              <a:spcBef>
                <a:spcPts val="7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Medya, </a:t>
            </a:r>
            <a:r>
              <a:rPr sz="3200" spc="-20" dirty="0">
                <a:latin typeface="Times New Roman"/>
                <a:cs typeface="Times New Roman"/>
              </a:rPr>
              <a:t>kendi </a:t>
            </a:r>
            <a:r>
              <a:rPr sz="3200" spc="-5" dirty="0">
                <a:latin typeface="Times New Roman"/>
                <a:cs typeface="Times New Roman"/>
              </a:rPr>
              <a:t>görevi olan halkın </a:t>
            </a:r>
            <a:r>
              <a:rPr sz="3200" spc="-10" dirty="0">
                <a:latin typeface="Times New Roman"/>
                <a:cs typeface="Times New Roman"/>
              </a:rPr>
              <a:t>sesi olma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özelliğini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yerine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getirmelidir.</a:t>
            </a:r>
            <a:endParaRPr sz="3200">
              <a:latin typeface="Times New Roman"/>
              <a:cs typeface="Times New Roman"/>
            </a:endParaRPr>
          </a:p>
          <a:p>
            <a:pPr marL="356870" marR="823594" indent="-344805">
              <a:lnSpc>
                <a:spcPts val="3240"/>
              </a:lnSpc>
              <a:spcBef>
                <a:spcPts val="84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25" dirty="0">
                <a:latin typeface="Times New Roman"/>
                <a:cs typeface="Times New Roman"/>
              </a:rPr>
              <a:t>Çıkar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ve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kar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amacından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vazgeçip </a:t>
            </a:r>
            <a:r>
              <a:rPr sz="3200" spc="-5" dirty="0">
                <a:latin typeface="Times New Roman"/>
                <a:cs typeface="Times New Roman"/>
              </a:rPr>
              <a:t>etik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sınırlar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içerisinde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davranmalıdır.</a:t>
            </a:r>
            <a:endParaRPr sz="3200">
              <a:latin typeface="Times New Roman"/>
              <a:cs typeface="Times New Roman"/>
            </a:endParaRPr>
          </a:p>
          <a:p>
            <a:pPr marL="356870" marR="873760" indent="-344805" algn="just">
              <a:lnSpc>
                <a:spcPct val="85000"/>
              </a:lnSpc>
              <a:spcBef>
                <a:spcPts val="790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spc="-45" dirty="0">
                <a:latin typeface="Times New Roman"/>
                <a:cs typeface="Times New Roman"/>
              </a:rPr>
              <a:t>Toplumun </a:t>
            </a:r>
            <a:r>
              <a:rPr sz="3200" spc="-5" dirty="0">
                <a:latin typeface="Times New Roman"/>
                <a:cs typeface="Times New Roman"/>
              </a:rPr>
              <a:t>genel </a:t>
            </a:r>
            <a:r>
              <a:rPr sz="3200" dirty="0">
                <a:latin typeface="Times New Roman"/>
                <a:cs typeface="Times New Roman"/>
              </a:rPr>
              <a:t>ahlak </a:t>
            </a:r>
            <a:r>
              <a:rPr sz="3200" spc="-5" dirty="0">
                <a:latin typeface="Times New Roman"/>
                <a:cs typeface="Times New Roman"/>
              </a:rPr>
              <a:t>anlayışını </a:t>
            </a:r>
            <a:r>
              <a:rPr sz="3200" dirty="0">
                <a:latin typeface="Times New Roman"/>
                <a:cs typeface="Times New Roman"/>
              </a:rPr>
              <a:t>dini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ve </a:t>
            </a:r>
            <a:r>
              <a:rPr sz="3200" spc="-5" dirty="0">
                <a:latin typeface="Times New Roman"/>
                <a:cs typeface="Times New Roman"/>
              </a:rPr>
              <a:t>toplumsal değerlerini </a:t>
            </a:r>
            <a:r>
              <a:rPr sz="3200" spc="-15" dirty="0">
                <a:latin typeface="Times New Roman"/>
                <a:cs typeface="Times New Roman"/>
              </a:rPr>
              <a:t>göz </a:t>
            </a:r>
            <a:r>
              <a:rPr sz="3200" dirty="0">
                <a:latin typeface="Times New Roman"/>
                <a:cs typeface="Times New Roman"/>
              </a:rPr>
              <a:t>önünde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bulundurarak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yayın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yapmalıdır.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316"/>
            <a:ext cx="7529195" cy="14274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6870" marR="5080" indent="-344805">
              <a:lnSpc>
                <a:spcPct val="93800"/>
              </a:lnSpc>
              <a:spcBef>
                <a:spcPts val="33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Times New Roman"/>
                <a:cs typeface="Times New Roman"/>
              </a:rPr>
              <a:t>“Şiddet </a:t>
            </a:r>
            <a:r>
              <a:rPr sz="3200" spc="-15" dirty="0">
                <a:latin typeface="Times New Roman"/>
                <a:cs typeface="Times New Roman"/>
              </a:rPr>
              <a:t>ve </a:t>
            </a:r>
            <a:r>
              <a:rPr sz="3200" spc="-20" dirty="0">
                <a:latin typeface="Times New Roman"/>
                <a:cs typeface="Times New Roman"/>
              </a:rPr>
              <a:t>zorbalığı </a:t>
            </a:r>
            <a:r>
              <a:rPr sz="3200" spc="-15" dirty="0">
                <a:latin typeface="Times New Roman"/>
                <a:cs typeface="Times New Roman"/>
              </a:rPr>
              <a:t>özendirici, </a:t>
            </a:r>
            <a:r>
              <a:rPr sz="3200" spc="-5" dirty="0">
                <a:latin typeface="Times New Roman"/>
                <a:cs typeface="Times New Roman"/>
              </a:rPr>
              <a:t>insani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değerleri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incitici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yayın </a:t>
            </a:r>
            <a:r>
              <a:rPr sz="3200" spc="-20" dirty="0">
                <a:latin typeface="Times New Roman"/>
                <a:cs typeface="Times New Roman"/>
              </a:rPr>
              <a:t>yapmaktan </a:t>
            </a:r>
            <a:r>
              <a:rPr sz="3200" spc="-5" dirty="0">
                <a:latin typeface="Times New Roman"/>
                <a:cs typeface="Times New Roman"/>
              </a:rPr>
              <a:t>kaçınılır”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ibarelerine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uygun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hareket</a:t>
            </a:r>
            <a:r>
              <a:rPr sz="3200" spc="-35" dirty="0">
                <a:latin typeface="Times New Roman"/>
                <a:cs typeface="Times New Roman"/>
              </a:rPr>
              <a:t> etmelidir.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620" y="487502"/>
            <a:ext cx="45402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MEDYA</a:t>
            </a:r>
            <a:r>
              <a:rPr sz="4400" spc="-70" dirty="0"/>
              <a:t> </a:t>
            </a:r>
            <a:r>
              <a:rPr sz="4400" spc="-5" dirty="0"/>
              <a:t>AHLAKI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23240" marR="2379980" indent="-344805">
              <a:lnSpc>
                <a:spcPct val="93800"/>
              </a:lnSpc>
              <a:spcBef>
                <a:spcPts val="330"/>
              </a:spcBef>
              <a:buFont typeface="Arial MT"/>
              <a:buChar char="•"/>
              <a:tabLst>
                <a:tab pos="520700" algn="l"/>
                <a:tab pos="521334" algn="l"/>
              </a:tabLst>
            </a:pPr>
            <a:r>
              <a:rPr b="1" spc="-25" dirty="0">
                <a:latin typeface="Times New Roman"/>
                <a:cs typeface="Times New Roman"/>
              </a:rPr>
              <a:t>Medya </a:t>
            </a:r>
            <a:r>
              <a:rPr b="1" spc="-5" dirty="0">
                <a:latin typeface="Times New Roman"/>
                <a:cs typeface="Times New Roman"/>
              </a:rPr>
              <a:t>(kitle </a:t>
            </a:r>
            <a:r>
              <a:rPr b="1" dirty="0">
                <a:latin typeface="Times New Roman"/>
                <a:cs typeface="Times New Roman"/>
              </a:rPr>
              <a:t>iletişim </a:t>
            </a:r>
            <a:r>
              <a:rPr b="1" spc="-5" dirty="0">
                <a:latin typeface="Times New Roman"/>
                <a:cs typeface="Times New Roman"/>
              </a:rPr>
              <a:t>araçları)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toplumsal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değerlerle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çatıştığı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ve </a:t>
            </a:r>
            <a:r>
              <a:rPr b="1" spc="-7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toplumun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algısıyla</a:t>
            </a:r>
          </a:p>
          <a:p>
            <a:pPr marL="523240" marR="5080">
              <a:lnSpc>
                <a:spcPts val="3600"/>
              </a:lnSpc>
              <a:spcBef>
                <a:spcPts val="130"/>
              </a:spcBef>
            </a:pPr>
            <a:r>
              <a:rPr b="1" spc="-5" dirty="0">
                <a:latin typeface="Times New Roman"/>
                <a:cs typeface="Times New Roman"/>
              </a:rPr>
              <a:t>örtüşmediği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zaman toplumun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kültürel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açıdan </a:t>
            </a:r>
            <a:r>
              <a:rPr b="1" spc="-78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yozlaşmasına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ve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medyaya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karşı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güvenin</a:t>
            </a:r>
          </a:p>
          <a:p>
            <a:pPr marL="523240">
              <a:lnSpc>
                <a:spcPts val="3695"/>
              </a:lnSpc>
            </a:pPr>
            <a:r>
              <a:rPr b="1" spc="-10" dirty="0">
                <a:latin typeface="Times New Roman"/>
                <a:cs typeface="Times New Roman"/>
              </a:rPr>
              <a:t>azalmasına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neden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olur.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076" y="215849"/>
            <a:ext cx="41065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Medyanın</a:t>
            </a:r>
            <a:r>
              <a:rPr spc="-50" dirty="0"/>
              <a:t> </a:t>
            </a:r>
            <a:r>
              <a:rPr spc="-5" dirty="0"/>
              <a:t>İşlevleri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564" y="1474074"/>
            <a:ext cx="6495415" cy="382841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655"/>
              </a:spcBef>
              <a:buAutoNum type="arabicParenR"/>
              <a:tabLst>
                <a:tab pos="436880" algn="l"/>
              </a:tabLst>
            </a:pPr>
            <a:r>
              <a:rPr sz="3200" spc="-20" dirty="0">
                <a:latin typeface="Times New Roman"/>
                <a:cs typeface="Times New Roman"/>
              </a:rPr>
              <a:t>Çevreyi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izlemek</a:t>
            </a:r>
            <a:endParaRPr sz="320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436880" algn="l"/>
              </a:tabLst>
            </a:pPr>
            <a:r>
              <a:rPr sz="3200" spc="-25" dirty="0">
                <a:latin typeface="Times New Roman"/>
                <a:cs typeface="Times New Roman"/>
              </a:rPr>
              <a:t>Sosyal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iletişimi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sağlamak</a:t>
            </a:r>
            <a:endParaRPr sz="320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spcBef>
                <a:spcPts val="530"/>
              </a:spcBef>
              <a:buAutoNum type="arabicParenR"/>
              <a:tabLst>
                <a:tab pos="436880" algn="l"/>
              </a:tabLst>
            </a:pPr>
            <a:r>
              <a:rPr sz="3200" spc="-25" dirty="0">
                <a:latin typeface="Times New Roman"/>
                <a:cs typeface="Times New Roman"/>
              </a:rPr>
              <a:t>Dünya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hakkında</a:t>
            </a:r>
            <a:r>
              <a:rPr sz="3200" spc="-15" dirty="0">
                <a:latin typeface="Times New Roman"/>
                <a:cs typeface="Times New Roman"/>
              </a:rPr>
              <a:t> bir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vizyon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sağlamak</a:t>
            </a:r>
            <a:endParaRPr sz="320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436880" algn="l"/>
              </a:tabLst>
            </a:pPr>
            <a:r>
              <a:rPr sz="3200" spc="-25" dirty="0">
                <a:latin typeface="Times New Roman"/>
                <a:cs typeface="Times New Roman"/>
              </a:rPr>
              <a:t>Kültürü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iletmek</a:t>
            </a:r>
            <a:endParaRPr sz="3200">
              <a:latin typeface="Times New Roman"/>
              <a:cs typeface="Times New Roman"/>
            </a:endParaRPr>
          </a:p>
          <a:p>
            <a:pPr marL="82550" marR="713105" indent="-67310">
              <a:lnSpc>
                <a:spcPts val="3600"/>
              </a:lnSpc>
              <a:spcBef>
                <a:spcPts val="869"/>
              </a:spcBef>
              <a:buAutoNum type="arabicParenR"/>
              <a:tabLst>
                <a:tab pos="436880" algn="l"/>
              </a:tabLst>
            </a:pPr>
            <a:r>
              <a:rPr sz="3200" spc="-5" dirty="0">
                <a:latin typeface="Times New Roman"/>
                <a:cs typeface="Times New Roman"/>
              </a:rPr>
              <a:t>Mutluluğa </a:t>
            </a:r>
            <a:r>
              <a:rPr sz="3200" spc="-20" dirty="0">
                <a:latin typeface="Times New Roman"/>
                <a:cs typeface="Times New Roman"/>
              </a:rPr>
              <a:t>katkıda </a:t>
            </a:r>
            <a:r>
              <a:rPr sz="3200" spc="-10" dirty="0">
                <a:latin typeface="Times New Roman"/>
                <a:cs typeface="Times New Roman"/>
              </a:rPr>
              <a:t>bulundurmak,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eğlendirmek</a:t>
            </a:r>
            <a:endParaRPr sz="320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436880" algn="l"/>
              </a:tabLst>
            </a:pPr>
            <a:r>
              <a:rPr sz="3200" spc="-10" dirty="0">
                <a:latin typeface="Times New Roman"/>
                <a:cs typeface="Times New Roman"/>
              </a:rPr>
              <a:t>Satmak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724" y="340817"/>
            <a:ext cx="8014970" cy="9975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31190" marR="5080" indent="-619125">
              <a:lnSpc>
                <a:spcPts val="3820"/>
              </a:lnSpc>
              <a:spcBef>
                <a:spcPts val="210"/>
              </a:spcBef>
            </a:pPr>
            <a:r>
              <a:rPr sz="3200" spc="-10" dirty="0">
                <a:solidFill>
                  <a:srgbClr val="000000"/>
                </a:solidFill>
              </a:rPr>
              <a:t>Günümüz</a:t>
            </a:r>
            <a:r>
              <a:rPr sz="3200" spc="1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medyasının</a:t>
            </a:r>
            <a:r>
              <a:rPr sz="3200" spc="2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mantığı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bırak</a:t>
            </a:r>
            <a:r>
              <a:rPr sz="3200" spc="5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haberimi </a:t>
            </a:r>
            <a:r>
              <a:rPr sz="3200" spc="-78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yapayım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ahlakla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falan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uğraştırma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beni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2240914"/>
            <a:ext cx="5622417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6868" y="1408252"/>
            <a:ext cx="7470775" cy="428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490" algn="ctr">
              <a:lnSpc>
                <a:spcPts val="6675"/>
              </a:lnSpc>
              <a:spcBef>
                <a:spcPts val="95"/>
              </a:spcBef>
            </a:pPr>
            <a:r>
              <a:rPr sz="5600" spc="-10" dirty="0">
                <a:latin typeface="Times New Roman"/>
                <a:cs typeface="Times New Roman"/>
              </a:rPr>
              <a:t>NESNEL</a:t>
            </a:r>
            <a:r>
              <a:rPr sz="5600" spc="-40" dirty="0">
                <a:latin typeface="Times New Roman"/>
                <a:cs typeface="Times New Roman"/>
              </a:rPr>
              <a:t> </a:t>
            </a:r>
            <a:r>
              <a:rPr sz="5600" spc="-5" dirty="0">
                <a:latin typeface="Times New Roman"/>
                <a:cs typeface="Times New Roman"/>
              </a:rPr>
              <a:t>HABERCİLİK</a:t>
            </a:r>
            <a:endParaRPr sz="5600">
              <a:latin typeface="Times New Roman"/>
              <a:cs typeface="Times New Roman"/>
            </a:endParaRPr>
          </a:p>
          <a:p>
            <a:pPr marL="241935" algn="ctr">
              <a:lnSpc>
                <a:spcPts val="6675"/>
              </a:lnSpc>
            </a:pPr>
            <a:r>
              <a:rPr sz="5600" spc="-5" dirty="0">
                <a:latin typeface="Times New Roman"/>
                <a:cs typeface="Times New Roman"/>
              </a:rPr>
              <a:t>=</a:t>
            </a:r>
            <a:endParaRPr sz="5600">
              <a:latin typeface="Times New Roman"/>
              <a:cs typeface="Times New Roman"/>
            </a:endParaRPr>
          </a:p>
          <a:p>
            <a:pPr marL="396240" algn="ctr">
              <a:lnSpc>
                <a:spcPct val="100000"/>
              </a:lnSpc>
            </a:pPr>
            <a:r>
              <a:rPr sz="5600" spc="-10" dirty="0">
                <a:latin typeface="Times New Roman"/>
                <a:cs typeface="Times New Roman"/>
              </a:rPr>
              <a:t>İYİ</a:t>
            </a:r>
            <a:r>
              <a:rPr sz="5600" spc="-25" dirty="0">
                <a:latin typeface="Times New Roman"/>
                <a:cs typeface="Times New Roman"/>
              </a:rPr>
              <a:t> </a:t>
            </a:r>
            <a:r>
              <a:rPr sz="5600" spc="-5" dirty="0">
                <a:latin typeface="Times New Roman"/>
                <a:cs typeface="Times New Roman"/>
              </a:rPr>
              <a:t>HABERCİLİK</a:t>
            </a:r>
            <a:endParaRPr sz="5600">
              <a:latin typeface="Times New Roman"/>
              <a:cs typeface="Times New Roman"/>
            </a:endParaRPr>
          </a:p>
          <a:p>
            <a:pPr marL="241935" algn="ctr">
              <a:lnSpc>
                <a:spcPct val="100000"/>
              </a:lnSpc>
              <a:spcBef>
                <a:spcPts val="5"/>
              </a:spcBef>
            </a:pPr>
            <a:r>
              <a:rPr sz="5600" spc="-5" dirty="0">
                <a:latin typeface="Times New Roman"/>
                <a:cs typeface="Times New Roman"/>
              </a:rPr>
              <a:t>=</a:t>
            </a:r>
            <a:endParaRPr sz="5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600" spc="-10" dirty="0">
                <a:latin typeface="Times New Roman"/>
                <a:cs typeface="Times New Roman"/>
              </a:rPr>
              <a:t>AHLAKİ</a:t>
            </a:r>
            <a:r>
              <a:rPr sz="5600" spc="-25" dirty="0">
                <a:latin typeface="Times New Roman"/>
                <a:cs typeface="Times New Roman"/>
              </a:rPr>
              <a:t> </a:t>
            </a:r>
            <a:r>
              <a:rPr sz="5600" spc="-5" dirty="0">
                <a:latin typeface="Times New Roman"/>
                <a:cs typeface="Times New Roman"/>
              </a:rPr>
              <a:t>HABERCİLİK</a:t>
            </a:r>
            <a:endParaRPr sz="5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19" y="1381696"/>
            <a:ext cx="7775829" cy="4793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824</Words>
  <Application>Microsoft Office PowerPoint</Application>
  <PresentationFormat>Ekran Gösterisi (4:3)</PresentationFormat>
  <Paragraphs>99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Office Theme</vt:lpstr>
      <vt:lpstr>MEDYA İLETİŞİMİ</vt:lpstr>
      <vt:lpstr>MEDYA NEDİR ?</vt:lpstr>
      <vt:lpstr>PowerPoint Sunusu</vt:lpstr>
      <vt:lpstr>PowerPoint Sunusu</vt:lpstr>
      <vt:lpstr>MEDYA AHLAKI</vt:lpstr>
      <vt:lpstr>Medyanın İşlevleri</vt:lpstr>
      <vt:lpstr>Günümüz medyasının mantığı bırak haberimi  yapayım ahlakla falan uğraştırma beni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MEDYADA  ABARTMA –SEÇME-  YÖNLENDİRME</vt:lpstr>
      <vt:lpstr>PowerPoint Sunusu</vt:lpstr>
      <vt:lpstr>PowerPoint Sunusu</vt:lpstr>
      <vt:lpstr>PowerPoint Sunusu</vt:lpstr>
      <vt:lpstr>MEDYADA SİMÜLASYON</vt:lpstr>
      <vt:lpstr>Niçin ahlâklı bir medya  istenir? Ya da ahlâklı  bir medya ne işe yarar?</vt:lpstr>
      <vt:lpstr>"Medya, ahlâksızlığı, yozlaşmayı,  sığlaşmayı norm haline getiriyor!"</vt:lpstr>
      <vt:lpstr>Bir toplumu, medyasına  bakarak tanıyabilir  miyiz?</vt:lpstr>
      <vt:lpstr>Bir toplumu yok etmek mi  istiyorsunuz?</vt:lpstr>
      <vt:lpstr>PowerPoint Sunusu</vt:lpstr>
      <vt:lpstr>PowerPoint Sunusu</vt:lpstr>
      <vt:lpstr>PowerPoint Sunusu</vt:lpstr>
      <vt:lpstr>Büyük düşünür Heidegger, şöyle der:  “Kamera, izleyiciye yöneltilmiş silahtır.”</vt:lpstr>
      <vt:lpstr>Medya, nükleer silahlardan daha tehlikelidir.  Silah, doğrudan, acıtarak ve bağırtarak öldürür.  Medya dolaylı olarak, acıtmadan, ayartarak  öldürür.</vt:lpstr>
      <vt:lpstr>Medyanın gücü, kitlelere “dolaylı olarak  hitap etmesi”nden kaynaklanır. İnsanlar, “ne  olacak canım, sonuçta izlediğimiz şey film,  kurmaca” diye medyayı fazla önemsemezler.</vt:lpstr>
      <vt:lpstr>MEDYA ÇOĞU ZAMAN ÜÇ  MAYMUNU  OYNUYOR !</vt:lpstr>
      <vt:lpstr>PowerPoint Sunusu</vt:lpstr>
      <vt:lpstr>SORUN DENETİMİN KİM  TARAFINDAN VE NASIL YAPILACAĞIDIR</vt:lpstr>
      <vt:lpstr>İNTERNET SANSÜRÜ</vt:lpstr>
      <vt:lpstr>YARIŞMA PROGRAMLARI</vt:lpstr>
      <vt:lpstr>PowerPoint Sunusu</vt:lpstr>
      <vt:lpstr>KISMETSE OLUR</vt:lpstr>
      <vt:lpstr>DİZİLER</vt:lpstr>
      <vt:lpstr>PowerPoint Sunusu</vt:lpstr>
      <vt:lpstr>OKUL DİZİLERİ</vt:lpstr>
      <vt:lpstr>PowerPoint Sunusu</vt:lpstr>
      <vt:lpstr>PowerPoint Sunusu</vt:lpstr>
      <vt:lpstr>Tıklanma rekorları için yalan manşetler  etik değildir.</vt:lpstr>
      <vt:lpstr>MEDYANIN İYİ YÖNLERİ</vt:lpstr>
      <vt:lpstr>Radyo ve Televizyon Üst  Kurulu (RTÜK)</vt:lpstr>
      <vt:lpstr>PowerPoint Sunusu</vt:lpstr>
      <vt:lpstr>PEKİ MEDYA NASIL OLMALI 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sibel</dc:creator>
  <cp:lastModifiedBy>Windows Kullanıcısı</cp:lastModifiedBy>
  <cp:revision>1</cp:revision>
  <dcterms:created xsi:type="dcterms:W3CDTF">2023-10-22T20:46:23Z</dcterms:created>
  <dcterms:modified xsi:type="dcterms:W3CDTF">2023-10-22T20:48:59Z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2023-10-22T00:00:00Z</vt:filetime>
  </property>
</Properties>
</file>