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10362895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3A8A"/>
                </a:solidFill>
                <a:latin typeface="Georgia"/>
              </a:defRPr>
            </a:pPr>
            <a:r>
              <a:t>Chapter 3: The Negotiation Clock Face</a:t>
            </a:r>
          </a:p>
          <a:p>
            <a:pPr>
              <a:spcBef>
                <a:spcPts val="800"/>
              </a:spcBef>
              <a:defRPr sz="2000">
                <a:solidFill>
                  <a:srgbClr val="475569"/>
                </a:solidFill>
                <a:latin typeface="Arial"/>
              </a:defRPr>
            </a:pPr>
            <a:r>
              <a:t>Strategic Negotiation Frameworks for Business Administration Students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2743200"/>
            <a:ext cx="10362895" cy="2377440"/>
          </a:xfrm>
          <a:prstGeom prst="roundRect">
            <a:avLst/>
          </a:prstGeom>
          <a:solidFill>
            <a:srgbClr val="EEF2F6"/>
          </a:solidFill>
          <a:ln w="2540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274320" rIns="365760" rtlCol="0" anchor="ctr"/>
          <a:lstStyle/>
          <a:p>
            <a:pPr algn="ctr">
              <a:spcAft>
                <a:spcPts val="1000"/>
              </a:spcAft>
              <a:defRPr sz="1200" b="1">
                <a:solidFill>
                  <a:srgbClr val="1E3A8A"/>
                </a:solidFill>
                <a:latin typeface="Arial"/>
              </a:defRPr>
            </a:pPr>
            <a:r>
              <a:t>CHAPTER OPENING EPIGRAPH:</a:t>
            </a:r>
          </a:p>
          <a:p>
            <a:pPr>
              <a:spcAft>
                <a:spcPts val="1000"/>
              </a:spcAft>
              <a:defRPr sz="2200" b="1" i="1">
                <a:solidFill>
                  <a:srgbClr val="0F172A"/>
                </a:solidFill>
                <a:latin typeface="Georgia"/>
              </a:defRPr>
            </a:pPr>
            <a:r>
              <a:t>“There is no right, no wrong, no good, and no bad way to negotiate.</a:t>
            </a:r>
            <a:br/>
            <a:r>
              <a:t>Only that which is appropriate to your circumstances.”</a:t>
            </a:r>
          </a:p>
          <a:p>
            <a:pPr>
              <a:defRPr sz="1400" b="1">
                <a:solidFill>
                  <a:srgbClr val="1E3A8A"/>
                </a:solidFill>
                <a:latin typeface="Arial"/>
              </a:defRPr>
            </a:pPr>
            <a:r>
              <a:t>— Steve Gates, The Negotiation Book (3rd Edition)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486400"/>
            <a:ext cx="103628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475569"/>
                </a:solidFill>
                <a:latin typeface="Arial"/>
              </a:defRPr>
            </a:pPr>
            <a:r>
              <a:t>Based on 'The Negotiation Book' by Steve Gates | Academic Presentation for Business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The Negotiation Clock Face as a Strategic Compass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master_clo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937760" cy="49377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943600" y="1554480"/>
            <a:ext cx="5486400" cy="2286000"/>
          </a:xfrm>
          <a:prstGeom prst="roundRect">
            <a:avLst/>
          </a:prstGeom>
          <a:solidFill>
            <a:srgbClr val="FFEBEE"/>
          </a:solidFill>
          <a:ln w="25400">
            <a:solidFill>
              <a:srgbClr val="D9042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600"/>
              </a:spcAft>
              <a:defRPr sz="1600" b="1">
                <a:solidFill>
                  <a:srgbClr val="D90429"/>
                </a:solidFill>
                <a:latin typeface="Georgia"/>
              </a:defRPr>
            </a:pPr>
            <a:r>
              <a:t>RIGHT SIDE (Hours 1:00 - 6:00)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Focus: </a:t>
            </a:r>
            <a:r>
              <a:rPr b="0">
                <a:solidFill>
                  <a:srgbClr val="1A2530"/>
                </a:solidFill>
              </a:rPr>
              <a:t>Distributive bargaining / value claiming (finite pie)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Climate: </a:t>
            </a:r>
            <a:r>
              <a:rPr b="0">
                <a:solidFill>
                  <a:srgbClr val="1A2530"/>
                </a:solidFill>
              </a:rPr>
              <a:t>Transactional, lower trust, positional &amp; tough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Key Hours: </a:t>
            </a:r>
            <a:r>
              <a:rPr b="0">
                <a:solidFill>
                  <a:srgbClr val="1A2530"/>
                </a:solidFill>
              </a:rPr>
              <a:t>Bartering (1:00), Bidding (2:00-3:00), Hard Bargaining (4:00), Dealing (5:00-6:00)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0" y="4023360"/>
            <a:ext cx="5486400" cy="2286000"/>
          </a:xfrm>
          <a:prstGeom prst="roundRect">
            <a:avLst/>
          </a:prstGeom>
          <a:solidFill>
            <a:srgbClr val="E8F5E9"/>
          </a:solidFill>
          <a:ln w="25400">
            <a:solidFill>
              <a:srgbClr val="2B93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600"/>
              </a:spcAft>
              <a:defRPr sz="1600" b="1">
                <a:solidFill>
                  <a:srgbClr val="2B9348"/>
                </a:solidFill>
                <a:latin typeface="Georgia"/>
              </a:defRPr>
            </a:pPr>
            <a:r>
              <a:t>LEFT SIDE (Hours 6:00 - 12:00)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Focus: </a:t>
            </a:r>
            <a:r>
              <a:rPr b="0">
                <a:solidFill>
                  <a:srgbClr val="1A2530"/>
                </a:solidFill>
              </a:rPr>
              <a:t>Integrative bargaining / value creation (expanding pie)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Climate: </a:t>
            </a:r>
            <a:r>
              <a:rPr b="0">
                <a:solidFill>
                  <a:srgbClr val="1A2530"/>
                </a:solidFill>
              </a:rPr>
              <a:t>Collaborative, higher trust, strategic interdependence</a:t>
            </a:r>
          </a:p>
          <a:p>
            <a:pPr>
              <a:spcAft>
                <a:spcPts val="400"/>
              </a:spcAft>
              <a:defRPr sz="1200" b="1">
                <a:solidFill>
                  <a:srgbClr val="0F172A"/>
                </a:solidFill>
              </a:defRPr>
            </a:pPr>
            <a:r>
              <a:t>• Key Hours: </a:t>
            </a:r>
            <a:r>
              <a:rPr b="0">
                <a:solidFill>
                  <a:srgbClr val="1A2530"/>
                </a:solidFill>
              </a:rPr>
              <a:t>Concession Trading (6:00-7:00), Win-Win (8:00), Partnership (9:00-10:00), Relationship (10:00-12:00)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 1:00 — Bartering (Direct Asset Exchange)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Direct exchange of goods or services without currency. Represents the most primitive, basic form of value trade at 1:00.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Business Context: </a:t>
            </a:r>
            <a:r>
              <a:rPr sz="1300" b="0">
                <a:solidFill>
                  <a:srgbClr val="1A2530"/>
                </a:solidFill>
                <a:latin typeface="Arial"/>
              </a:rPr>
              <a:t>Used in corporate countertrade, asset swaps between firms, and international trade agreements where liquidity is restricted.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Negotiation Behavior: </a:t>
            </a:r>
            <a:r>
              <a:rPr sz="1300" b="0">
                <a:solidFill>
                  <a:srgbClr val="1A2530"/>
                </a:solidFill>
                <a:latin typeface="Arial"/>
              </a:rPr>
              <a:t>Transactional valuation item-for-item without financing mechanisms or complex interest structures.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Strategic Insight: </a:t>
            </a:r>
            <a:r>
              <a:rPr sz="1300" b="0">
                <a:solidFill>
                  <a:srgbClr val="1A2530"/>
                </a:solidFill>
                <a:latin typeface="Arial"/>
              </a:rPr>
              <a:t>Valuation is purely subjective based on immediate operational utility to both entities.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Hours 2:00–3:00 — Haggling &amp; Bidding (Market-Driven Pricing)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Price discovery and value allocation governed strictly by market supply and demand forces.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Key Mechanisms: </a:t>
            </a:r>
            <a:r>
              <a:rPr sz="1300" b="0">
                <a:solidFill>
                  <a:srgbClr val="1A2530"/>
                </a:solidFill>
                <a:latin typeface="Arial"/>
              </a:rPr>
              <a:t>Online e-auctions, stock market bidding, flight seat upgrade bids, and corporate RFP/tender briefing processes.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Two-Stage Business Process: </a:t>
            </a:r>
            <a:r>
              <a:rPr sz="1300" b="0">
                <a:solidFill>
                  <a:srgbClr val="1A2530"/>
                </a:solidFill>
                <a:latin typeface="Arial"/>
              </a:rPr>
              <a:t>Procurement teams use 2–3 o'clock tenders to screen suppliers, then shift to 8 o'clock for integrative value creation with finalists.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Strategic Caution: </a:t>
            </a:r>
            <a:r>
              <a:rPr sz="1300" b="0">
                <a:solidFill>
                  <a:srgbClr val="1A2530"/>
                </a:solidFill>
                <a:latin typeface="Arial"/>
              </a:rPr>
              <a:t>Avoid 'Winner's Curse' where aggressive competitive bidding drives contract prices beyond commercial viability.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 4:00 — Hard Bargaining (Positional &amp; Price Focus)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Tough zero-sum bargaining over a single remaining variable (usually unit price or final M&amp;A contract terms).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Bargaining Range Dynamics: </a:t>
            </a:r>
            <a:r>
              <a:rPr sz="1300" b="0">
                <a:solidFill>
                  <a:srgbClr val="1A2530"/>
                </a:solidFill>
                <a:latin typeface="Arial"/>
              </a:rPr>
              <a:t>Navigating the space between the Buyer's Break Point (max price) and Seller's Break Point (min price).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Core Disciplines: </a:t>
            </a:r>
            <a:r>
              <a:rPr sz="1300" b="0">
                <a:solidFill>
                  <a:srgbClr val="1A2530"/>
                </a:solidFill>
                <a:latin typeface="Arial"/>
              </a:rPr>
              <a:t>Delivering extreme yet realistic opening anchors, professional flinches, managing discomfort, and active use of silence.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Strategic Art: </a:t>
            </a:r>
            <a:r>
              <a:rPr sz="1300" b="0">
                <a:solidFill>
                  <a:srgbClr val="1A2530"/>
                </a:solidFill>
                <a:latin typeface="Arial"/>
              </a:rPr>
              <a:t>Asking probing questions to discover the counterpart's true break point — 'negotiating from inside their head'.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Hours 5:00–6:00 — Dealing (Time-Sensitive Value Protection)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Finalizing contract terms under strict deadlines (quarter-end, bonus targets, policy expiry dates).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Value Dynamic: </a:t>
            </a:r>
            <a:r>
              <a:rPr sz="1300" b="0">
                <a:solidFill>
                  <a:srgbClr val="1A2530"/>
                </a:solidFill>
                <a:latin typeface="Arial"/>
              </a:rPr>
              <a:t>Trades focus on necessary moves to make the deal work rather than creating new incremental value.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Negotiation Climate: </a:t>
            </a:r>
            <a:r>
              <a:rPr sz="1300" b="0">
                <a:solidFill>
                  <a:srgbClr val="1A2530"/>
                </a:solidFill>
                <a:latin typeface="Arial"/>
              </a:rPr>
              <a:t>Firm, considered, and respectful trade-offs across 3–4 transparent contractual variables.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Key Rule: </a:t>
            </a:r>
            <a:r>
              <a:rPr sz="1300" b="0">
                <a:solidFill>
                  <a:srgbClr val="1A2530"/>
                </a:solidFill>
                <a:latin typeface="Arial"/>
              </a:rPr>
              <a:t>Maintaining strict conditional discipline to protect profit margins when time pressure mounts.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Hours 6:00–7:00 — Concession Trading (Transition to Collaboration)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Entering the collaborative left side of the clock through structured, mutual concession trading.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The Golden Rule: </a:t>
            </a:r>
            <a:r>
              <a:rPr sz="1300" b="0">
                <a:solidFill>
                  <a:srgbClr val="1A2530"/>
                </a:solidFill>
                <a:latin typeface="Arial"/>
              </a:rPr>
              <a:t>Always execute Conditional Proposals: 'IF YOU [condition]... THEN WE [concession]...'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Strategic Principle: </a:t>
            </a:r>
            <a:r>
              <a:rPr sz="1300" b="0">
                <a:solidFill>
                  <a:srgbClr val="1A2530"/>
                </a:solidFill>
                <a:latin typeface="Arial"/>
              </a:rPr>
              <a:t>'Nothing is agreed until everything is agreed' — parking unresolved items while building total deal momentum.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Satisfaction Management: </a:t>
            </a:r>
            <a:r>
              <a:rPr sz="1300" b="0">
                <a:solidFill>
                  <a:srgbClr val="1A2530"/>
                </a:solidFill>
                <a:latin typeface="Arial"/>
              </a:rPr>
              <a:t>Granting low-cost concessions that carry high perceived value to leave the counterpart satisfied with a 'good deal'.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 8:00 — Win-Win Negotiation (Expanding Total Contract Value)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Integrative bargaining that trades low-cost, high-value non-price variables to expand the total contract value ('the pie').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Variable Engineering: </a:t>
            </a:r>
            <a:r>
              <a:rPr sz="1300" b="0">
                <a:solidFill>
                  <a:srgbClr val="1A2530"/>
                </a:solidFill>
                <a:latin typeface="Arial"/>
              </a:rPr>
              <a:t>Adjusting payment terms, volume thresholds, delivery schedules, exclusivity, and service guarantees.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Corporate Case Example: </a:t>
            </a:r>
            <a:r>
              <a:rPr sz="1300" b="0">
                <a:solidFill>
                  <a:srgbClr val="1A2530"/>
                </a:solidFill>
                <a:latin typeface="Arial"/>
              </a:rPr>
              <a:t>Facebook's Instant Articles partnership with news publishers (BBC, NYT) sharing 100% ad revenue for platform exclusivity.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Required Climate: </a:t>
            </a:r>
            <a:r>
              <a:rPr sz="1300" b="0">
                <a:solidFill>
                  <a:srgbClr val="1A2530"/>
                </a:solidFill>
                <a:latin typeface="Arial"/>
              </a:rPr>
              <a:t>Controlled information sharing built on mutual trust and aligned commercial objectives.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Hours 9:00–10:00 — Partnership &amp; Joint Problem Solving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Deep collaborative problem-solving across complex, multi-variable strategic agendas.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Structural Characteristics: </a:t>
            </a:r>
            <a:r>
              <a:rPr sz="1300" b="0">
                <a:solidFill>
                  <a:srgbClr val="1A2530"/>
                </a:solidFill>
                <a:latin typeface="Arial"/>
              </a:rPr>
              <a:t>High trust, mutual transparency, shared commercial risks, and co-developed solutions.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Strategic Scope: </a:t>
            </a:r>
            <a:r>
              <a:rPr sz="1300" b="0">
                <a:solidFill>
                  <a:srgbClr val="1A2530"/>
                </a:solidFill>
                <a:latin typeface="Arial"/>
              </a:rPr>
              <a:t>Joint R&amp;D investments, long-term supply chain integration, and shared infrastructure platforms.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Mindset Shift: </a:t>
            </a:r>
            <a:r>
              <a:rPr sz="1300" b="0">
                <a:solidFill>
                  <a:srgbClr val="1A2530"/>
                </a:solidFill>
                <a:latin typeface="Arial"/>
              </a:rPr>
              <a:t>Moving from zero-sum competition to 'consultant-style' joint value optimization.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Hours 10:00–12:00 — Relationship Building &amp; Alignment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clock_sector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0" cy="4572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0" y="1554480"/>
            <a:ext cx="594360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228600" bIns="182880" rtlCol="0" anchor="ctr"/>
          <a:lstStyle/>
          <a:p>
            <a:pPr algn="ctr">
              <a:spcAft>
                <a:spcPts val="1000"/>
              </a:spcAft>
              <a:defRPr sz="1800" b="1">
                <a:solidFill>
                  <a:srgbClr val="1E3A8A"/>
                </a:solidFill>
                <a:latin typeface="Georgia"/>
              </a:defRPr>
            </a:pPr>
            <a:r>
              <a:t>Key Characteristics &amp; Strategic Action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Hour Definition &amp; Action: </a:t>
            </a:r>
            <a:r>
              <a:rPr sz="1300" b="0">
                <a:solidFill>
                  <a:srgbClr val="1A2530"/>
                </a:solidFill>
                <a:latin typeface="Arial"/>
              </a:rPr>
              <a:t>Managing long-term strategic interdependence and institutional relationship governance.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Focus Areas: </a:t>
            </a:r>
            <a:r>
              <a:rPr sz="1300" b="0">
                <a:solidFill>
                  <a:srgbClr val="1A2530"/>
                </a:solidFill>
                <a:latin typeface="Arial"/>
              </a:rPr>
              <a:t>Sustaining trust, intangible benefits, risk reduction, and executive-level organizational alignment.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Adaptability in Shock: </a:t>
            </a:r>
            <a:r>
              <a:rPr sz="1300" b="0">
                <a:solidFill>
                  <a:srgbClr val="1A2530"/>
                </a:solidFill>
                <a:latin typeface="Arial"/>
              </a:rPr>
              <a:t>Re-evaluating terms when market disruptions occur to safeguard mutual long-term commercial viability.</a:t>
            </a:r>
          </a:p>
          <a:p>
            <a:pPr>
              <a:spcAft>
                <a:spcPts val="8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t>►  Ultimate Goal: </a:t>
            </a:r>
            <a:r>
              <a:rPr sz="1300" b="0">
                <a:solidFill>
                  <a:srgbClr val="1A2530"/>
                </a:solidFill>
                <a:latin typeface="Arial"/>
              </a:rPr>
              <a:t>Total organizational alignment where both entities function as interdependent strategic partners.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Distributive (Right Side) vs. Integrative (Left Side) Dynamics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2865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Georgia"/>
                        </a:rPr>
                        <a:t>Strategic Dimension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Georgia"/>
                        </a:rPr>
                        <a:t>Right Side: Distributive (Hours 1 - 6)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Georgia"/>
                        </a:rPr>
                        <a:t>Left Side: Integrative (Hours 6 - 12)</a:t>
                      </a:r>
                    </a:p>
                  </a:txBody>
                  <a:tcPr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0F172A"/>
                          </a:solidFill>
                          <a:latin typeface="Arial"/>
                        </a:rPr>
                        <a:t>Primary Objective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Value Distribution: Claiming a fixed pie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Value Creation: Expanding the total pie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0F172A"/>
                          </a:solidFill>
                          <a:latin typeface="Arial"/>
                        </a:rPr>
                        <a:t>Relationship Scope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Short-term, transactional, low interdependence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Long-term, strategic, high interdependence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0F172A"/>
                          </a:solidFill>
                          <a:latin typeface="Arial"/>
                        </a:rPr>
                        <a:t>Information Sharing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Guarded, strategic control, positional leverage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Transparent, collaborative, exploratory dialog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0F172A"/>
                          </a:solidFill>
                          <a:latin typeface="Arial"/>
                        </a:rPr>
                        <a:t>Variable Focus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Single variable focus (usually unit price)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Multi-variable engineering (terms, volume, risk)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0F172A"/>
                          </a:solidFill>
                          <a:latin typeface="Arial"/>
                        </a:rPr>
                        <a:t>Negotiation Mindset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Competitive (Win-Lose / Positional)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1A2530"/>
                          </a:solidFill>
                          <a:latin typeface="Arial"/>
                        </a:rPr>
                        <a:t>Collaborative Problem-Solving (Win-Win)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E3A8A"/>
                </a:solidFill>
                <a:latin typeface="Arial"/>
              </a:defRPr>
            </a:pPr>
            <a:r>
              <a:t>CHAPTER 3: THE NEGOTIATION CLOCK 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  <a:latin typeface="Georgia"/>
              </a:defRPr>
            </a:pPr>
            <a:r>
              <a:t>Executive Takeaways: Strategic Rules for Skilled Negotiators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Georgia"/>
              </a:defRPr>
            </a:pPr>
            <a:r>
              <a:t>RULE 01: DIAGNOSE CLOCK POSITION</a:t>
            </a:r>
          </a:p>
          <a:p>
            <a:pPr>
              <a:defRPr sz="1200">
                <a:solidFill>
                  <a:srgbClr val="1A2530"/>
                </a:solidFill>
                <a:latin typeface="Arial"/>
              </a:defRPr>
            </a:pPr>
            <a:r>
              <a:t>Determine where your negotiation sits on the clock face before entering discussions. Adapt your mindset to fit the actual circumstances.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645920"/>
            <a:ext cx="512064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Georgia"/>
              </a:defRPr>
            </a:pPr>
            <a:r>
              <a:t>RULE 02: ADAPT TO HARDENING CLIMATES</a:t>
            </a:r>
          </a:p>
          <a:p>
            <a:pPr>
              <a:defRPr sz="1200">
                <a:solidFill>
                  <a:srgbClr val="1A2530"/>
                </a:solidFill>
                <a:latin typeface="Arial"/>
              </a:defRPr>
            </a:pPr>
            <a:r>
              <a:t>Recognize when discussions move rightward (Hours 1-6) under competitive power pressure, and adjust bargaining disciplines accordingly.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114800"/>
            <a:ext cx="512064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Georgia"/>
              </a:defRPr>
            </a:pPr>
            <a:r>
              <a:t>RULE 03: PROTECT LEFT-SIDE RELATIONSHIPS</a:t>
            </a:r>
          </a:p>
          <a:p>
            <a:pPr>
              <a:defRPr sz="1200">
                <a:solidFill>
                  <a:srgbClr val="1A2530"/>
                </a:solidFill>
                <a:latin typeface="Arial"/>
              </a:defRPr>
            </a:pPr>
            <a:r>
              <a:t>When long-term dependency exists, actively guide discussions toward Hours 6-12 using multi-variable trading and trust building.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114800"/>
            <a:ext cx="512064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3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Georgia"/>
              </a:defRPr>
            </a:pPr>
            <a:r>
              <a:t>RULE 04: ENFORCE CONDITIONAL DISCIPLINE</a:t>
            </a:r>
          </a:p>
          <a:p>
            <a:pPr>
              <a:defRPr sz="1200">
                <a:solidFill>
                  <a:srgbClr val="1A2530"/>
                </a:solidFill>
                <a:latin typeface="Arial"/>
              </a:defRPr>
            </a:pPr>
            <a:r>
              <a:t>Never grant unconditional concessions. Always execute 'IF YOU... THEN WE...' to maintain total deal value and mutual satisfaction.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1256</Words>
  <Application>Microsoft Office PowerPoint</Application>
  <PresentationFormat>Geniş ekran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6" baseType="lpstr">
      <vt:lpstr>Arial</vt:lpstr>
      <vt:lpstr>Calibri</vt:lpstr>
      <vt:lpstr>Georgia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Semih Açıkgözoğlu</dc:creator>
  <cp:keywords/>
  <dc:description>generated using python-pptx</dc:description>
  <cp:lastModifiedBy>Semih Açıkgözoğlu</cp:lastModifiedBy>
  <cp:revision>1</cp:revision>
  <dcterms:created xsi:type="dcterms:W3CDTF">2013-01-27T09:14:16Z</dcterms:created>
  <dcterms:modified xsi:type="dcterms:W3CDTF">2026-10-14T06:40:06Z</dcterms:modified>
  <cp:category/>
</cp:coreProperties>
</file>