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sldIdLst>
    <p:sldId id="256" r:id="rId2"/>
    <p:sldId id="257" r:id="rId3"/>
    <p:sldId id="258" r:id="rId4"/>
    <p:sldId id="259" r:id="rId5"/>
    <p:sldId id="260" r:id="rId6"/>
    <p:sldId id="261" r:id="rId7"/>
    <p:sldId id="265" r:id="rId8"/>
    <p:sldId id="266" r:id="rId9"/>
    <p:sldId id="267" r:id="rId10"/>
    <p:sldId id="268" r:id="rId11"/>
    <p:sldId id="269" r:id="rId12"/>
    <p:sldId id="270" r:id="rId13"/>
    <p:sldId id="271" r:id="rId14"/>
    <p:sldId id="272" r:id="rId15"/>
    <p:sldId id="273" r:id="rId16"/>
    <p:sldId id="274" r:id="rId17"/>
    <p:sldId id="275"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97" autoAdjust="0"/>
    <p:restoredTop sz="94660"/>
  </p:normalViewPr>
  <p:slideViewPr>
    <p:cSldViewPr>
      <p:cViewPr varScale="1">
        <p:scale>
          <a:sx n="69" d="100"/>
          <a:sy n="69" d="100"/>
        </p:scale>
        <p:origin x="-148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F9D54A3-8543-4A9C-9409-461E42EF3C84}" type="datetimeFigureOut">
              <a:rPr lang="tr-TR" smtClean="0"/>
              <a:t>16.10.2023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4D2C9CC-7E02-4181-8036-3FCFC7F511C0}" type="slidenum">
              <a:rPr lang="tr-TR" smtClean="0"/>
              <a:t>‹#›</a:t>
            </a:fld>
            <a:endParaRPr lang="tr-TR"/>
          </a:p>
        </p:txBody>
      </p:sp>
    </p:spTree>
    <p:extLst>
      <p:ext uri="{BB962C8B-B14F-4D97-AF65-F5344CB8AC3E}">
        <p14:creationId xmlns:p14="http://schemas.microsoft.com/office/powerpoint/2010/main" val="1274275393"/>
      </p:ext>
    </p:extLst>
  </p:cSld>
  <p:clrMapOvr>
    <a:masterClrMapping/>
  </p:clrMapOvr>
  <p:transition spd="slow">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F9D54A3-8543-4A9C-9409-461E42EF3C84}" type="datetimeFigureOut">
              <a:rPr lang="tr-TR" smtClean="0"/>
              <a:t>16.10.2023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4D2C9CC-7E02-4181-8036-3FCFC7F511C0}" type="slidenum">
              <a:rPr lang="tr-TR" smtClean="0"/>
              <a:t>‹#›</a:t>
            </a:fld>
            <a:endParaRPr lang="tr-TR"/>
          </a:p>
        </p:txBody>
      </p:sp>
    </p:spTree>
    <p:extLst>
      <p:ext uri="{BB962C8B-B14F-4D97-AF65-F5344CB8AC3E}">
        <p14:creationId xmlns:p14="http://schemas.microsoft.com/office/powerpoint/2010/main" val="887729545"/>
      </p:ext>
    </p:extLst>
  </p:cSld>
  <p:clrMapOvr>
    <a:masterClrMapping/>
  </p:clrMapOvr>
  <p:transition spd="slow">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F9D54A3-8543-4A9C-9409-461E42EF3C84}" type="datetimeFigureOut">
              <a:rPr lang="tr-TR" smtClean="0"/>
              <a:t>16.10.2023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4D2C9CC-7E02-4181-8036-3FCFC7F511C0}" type="slidenum">
              <a:rPr lang="tr-TR" smtClean="0"/>
              <a:t>‹#›</a:t>
            </a:fld>
            <a:endParaRPr lang="tr-TR"/>
          </a:p>
        </p:txBody>
      </p:sp>
    </p:spTree>
    <p:extLst>
      <p:ext uri="{BB962C8B-B14F-4D97-AF65-F5344CB8AC3E}">
        <p14:creationId xmlns:p14="http://schemas.microsoft.com/office/powerpoint/2010/main" val="1117716460"/>
      </p:ext>
    </p:extLst>
  </p:cSld>
  <p:clrMapOvr>
    <a:masterClrMapping/>
  </p:clrMapOvr>
  <p:transition spd="slow">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F9D54A3-8543-4A9C-9409-461E42EF3C84}" type="datetimeFigureOut">
              <a:rPr lang="tr-TR" smtClean="0"/>
              <a:t>16.10.2023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4D2C9CC-7E02-4181-8036-3FCFC7F511C0}" type="slidenum">
              <a:rPr lang="tr-TR" smtClean="0"/>
              <a:t>‹#›</a:t>
            </a:fld>
            <a:endParaRPr lang="tr-TR"/>
          </a:p>
        </p:txBody>
      </p:sp>
    </p:spTree>
    <p:extLst>
      <p:ext uri="{BB962C8B-B14F-4D97-AF65-F5344CB8AC3E}">
        <p14:creationId xmlns:p14="http://schemas.microsoft.com/office/powerpoint/2010/main" val="2193703248"/>
      </p:ext>
    </p:extLst>
  </p:cSld>
  <p:clrMapOvr>
    <a:masterClrMapping/>
  </p:clrMapOvr>
  <p:transition spd="slow">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F9D54A3-8543-4A9C-9409-461E42EF3C84}" type="datetimeFigureOut">
              <a:rPr lang="tr-TR" smtClean="0"/>
              <a:t>16.10.2023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4D2C9CC-7E02-4181-8036-3FCFC7F511C0}" type="slidenum">
              <a:rPr lang="tr-TR" smtClean="0"/>
              <a:t>‹#›</a:t>
            </a:fld>
            <a:endParaRPr lang="tr-TR"/>
          </a:p>
        </p:txBody>
      </p:sp>
    </p:spTree>
    <p:extLst>
      <p:ext uri="{BB962C8B-B14F-4D97-AF65-F5344CB8AC3E}">
        <p14:creationId xmlns:p14="http://schemas.microsoft.com/office/powerpoint/2010/main" val="2902801720"/>
      </p:ext>
    </p:extLst>
  </p:cSld>
  <p:clrMapOvr>
    <a:masterClrMapping/>
  </p:clrMapOvr>
  <p:transition spd="slow">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F9D54A3-8543-4A9C-9409-461E42EF3C84}" type="datetimeFigureOut">
              <a:rPr lang="tr-TR" smtClean="0"/>
              <a:t>16.10.2023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4D2C9CC-7E02-4181-8036-3FCFC7F511C0}" type="slidenum">
              <a:rPr lang="tr-TR" smtClean="0"/>
              <a:t>‹#›</a:t>
            </a:fld>
            <a:endParaRPr lang="tr-TR"/>
          </a:p>
        </p:txBody>
      </p:sp>
    </p:spTree>
    <p:extLst>
      <p:ext uri="{BB962C8B-B14F-4D97-AF65-F5344CB8AC3E}">
        <p14:creationId xmlns:p14="http://schemas.microsoft.com/office/powerpoint/2010/main" val="1562042308"/>
      </p:ext>
    </p:extLst>
  </p:cSld>
  <p:clrMapOvr>
    <a:masterClrMapping/>
  </p:clrMapOvr>
  <p:transition spd="slow">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F9D54A3-8543-4A9C-9409-461E42EF3C84}" type="datetimeFigureOut">
              <a:rPr lang="tr-TR" smtClean="0"/>
              <a:t>16.10.2023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4D2C9CC-7E02-4181-8036-3FCFC7F511C0}" type="slidenum">
              <a:rPr lang="tr-TR" smtClean="0"/>
              <a:t>‹#›</a:t>
            </a:fld>
            <a:endParaRPr lang="tr-TR"/>
          </a:p>
        </p:txBody>
      </p:sp>
    </p:spTree>
    <p:extLst>
      <p:ext uri="{BB962C8B-B14F-4D97-AF65-F5344CB8AC3E}">
        <p14:creationId xmlns:p14="http://schemas.microsoft.com/office/powerpoint/2010/main" val="3107324373"/>
      </p:ext>
    </p:extLst>
  </p:cSld>
  <p:clrMapOvr>
    <a:masterClrMapping/>
  </p:clrMapOvr>
  <p:transition spd="slow">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F9D54A3-8543-4A9C-9409-461E42EF3C84}" type="datetimeFigureOut">
              <a:rPr lang="tr-TR" smtClean="0"/>
              <a:t>16.10.2023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4D2C9CC-7E02-4181-8036-3FCFC7F511C0}" type="slidenum">
              <a:rPr lang="tr-TR" smtClean="0"/>
              <a:t>‹#›</a:t>
            </a:fld>
            <a:endParaRPr lang="tr-TR"/>
          </a:p>
        </p:txBody>
      </p:sp>
    </p:spTree>
    <p:extLst>
      <p:ext uri="{BB962C8B-B14F-4D97-AF65-F5344CB8AC3E}">
        <p14:creationId xmlns:p14="http://schemas.microsoft.com/office/powerpoint/2010/main" val="3788126389"/>
      </p:ext>
    </p:extLst>
  </p:cSld>
  <p:clrMapOvr>
    <a:masterClrMapping/>
  </p:clrMapOvr>
  <p:transition spd="slow">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F9D54A3-8543-4A9C-9409-461E42EF3C84}" type="datetimeFigureOut">
              <a:rPr lang="tr-TR" smtClean="0"/>
              <a:t>16.10.2023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4D2C9CC-7E02-4181-8036-3FCFC7F511C0}" type="slidenum">
              <a:rPr lang="tr-TR" smtClean="0"/>
              <a:t>‹#›</a:t>
            </a:fld>
            <a:endParaRPr lang="tr-TR"/>
          </a:p>
        </p:txBody>
      </p:sp>
    </p:spTree>
    <p:extLst>
      <p:ext uri="{BB962C8B-B14F-4D97-AF65-F5344CB8AC3E}">
        <p14:creationId xmlns:p14="http://schemas.microsoft.com/office/powerpoint/2010/main" val="800738310"/>
      </p:ext>
    </p:extLst>
  </p:cSld>
  <p:clrMapOvr>
    <a:masterClrMapping/>
  </p:clrMapOvr>
  <p:transition spd="slow">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F9D54A3-8543-4A9C-9409-461E42EF3C84}" type="datetimeFigureOut">
              <a:rPr lang="tr-TR" smtClean="0"/>
              <a:t>16.10.2023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4D2C9CC-7E02-4181-8036-3FCFC7F511C0}" type="slidenum">
              <a:rPr lang="tr-TR" smtClean="0"/>
              <a:t>‹#›</a:t>
            </a:fld>
            <a:endParaRPr lang="tr-TR"/>
          </a:p>
        </p:txBody>
      </p:sp>
    </p:spTree>
    <p:extLst>
      <p:ext uri="{BB962C8B-B14F-4D97-AF65-F5344CB8AC3E}">
        <p14:creationId xmlns:p14="http://schemas.microsoft.com/office/powerpoint/2010/main" val="3650849075"/>
      </p:ext>
    </p:extLst>
  </p:cSld>
  <p:clrMapOvr>
    <a:masterClrMapping/>
  </p:clrMapOvr>
  <p:transition spd="slow">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F9D54A3-8543-4A9C-9409-461E42EF3C84}" type="datetimeFigureOut">
              <a:rPr lang="tr-TR" smtClean="0"/>
              <a:t>16.10.2023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4D2C9CC-7E02-4181-8036-3FCFC7F511C0}" type="slidenum">
              <a:rPr lang="tr-TR" smtClean="0"/>
              <a:t>‹#›</a:t>
            </a:fld>
            <a:endParaRPr lang="tr-TR"/>
          </a:p>
        </p:txBody>
      </p:sp>
    </p:spTree>
    <p:extLst>
      <p:ext uri="{BB962C8B-B14F-4D97-AF65-F5344CB8AC3E}">
        <p14:creationId xmlns:p14="http://schemas.microsoft.com/office/powerpoint/2010/main" val="903094419"/>
      </p:ext>
    </p:extLst>
  </p:cSld>
  <p:clrMapOvr>
    <a:masterClrMapping/>
  </p:clrMapOvr>
  <p:transition spd="slow">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9D54A3-8543-4A9C-9409-461E42EF3C84}" type="datetimeFigureOut">
              <a:rPr lang="tr-TR" smtClean="0"/>
              <a:t>16.10.2023</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D2C9CC-7E02-4181-8036-3FCFC7F511C0}" type="slidenum">
              <a:rPr lang="tr-TR" smtClean="0"/>
              <a:t>‹#›</a:t>
            </a:fld>
            <a:endParaRPr lang="tr-TR"/>
          </a:p>
        </p:txBody>
      </p:sp>
    </p:spTree>
    <p:extLst>
      <p:ext uri="{BB962C8B-B14F-4D97-AF65-F5344CB8AC3E}">
        <p14:creationId xmlns:p14="http://schemas.microsoft.com/office/powerpoint/2010/main" val="1421925015"/>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ransition spd="slow">
    <p:pull/>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99592" y="260648"/>
            <a:ext cx="7772400" cy="1470025"/>
          </a:xfrm>
        </p:spPr>
        <p:txBody>
          <a:bodyPr/>
          <a:lstStyle/>
          <a:p>
            <a:r>
              <a:rPr lang="tr-TR" dirty="0" smtClean="0"/>
              <a:t>İletişimin Amacı</a:t>
            </a:r>
            <a:endParaRPr lang="tr-TR" dirty="0"/>
          </a:p>
        </p:txBody>
      </p:sp>
      <p:sp>
        <p:nvSpPr>
          <p:cNvPr id="3" name="Alt Başlık 2"/>
          <p:cNvSpPr>
            <a:spLocks noGrp="1"/>
          </p:cNvSpPr>
          <p:nvPr>
            <p:ph type="subTitle" idx="1"/>
          </p:nvPr>
        </p:nvSpPr>
        <p:spPr>
          <a:xfrm>
            <a:off x="395536" y="1628800"/>
            <a:ext cx="8208912" cy="4010000"/>
          </a:xfrm>
        </p:spPr>
        <p:txBody>
          <a:bodyPr>
            <a:normAutofit fontScale="85000" lnSpcReduction="20000"/>
          </a:bodyPr>
          <a:lstStyle/>
          <a:p>
            <a:pPr marL="457200" indent="-457200" algn="just">
              <a:buFont typeface="Arial" pitchFamily="34" charset="0"/>
              <a:buChar char="•"/>
            </a:pPr>
            <a:r>
              <a:rPr lang="tr-TR" dirty="0" smtClean="0">
                <a:solidFill>
                  <a:schemeClr val="tx1"/>
                </a:solidFill>
              </a:rPr>
              <a:t>İletişimin amacı bilginin taşınmasıdır </a:t>
            </a:r>
            <a:endParaRPr lang="tr-TR" dirty="0">
              <a:solidFill>
                <a:schemeClr val="tx1"/>
              </a:solidFill>
            </a:endParaRPr>
          </a:p>
          <a:p>
            <a:pPr marL="457200" indent="-457200" algn="just">
              <a:buFont typeface="Arial" pitchFamily="34" charset="0"/>
              <a:buChar char="•"/>
            </a:pPr>
            <a:r>
              <a:rPr lang="tr-TR" dirty="0" smtClean="0">
                <a:solidFill>
                  <a:schemeClr val="tx1"/>
                </a:solidFill>
              </a:rPr>
              <a:t>Belirsizliğin giderilmesi </a:t>
            </a:r>
          </a:p>
          <a:p>
            <a:pPr marL="457200" indent="-457200" algn="just">
              <a:buFont typeface="Arial" pitchFamily="34" charset="0"/>
              <a:buChar char="•"/>
            </a:pPr>
            <a:r>
              <a:rPr lang="tr-TR" dirty="0" smtClean="0">
                <a:solidFill>
                  <a:schemeClr val="tx1"/>
                </a:solidFill>
              </a:rPr>
              <a:t>Duyguların, düşüncelerin, isteklerin karşısındakine aktarma </a:t>
            </a:r>
          </a:p>
          <a:p>
            <a:pPr marL="457200" indent="-457200" algn="just">
              <a:buFont typeface="Arial" pitchFamily="34" charset="0"/>
              <a:buChar char="•"/>
            </a:pPr>
            <a:r>
              <a:rPr lang="tr-TR" dirty="0" smtClean="0">
                <a:solidFill>
                  <a:schemeClr val="tx1"/>
                </a:solidFill>
              </a:rPr>
              <a:t>Toplumsal güvenin sağlanması </a:t>
            </a:r>
          </a:p>
          <a:p>
            <a:pPr marL="457200" indent="-457200" algn="just">
              <a:buFont typeface="Arial" pitchFamily="34" charset="0"/>
              <a:buChar char="•"/>
            </a:pPr>
            <a:r>
              <a:rPr lang="tr-TR" dirty="0" smtClean="0">
                <a:solidFill>
                  <a:schemeClr val="tx1"/>
                </a:solidFill>
              </a:rPr>
              <a:t>Rol ve sorumlulukların yerine getirilmesi </a:t>
            </a:r>
          </a:p>
          <a:p>
            <a:pPr marL="457200" indent="-457200" algn="just">
              <a:buFont typeface="Arial" pitchFamily="34" charset="0"/>
              <a:buChar char="•"/>
            </a:pPr>
            <a:r>
              <a:rPr lang="tr-TR" dirty="0" smtClean="0">
                <a:solidFill>
                  <a:schemeClr val="tx1"/>
                </a:solidFill>
              </a:rPr>
              <a:t>İnsanın kendisini ve başkalarını tanımasına yardım etme </a:t>
            </a:r>
          </a:p>
          <a:p>
            <a:pPr marL="457200" indent="-457200" algn="just">
              <a:buFont typeface="Arial" pitchFamily="34" charset="0"/>
              <a:buChar char="•"/>
            </a:pPr>
            <a:r>
              <a:rPr lang="tr-TR" dirty="0" smtClean="0">
                <a:solidFill>
                  <a:schemeClr val="tx1"/>
                </a:solidFill>
              </a:rPr>
              <a:t>Alıcıda bir etki ve davranış değişikliği oluşturmak </a:t>
            </a:r>
          </a:p>
          <a:p>
            <a:pPr marL="457200" indent="-457200" algn="just">
              <a:buFont typeface="Arial" pitchFamily="34" charset="0"/>
              <a:buChar char="•"/>
            </a:pPr>
            <a:r>
              <a:rPr lang="tr-TR" dirty="0" smtClean="0">
                <a:solidFill>
                  <a:schemeClr val="tx1"/>
                </a:solidFill>
              </a:rPr>
              <a:t>Çevre üzerinde etkin olmaktır</a:t>
            </a:r>
            <a:endParaRPr lang="tr-TR" dirty="0">
              <a:solidFill>
                <a:schemeClr val="tx1"/>
              </a:solidFill>
            </a:endParaRPr>
          </a:p>
        </p:txBody>
      </p:sp>
    </p:spTree>
    <p:extLst>
      <p:ext uri="{BB962C8B-B14F-4D97-AF65-F5344CB8AC3E}">
        <p14:creationId xmlns:p14="http://schemas.microsoft.com/office/powerpoint/2010/main" val="1068787227"/>
      </p:ext>
    </p:extLst>
  </p:cSld>
  <p:clrMapOvr>
    <a:masterClrMapping/>
  </p:clrMapOvr>
  <p:transition spd="slow">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755576" y="332656"/>
            <a:ext cx="7772400" cy="1470025"/>
          </a:xfrm>
        </p:spPr>
        <p:txBody>
          <a:bodyPr/>
          <a:lstStyle/>
          <a:p>
            <a:r>
              <a:rPr lang="tr-TR" dirty="0" smtClean="0"/>
              <a:t>Jestler</a:t>
            </a:r>
            <a:endParaRPr lang="tr-TR" dirty="0"/>
          </a:p>
        </p:txBody>
      </p:sp>
      <p:sp>
        <p:nvSpPr>
          <p:cNvPr id="3" name="Alt Başlık 2"/>
          <p:cNvSpPr>
            <a:spLocks noGrp="1"/>
          </p:cNvSpPr>
          <p:nvPr>
            <p:ph type="subTitle" idx="1"/>
          </p:nvPr>
        </p:nvSpPr>
        <p:spPr>
          <a:xfrm>
            <a:off x="395536" y="1844824"/>
            <a:ext cx="8064896" cy="3793976"/>
          </a:xfrm>
        </p:spPr>
        <p:txBody>
          <a:bodyPr>
            <a:normAutofit/>
          </a:bodyPr>
          <a:lstStyle/>
          <a:p>
            <a:pPr algn="just"/>
            <a:r>
              <a:rPr lang="tr-TR" dirty="0" smtClean="0">
                <a:solidFill>
                  <a:schemeClr val="tx1"/>
                </a:solidFill>
              </a:rPr>
              <a:t>Bir insanın kullandığı el kol hareketleri yani jestler ve yüz hareketleri yani mimikler sözsüz iletişimde çok anlam taşımaktadır.</a:t>
            </a:r>
            <a:endParaRPr lang="tr-TR" dirty="0">
              <a:solidFill>
                <a:schemeClr val="tx1"/>
              </a:solidFill>
            </a:endParaRPr>
          </a:p>
        </p:txBody>
      </p:sp>
    </p:spTree>
    <p:extLst>
      <p:ext uri="{BB962C8B-B14F-4D97-AF65-F5344CB8AC3E}">
        <p14:creationId xmlns:p14="http://schemas.microsoft.com/office/powerpoint/2010/main" val="1911303371"/>
      </p:ext>
    </p:extLst>
  </p:cSld>
  <p:clrMapOvr>
    <a:masterClrMapping/>
  </p:clrMapOvr>
  <p:transition spd="slow">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755576" y="188640"/>
            <a:ext cx="7772400" cy="1470025"/>
          </a:xfrm>
        </p:spPr>
        <p:txBody>
          <a:bodyPr/>
          <a:lstStyle/>
          <a:p>
            <a:r>
              <a:rPr lang="tr-TR" dirty="0" smtClean="0"/>
              <a:t>Duruş</a:t>
            </a:r>
            <a:endParaRPr lang="tr-TR" dirty="0"/>
          </a:p>
        </p:txBody>
      </p:sp>
      <p:sp>
        <p:nvSpPr>
          <p:cNvPr id="3" name="Alt Başlık 2"/>
          <p:cNvSpPr>
            <a:spLocks noGrp="1"/>
          </p:cNvSpPr>
          <p:nvPr>
            <p:ph type="subTitle" idx="1"/>
          </p:nvPr>
        </p:nvSpPr>
        <p:spPr>
          <a:xfrm>
            <a:off x="683568" y="1412776"/>
            <a:ext cx="7920880" cy="4226024"/>
          </a:xfrm>
        </p:spPr>
        <p:txBody>
          <a:bodyPr>
            <a:normAutofit fontScale="92500" lnSpcReduction="10000"/>
          </a:bodyPr>
          <a:lstStyle/>
          <a:p>
            <a:pPr algn="just"/>
            <a:r>
              <a:rPr lang="tr-TR" dirty="0" smtClean="0">
                <a:solidFill>
                  <a:schemeClr val="tx1"/>
                </a:solidFill>
              </a:rPr>
              <a:t>İnsanlar arası ilişkilerde duruş ve tavırlar da son derece önemlidir. Sözgelimi, masa kenarına dayanmak, sandalyeye yarı oturmak, konuşurken çay, kahve, sigara içmek hoş karşılanan tavırlar değildir. Uygulamada sıkça rastlanan uygunsuz tavırlardan biri de, sırada birileri beklerken iki elemanın kendi aralarında uzun uzun konuşup, gülüşmeleridir. Bekleyen bir kişi bu tür tavırları bir şey söylemese de hoş karşılamaz ve saygısızlık olarak nitelendirir.</a:t>
            </a:r>
            <a:endParaRPr lang="tr-TR" dirty="0">
              <a:solidFill>
                <a:schemeClr val="tx1"/>
              </a:solidFill>
            </a:endParaRPr>
          </a:p>
        </p:txBody>
      </p:sp>
    </p:spTree>
    <p:extLst>
      <p:ext uri="{BB962C8B-B14F-4D97-AF65-F5344CB8AC3E}">
        <p14:creationId xmlns:p14="http://schemas.microsoft.com/office/powerpoint/2010/main" val="1274276818"/>
      </p:ext>
    </p:extLst>
  </p:cSld>
  <p:clrMapOvr>
    <a:masterClrMapping/>
  </p:clrMapOvr>
  <p:transition spd="slow">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755576" y="332656"/>
            <a:ext cx="7772400" cy="1470025"/>
          </a:xfrm>
        </p:spPr>
        <p:txBody>
          <a:bodyPr/>
          <a:lstStyle/>
          <a:p>
            <a:r>
              <a:rPr lang="tr-TR" dirty="0" smtClean="0"/>
              <a:t>Tavır ve Davranışlar</a:t>
            </a:r>
            <a:endParaRPr lang="tr-TR" dirty="0"/>
          </a:p>
        </p:txBody>
      </p:sp>
      <p:sp>
        <p:nvSpPr>
          <p:cNvPr id="3" name="Alt Başlık 2"/>
          <p:cNvSpPr>
            <a:spLocks noGrp="1"/>
          </p:cNvSpPr>
          <p:nvPr>
            <p:ph type="subTitle" idx="1"/>
          </p:nvPr>
        </p:nvSpPr>
        <p:spPr>
          <a:xfrm>
            <a:off x="467544" y="1700808"/>
            <a:ext cx="8280920" cy="3937992"/>
          </a:xfrm>
        </p:spPr>
        <p:txBody>
          <a:bodyPr>
            <a:normAutofit/>
          </a:bodyPr>
          <a:lstStyle/>
          <a:p>
            <a:pPr algn="just"/>
            <a:r>
              <a:rPr lang="tr-TR" dirty="0" smtClean="0">
                <a:solidFill>
                  <a:schemeClr val="tx1"/>
                </a:solidFill>
              </a:rPr>
              <a:t>Sözlük anlamında tavır dışarıdan alınan etkiye karşı gösterilen tepkidir. Tavırların denetim altına alınması beynin denetimi ile olur. Hiç kimse doğuştan sinirli ya da duygusal değildir. Tavırlar konusunda da beyni inandırmak önemlidir. Beyin inanıp kabullendikten sonra inanç tavırlara kendiliğinden yansıyacaktır</a:t>
            </a:r>
            <a:endParaRPr lang="tr-TR" dirty="0">
              <a:solidFill>
                <a:schemeClr val="tx1"/>
              </a:solidFill>
            </a:endParaRPr>
          </a:p>
        </p:txBody>
      </p:sp>
    </p:spTree>
    <p:extLst>
      <p:ext uri="{BB962C8B-B14F-4D97-AF65-F5344CB8AC3E}">
        <p14:creationId xmlns:p14="http://schemas.microsoft.com/office/powerpoint/2010/main" val="3451775003"/>
      </p:ext>
    </p:extLst>
  </p:cSld>
  <p:clrMapOvr>
    <a:masterClrMapping/>
  </p:clrMapOvr>
  <p:transition spd="slow">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76672"/>
            <a:ext cx="7772400" cy="1470025"/>
          </a:xfrm>
        </p:spPr>
        <p:txBody>
          <a:bodyPr/>
          <a:lstStyle/>
          <a:p>
            <a:r>
              <a:rPr lang="tr-TR" dirty="0" smtClean="0"/>
              <a:t>Yakınlık</a:t>
            </a:r>
            <a:endParaRPr lang="tr-TR" dirty="0"/>
          </a:p>
        </p:txBody>
      </p:sp>
      <p:sp>
        <p:nvSpPr>
          <p:cNvPr id="3" name="Alt Başlık 2"/>
          <p:cNvSpPr>
            <a:spLocks noGrp="1"/>
          </p:cNvSpPr>
          <p:nvPr>
            <p:ph type="subTitle" idx="1"/>
          </p:nvPr>
        </p:nvSpPr>
        <p:spPr>
          <a:xfrm>
            <a:off x="755576" y="2204864"/>
            <a:ext cx="8136904" cy="3433936"/>
          </a:xfrm>
        </p:spPr>
        <p:txBody>
          <a:bodyPr>
            <a:normAutofit fontScale="92500" lnSpcReduction="20000"/>
          </a:bodyPr>
          <a:lstStyle/>
          <a:p>
            <a:pPr algn="just"/>
            <a:r>
              <a:rPr lang="tr-TR" dirty="0" smtClean="0">
                <a:solidFill>
                  <a:schemeClr val="tx1"/>
                </a:solidFill>
              </a:rPr>
              <a:t>Konuşma sırasında iletişim kurulan kişi ile sağlanan fiziksel ve manevi yakınlık çok önemlidir. Tüm insanların kendi etraflarında oluşturdukları sınırları vardır. Ve bu sınırlardan izinsiz olarak girilmesi dikkati dağıtır. Müşteri ile ilişkilerde de onu rahatsız etmeyecek mesafede ve tavırda konuşmak, iletilmek istenilen mesajın daha iyi anlaşılmasını sağlayacaktır. Kültür farklılıkları bu mesafeyi daraltıp genişletebilir.</a:t>
            </a:r>
            <a:endParaRPr lang="tr-TR" dirty="0">
              <a:solidFill>
                <a:schemeClr val="tx1"/>
              </a:solidFill>
            </a:endParaRPr>
          </a:p>
        </p:txBody>
      </p:sp>
    </p:spTree>
    <p:extLst>
      <p:ext uri="{BB962C8B-B14F-4D97-AF65-F5344CB8AC3E}">
        <p14:creationId xmlns:p14="http://schemas.microsoft.com/office/powerpoint/2010/main" val="333932815"/>
      </p:ext>
    </p:extLst>
  </p:cSld>
  <p:clrMapOvr>
    <a:masterClrMapping/>
  </p:clrMapOvr>
  <p:transition spd="slow">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755576" y="332656"/>
            <a:ext cx="7772400" cy="1470025"/>
          </a:xfrm>
        </p:spPr>
        <p:txBody>
          <a:bodyPr/>
          <a:lstStyle/>
          <a:p>
            <a:r>
              <a:rPr lang="tr-TR" dirty="0" smtClean="0"/>
              <a:t>Giyim ve Bakım</a:t>
            </a:r>
            <a:endParaRPr lang="tr-TR" dirty="0"/>
          </a:p>
        </p:txBody>
      </p:sp>
      <p:sp>
        <p:nvSpPr>
          <p:cNvPr id="3" name="Alt Başlık 2"/>
          <p:cNvSpPr>
            <a:spLocks noGrp="1"/>
          </p:cNvSpPr>
          <p:nvPr>
            <p:ph type="subTitle" idx="1"/>
          </p:nvPr>
        </p:nvSpPr>
        <p:spPr>
          <a:xfrm>
            <a:off x="539552" y="1772816"/>
            <a:ext cx="7848872" cy="3865984"/>
          </a:xfrm>
        </p:spPr>
        <p:txBody>
          <a:bodyPr/>
          <a:lstStyle/>
          <a:p>
            <a:pPr algn="just"/>
            <a:r>
              <a:rPr lang="tr-TR" dirty="0" smtClean="0">
                <a:solidFill>
                  <a:schemeClr val="tx1"/>
                </a:solidFill>
              </a:rPr>
              <a:t>Karşı tarafta olumlu izlenim bırakmak için giyim, kuşam ve bakıma da özen gösterilmelidir. Düzensiz, dağınık ve temiz olmayan bir giyim, kuşam olumsuz etki yaratır. Özellikle müşteri ile birebir temasta olan kişilerin bu konuya dikkat etmeleri gerekmektedir. </a:t>
            </a:r>
            <a:endParaRPr lang="tr-TR" dirty="0">
              <a:solidFill>
                <a:schemeClr val="tx1"/>
              </a:solidFill>
            </a:endParaRPr>
          </a:p>
        </p:txBody>
      </p:sp>
    </p:spTree>
    <p:extLst>
      <p:ext uri="{BB962C8B-B14F-4D97-AF65-F5344CB8AC3E}">
        <p14:creationId xmlns:p14="http://schemas.microsoft.com/office/powerpoint/2010/main" val="1924207528"/>
      </p:ext>
    </p:extLst>
  </p:cSld>
  <p:clrMapOvr>
    <a:masterClrMapping/>
  </p:clrMapOvr>
  <p:transition spd="slow">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04664"/>
            <a:ext cx="7772400" cy="1470025"/>
          </a:xfrm>
        </p:spPr>
        <p:txBody>
          <a:bodyPr/>
          <a:lstStyle/>
          <a:p>
            <a:r>
              <a:rPr lang="tr-TR" dirty="0" smtClean="0"/>
              <a:t>Ses </a:t>
            </a:r>
            <a:endParaRPr lang="tr-TR" dirty="0"/>
          </a:p>
        </p:txBody>
      </p:sp>
      <p:sp>
        <p:nvSpPr>
          <p:cNvPr id="3" name="Alt Başlık 2"/>
          <p:cNvSpPr>
            <a:spLocks noGrp="1"/>
          </p:cNvSpPr>
          <p:nvPr>
            <p:ph type="subTitle" idx="1"/>
          </p:nvPr>
        </p:nvSpPr>
        <p:spPr>
          <a:xfrm>
            <a:off x="467544" y="1628800"/>
            <a:ext cx="8064896" cy="4536504"/>
          </a:xfrm>
        </p:spPr>
        <p:txBody>
          <a:bodyPr>
            <a:normAutofit fontScale="92500" lnSpcReduction="20000"/>
          </a:bodyPr>
          <a:lstStyle/>
          <a:p>
            <a:pPr algn="just"/>
            <a:r>
              <a:rPr lang="tr-TR" dirty="0" smtClean="0">
                <a:solidFill>
                  <a:schemeClr val="tx1"/>
                </a:solidFill>
              </a:rPr>
              <a:t>Ses tonu etkili bir iletişimde önemli etkenlerden biridir. Konuşurken ses tonu çok iyi ayarlanmalı, güven verici ve tok olmalıdır. Fısıltı gibi monoton konuşma karşıdakini ikna edemediği gibi olumsuz bir izlenim de yaratır.</a:t>
            </a:r>
          </a:p>
          <a:p>
            <a:pPr algn="just"/>
            <a:r>
              <a:rPr lang="tr-TR" dirty="0" smtClean="0">
                <a:solidFill>
                  <a:schemeClr val="tx1"/>
                </a:solidFill>
              </a:rPr>
              <a:t>İstikrarlı bir ses tonu, iyi ayarlanmış konuşma biçimi ikna edici olacaktır. Konuşma sırasında vurgulanması gereken noktaların ses tonundan yararlanılarak altı çizilmeli, kendine güven ses tonunda hissedilmelidir.</a:t>
            </a:r>
          </a:p>
          <a:p>
            <a:pPr algn="just"/>
            <a:r>
              <a:rPr lang="tr-TR" dirty="0" smtClean="0">
                <a:solidFill>
                  <a:srgbClr val="FF0000"/>
                </a:solidFill>
              </a:rPr>
              <a:t>Örnek: Bursa şivesi, </a:t>
            </a:r>
            <a:r>
              <a:rPr lang="tr-TR" dirty="0">
                <a:solidFill>
                  <a:srgbClr val="FF0000"/>
                </a:solidFill>
              </a:rPr>
              <a:t>A</a:t>
            </a:r>
            <a:r>
              <a:rPr lang="tr-TR" dirty="0" smtClean="0">
                <a:solidFill>
                  <a:srgbClr val="FF0000"/>
                </a:solidFill>
              </a:rPr>
              <a:t>fyon şivesi </a:t>
            </a:r>
          </a:p>
          <a:p>
            <a:pPr algn="just"/>
            <a:endParaRPr lang="tr-TR" dirty="0">
              <a:solidFill>
                <a:schemeClr val="tx1"/>
              </a:solidFill>
            </a:endParaRPr>
          </a:p>
        </p:txBody>
      </p:sp>
    </p:spTree>
    <p:extLst>
      <p:ext uri="{BB962C8B-B14F-4D97-AF65-F5344CB8AC3E}">
        <p14:creationId xmlns:p14="http://schemas.microsoft.com/office/powerpoint/2010/main" val="759779603"/>
      </p:ext>
    </p:extLst>
  </p:cSld>
  <p:clrMapOvr>
    <a:masterClrMapping/>
  </p:clrMapOvr>
  <p:transition spd="slow">
    <p:pull/>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476672"/>
            <a:ext cx="7772400" cy="1470025"/>
          </a:xfrm>
        </p:spPr>
        <p:txBody>
          <a:bodyPr/>
          <a:lstStyle/>
          <a:p>
            <a:r>
              <a:rPr lang="tr-TR" dirty="0" smtClean="0"/>
              <a:t>Sözcük Olmayan Sesler </a:t>
            </a:r>
            <a:endParaRPr lang="tr-TR" dirty="0"/>
          </a:p>
        </p:txBody>
      </p:sp>
      <p:sp>
        <p:nvSpPr>
          <p:cNvPr id="3" name="Alt Başlık 2"/>
          <p:cNvSpPr>
            <a:spLocks noGrp="1"/>
          </p:cNvSpPr>
          <p:nvPr>
            <p:ph type="subTitle" idx="1"/>
          </p:nvPr>
        </p:nvSpPr>
        <p:spPr>
          <a:xfrm>
            <a:off x="1371600" y="2132856"/>
            <a:ext cx="6400800" cy="3505944"/>
          </a:xfrm>
        </p:spPr>
        <p:txBody>
          <a:bodyPr/>
          <a:lstStyle/>
          <a:p>
            <a:r>
              <a:rPr lang="tr-TR" b="1" dirty="0" smtClean="0"/>
              <a:t>“</a:t>
            </a:r>
            <a:r>
              <a:rPr lang="tr-TR" b="1" dirty="0" err="1" smtClean="0"/>
              <a:t>hı</a:t>
            </a:r>
            <a:r>
              <a:rPr lang="tr-TR" b="1" dirty="0" smtClean="0"/>
              <a:t>, </a:t>
            </a:r>
            <a:r>
              <a:rPr lang="tr-TR" b="1" dirty="0" err="1" smtClean="0"/>
              <a:t>aaa</a:t>
            </a:r>
            <a:r>
              <a:rPr lang="tr-TR" b="1" dirty="0" smtClean="0"/>
              <a:t>, ya.” </a:t>
            </a:r>
            <a:r>
              <a:rPr lang="tr-TR" b="1" dirty="0" err="1" smtClean="0"/>
              <a:t>vb</a:t>
            </a:r>
            <a:endParaRPr lang="tr-TR" b="1" dirty="0"/>
          </a:p>
        </p:txBody>
      </p:sp>
    </p:spTree>
    <p:extLst>
      <p:ext uri="{BB962C8B-B14F-4D97-AF65-F5344CB8AC3E}">
        <p14:creationId xmlns:p14="http://schemas.microsoft.com/office/powerpoint/2010/main" val="1082456226"/>
      </p:ext>
    </p:extLst>
  </p:cSld>
  <p:clrMapOvr>
    <a:masterClrMapping/>
  </p:clrMapOvr>
  <p:transition spd="slow">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1412776"/>
            <a:ext cx="7848872" cy="4464496"/>
          </a:xfrm>
        </p:spPr>
        <p:txBody>
          <a:bodyPr>
            <a:normAutofit/>
          </a:bodyPr>
          <a:lstStyle/>
          <a:p>
            <a:pPr algn="just"/>
            <a:r>
              <a:rPr lang="tr-TR" dirty="0" smtClean="0">
                <a:solidFill>
                  <a:schemeClr val="tx1"/>
                </a:solidFill>
              </a:rPr>
              <a:t>Sözsüz iletişim duyguları belirtir. Düşünceler sözlü iletişimle, duygular sözsüz iletişimle iletilir. Dolayısıyla, sözsüz iletişim, insanın duygularına ilişkin gerçekçi ipuçları verir. İlk karşılaşılan kişide en fazla etkileşim yaratan unsur beden dilidir. İlk izlenim denilen şey aslında beden dilinin sinyallerinin değerlendirilmesinden başka bir şey değildir.</a:t>
            </a:r>
            <a:endParaRPr lang="tr-TR" dirty="0">
              <a:solidFill>
                <a:schemeClr val="tx1"/>
              </a:solidFill>
            </a:endParaRPr>
          </a:p>
        </p:txBody>
      </p:sp>
    </p:spTree>
    <p:extLst>
      <p:ext uri="{BB962C8B-B14F-4D97-AF65-F5344CB8AC3E}">
        <p14:creationId xmlns:p14="http://schemas.microsoft.com/office/powerpoint/2010/main" val="2199280049"/>
      </p:ext>
    </p:extLst>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404664"/>
            <a:ext cx="7772400" cy="1470025"/>
          </a:xfrm>
        </p:spPr>
        <p:txBody>
          <a:bodyPr/>
          <a:lstStyle/>
          <a:p>
            <a:r>
              <a:rPr lang="tr-TR" dirty="0" smtClean="0"/>
              <a:t>İletişimin Özellikleri</a:t>
            </a:r>
            <a:endParaRPr lang="tr-TR" dirty="0"/>
          </a:p>
        </p:txBody>
      </p:sp>
      <p:sp>
        <p:nvSpPr>
          <p:cNvPr id="3" name="Alt Başlık 2"/>
          <p:cNvSpPr>
            <a:spLocks noGrp="1"/>
          </p:cNvSpPr>
          <p:nvPr>
            <p:ph type="subTitle" idx="1"/>
          </p:nvPr>
        </p:nvSpPr>
        <p:spPr>
          <a:xfrm>
            <a:off x="395536" y="1556792"/>
            <a:ext cx="8280920" cy="4968552"/>
          </a:xfrm>
        </p:spPr>
        <p:txBody>
          <a:bodyPr>
            <a:normAutofit fontScale="92500" lnSpcReduction="20000"/>
          </a:bodyPr>
          <a:lstStyle/>
          <a:p>
            <a:pPr marL="457200" indent="-457200" algn="just">
              <a:buFont typeface="Arial" pitchFamily="34" charset="0"/>
              <a:buChar char="•"/>
            </a:pPr>
            <a:r>
              <a:rPr lang="tr-TR" dirty="0" smtClean="0">
                <a:solidFill>
                  <a:schemeClr val="tx1"/>
                </a:solidFill>
              </a:rPr>
              <a:t>İletişimin temel özelliği anlayarak kavramaktır.</a:t>
            </a:r>
          </a:p>
          <a:p>
            <a:pPr marL="457200" indent="-457200" algn="just">
              <a:buFont typeface="Arial" pitchFamily="34" charset="0"/>
              <a:buChar char="•"/>
            </a:pPr>
            <a:r>
              <a:rPr lang="tr-TR" dirty="0" smtClean="0">
                <a:solidFill>
                  <a:schemeClr val="tx1"/>
                </a:solidFill>
              </a:rPr>
              <a:t>İletişim yeteneği gelişim dönemlerinde öğrenme ile ortaya çıkar </a:t>
            </a:r>
          </a:p>
          <a:p>
            <a:pPr marL="457200" indent="-457200" algn="just">
              <a:buFont typeface="Arial" pitchFamily="34" charset="0"/>
              <a:buChar char="•"/>
            </a:pPr>
            <a:r>
              <a:rPr lang="tr-TR" dirty="0" smtClean="0">
                <a:solidFill>
                  <a:schemeClr val="tx1"/>
                </a:solidFill>
              </a:rPr>
              <a:t>İletişim sürekli ve dinamik bir süreçtir </a:t>
            </a:r>
          </a:p>
          <a:p>
            <a:pPr marL="457200" indent="-457200" algn="just">
              <a:buFont typeface="Arial" pitchFamily="34" charset="0"/>
              <a:buChar char="•"/>
            </a:pPr>
            <a:r>
              <a:rPr lang="tr-TR" dirty="0">
                <a:solidFill>
                  <a:schemeClr val="tx1"/>
                </a:solidFill>
              </a:rPr>
              <a:t>İ</a:t>
            </a:r>
            <a:r>
              <a:rPr lang="tr-TR" dirty="0" smtClean="0">
                <a:solidFill>
                  <a:schemeClr val="tx1"/>
                </a:solidFill>
              </a:rPr>
              <a:t>letişim süreçlerini katılanların bilgi düzeyleri, değer yargıları, </a:t>
            </a:r>
            <a:r>
              <a:rPr lang="tr-TR" dirty="0" err="1" smtClean="0">
                <a:solidFill>
                  <a:schemeClr val="tx1"/>
                </a:solidFill>
              </a:rPr>
              <a:t>sosyo</a:t>
            </a:r>
            <a:r>
              <a:rPr lang="tr-TR" dirty="0" smtClean="0">
                <a:solidFill>
                  <a:schemeClr val="tx1"/>
                </a:solidFill>
              </a:rPr>
              <a:t> -kültürel geçmişleri, algılama düzeyleri toplum içindeki rol ve sorumlulukları içinde bulundukları ruhsal-toplumsal durumlar etkiler. </a:t>
            </a:r>
          </a:p>
          <a:p>
            <a:pPr marL="457200" indent="-457200" algn="just">
              <a:buFont typeface="Arial" pitchFamily="34" charset="0"/>
              <a:buChar char="•"/>
            </a:pPr>
            <a:r>
              <a:rPr lang="tr-TR" dirty="0" smtClean="0">
                <a:solidFill>
                  <a:schemeClr val="tx1"/>
                </a:solidFill>
              </a:rPr>
              <a:t>İletişimde ilk izlenim (ilk dakika) önemlidir. </a:t>
            </a:r>
          </a:p>
          <a:p>
            <a:pPr marL="457200" indent="-457200" algn="just">
              <a:buFont typeface="Arial" pitchFamily="34" charset="0"/>
              <a:buChar char="•"/>
            </a:pPr>
            <a:r>
              <a:rPr lang="tr-TR" dirty="0" smtClean="0">
                <a:solidFill>
                  <a:schemeClr val="tx1"/>
                </a:solidFill>
              </a:rPr>
              <a:t>İletişim kişiye değil kişiyle yapılır</a:t>
            </a:r>
            <a:endParaRPr lang="tr-TR" dirty="0">
              <a:solidFill>
                <a:schemeClr val="tx1"/>
              </a:solidFill>
            </a:endParaRPr>
          </a:p>
        </p:txBody>
      </p:sp>
    </p:spTree>
    <p:extLst>
      <p:ext uri="{BB962C8B-B14F-4D97-AF65-F5344CB8AC3E}">
        <p14:creationId xmlns:p14="http://schemas.microsoft.com/office/powerpoint/2010/main" val="2461187148"/>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755576" y="188640"/>
            <a:ext cx="7772400" cy="1470025"/>
          </a:xfrm>
        </p:spPr>
        <p:txBody>
          <a:bodyPr/>
          <a:lstStyle/>
          <a:p>
            <a:r>
              <a:rPr lang="tr-TR" dirty="0" smtClean="0"/>
              <a:t>İletişimin Fonksiyonları</a:t>
            </a:r>
            <a:endParaRPr lang="tr-TR" dirty="0"/>
          </a:p>
        </p:txBody>
      </p:sp>
      <p:sp>
        <p:nvSpPr>
          <p:cNvPr id="3" name="Alt Başlık 2"/>
          <p:cNvSpPr>
            <a:spLocks noGrp="1"/>
          </p:cNvSpPr>
          <p:nvPr>
            <p:ph type="subTitle" idx="1"/>
          </p:nvPr>
        </p:nvSpPr>
        <p:spPr>
          <a:xfrm>
            <a:off x="467544" y="1628800"/>
            <a:ext cx="8064896" cy="4536504"/>
          </a:xfrm>
        </p:spPr>
        <p:txBody>
          <a:bodyPr>
            <a:normAutofit/>
          </a:bodyPr>
          <a:lstStyle/>
          <a:p>
            <a:pPr marL="457200" indent="-457200" algn="just">
              <a:buFont typeface="Arial" pitchFamily="34" charset="0"/>
              <a:buChar char="•"/>
            </a:pPr>
            <a:r>
              <a:rPr lang="tr-TR" dirty="0" smtClean="0">
                <a:solidFill>
                  <a:schemeClr val="tx1"/>
                </a:solidFill>
              </a:rPr>
              <a:t>İletişim bilgi taşır </a:t>
            </a:r>
          </a:p>
          <a:p>
            <a:pPr marL="457200" indent="-457200" algn="just">
              <a:buFont typeface="Arial" pitchFamily="34" charset="0"/>
              <a:buChar char="•"/>
            </a:pPr>
            <a:r>
              <a:rPr lang="tr-TR" dirty="0" smtClean="0">
                <a:solidFill>
                  <a:schemeClr val="tx1"/>
                </a:solidFill>
              </a:rPr>
              <a:t>İletişim sağlıklı ilişkilerin kurulmasına yardım eder </a:t>
            </a:r>
          </a:p>
          <a:p>
            <a:pPr marL="457200" indent="-457200" algn="just">
              <a:buFont typeface="Arial" pitchFamily="34" charset="0"/>
              <a:buChar char="•"/>
            </a:pPr>
            <a:r>
              <a:rPr lang="tr-TR" dirty="0" smtClean="0">
                <a:solidFill>
                  <a:schemeClr val="tx1"/>
                </a:solidFill>
              </a:rPr>
              <a:t>İletişim etkileşimi sağlar </a:t>
            </a:r>
          </a:p>
          <a:p>
            <a:pPr marL="457200" indent="-457200" algn="just">
              <a:buFont typeface="Arial" pitchFamily="34" charset="0"/>
              <a:buChar char="•"/>
            </a:pPr>
            <a:r>
              <a:rPr lang="tr-TR" dirty="0" smtClean="0">
                <a:solidFill>
                  <a:schemeClr val="tx1"/>
                </a:solidFill>
              </a:rPr>
              <a:t>İletişim kararları taşır </a:t>
            </a:r>
          </a:p>
          <a:p>
            <a:pPr marL="457200" indent="-457200" algn="just">
              <a:buFont typeface="Arial" pitchFamily="34" charset="0"/>
              <a:buChar char="•"/>
            </a:pPr>
            <a:r>
              <a:rPr lang="tr-TR" dirty="0" smtClean="0">
                <a:solidFill>
                  <a:schemeClr val="tx1"/>
                </a:solidFill>
              </a:rPr>
              <a:t>İletişim emirleri taşır </a:t>
            </a:r>
          </a:p>
          <a:p>
            <a:pPr marL="457200" indent="-457200" algn="just">
              <a:buFont typeface="Arial" pitchFamily="34" charset="0"/>
              <a:buChar char="•"/>
            </a:pPr>
            <a:r>
              <a:rPr lang="tr-TR" dirty="0" smtClean="0">
                <a:solidFill>
                  <a:schemeClr val="tx1"/>
                </a:solidFill>
              </a:rPr>
              <a:t>İletişim geri bildirime imkan tanır </a:t>
            </a:r>
            <a:endParaRPr lang="tr-TR" dirty="0">
              <a:solidFill>
                <a:schemeClr val="tx1"/>
              </a:solidFill>
            </a:endParaRPr>
          </a:p>
        </p:txBody>
      </p:sp>
    </p:spTree>
    <p:extLst>
      <p:ext uri="{BB962C8B-B14F-4D97-AF65-F5344CB8AC3E}">
        <p14:creationId xmlns:p14="http://schemas.microsoft.com/office/powerpoint/2010/main" val="300328021"/>
      </p:ext>
    </p:extLst>
  </p:cSld>
  <p:clrMapOvr>
    <a:masterClrMapping/>
  </p:clrMapOvr>
  <p:transition spd="slow">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İLETİŞİM TÜRLERİ </a:t>
            </a:r>
            <a:endParaRPr lang="tr-TR" dirty="0"/>
          </a:p>
        </p:txBody>
      </p:sp>
    </p:spTree>
    <p:extLst>
      <p:ext uri="{BB962C8B-B14F-4D97-AF65-F5344CB8AC3E}">
        <p14:creationId xmlns:p14="http://schemas.microsoft.com/office/powerpoint/2010/main" val="3513003492"/>
      </p:ext>
    </p:extLst>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971600" y="404664"/>
            <a:ext cx="7772400" cy="1470025"/>
          </a:xfrm>
        </p:spPr>
        <p:txBody>
          <a:bodyPr/>
          <a:lstStyle/>
          <a:p>
            <a:r>
              <a:rPr lang="tr-TR" dirty="0" smtClean="0"/>
              <a:t>Sözlü/Sözel İletişim</a:t>
            </a:r>
            <a:endParaRPr lang="tr-TR" dirty="0"/>
          </a:p>
        </p:txBody>
      </p:sp>
      <p:sp>
        <p:nvSpPr>
          <p:cNvPr id="3" name="Alt Başlık 2"/>
          <p:cNvSpPr>
            <a:spLocks noGrp="1"/>
          </p:cNvSpPr>
          <p:nvPr>
            <p:ph type="subTitle" idx="1"/>
          </p:nvPr>
        </p:nvSpPr>
        <p:spPr>
          <a:xfrm>
            <a:off x="467544" y="1988840"/>
            <a:ext cx="7992888" cy="3649960"/>
          </a:xfrm>
        </p:spPr>
        <p:txBody>
          <a:bodyPr>
            <a:normAutofit fontScale="92500" lnSpcReduction="10000"/>
          </a:bodyPr>
          <a:lstStyle/>
          <a:p>
            <a:pPr algn="just"/>
            <a:r>
              <a:rPr lang="tr-TR" dirty="0" smtClean="0">
                <a:solidFill>
                  <a:schemeClr val="tx1"/>
                </a:solidFill>
              </a:rPr>
              <a:t>Sözlü iletişim duygu ve düşüncelerin sözlerle aktarıldığı en eski ve en etkili iletişim türüdür. Sözler, iletişimde bulunan tarafların birbirlerini anlayacakları dil ile yapılır. Dil ise sembollerle aktarılır. Sembollerin, söylenmek istenilen şeyleri temsil etmesi gerekir. Sözleri anlatan sembollerin dilin ortak semboller; verici ile alıcının kullandıkları dilin ortak bir dil olması gerekir.</a:t>
            </a:r>
            <a:endParaRPr lang="tr-TR" dirty="0">
              <a:solidFill>
                <a:schemeClr val="tx1"/>
              </a:solidFill>
            </a:endParaRPr>
          </a:p>
        </p:txBody>
      </p:sp>
    </p:spTree>
    <p:extLst>
      <p:ext uri="{BB962C8B-B14F-4D97-AF65-F5344CB8AC3E}">
        <p14:creationId xmlns:p14="http://schemas.microsoft.com/office/powerpoint/2010/main" val="1761430376"/>
      </p:ext>
    </p:extLst>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260648"/>
            <a:ext cx="7772400" cy="1470025"/>
          </a:xfrm>
        </p:spPr>
        <p:txBody>
          <a:bodyPr/>
          <a:lstStyle/>
          <a:p>
            <a:r>
              <a:rPr lang="tr-TR" dirty="0" smtClean="0"/>
              <a:t>Sözsüz İletişim</a:t>
            </a:r>
            <a:endParaRPr lang="tr-TR" dirty="0"/>
          </a:p>
        </p:txBody>
      </p:sp>
      <p:sp>
        <p:nvSpPr>
          <p:cNvPr id="3" name="Alt Başlık 2"/>
          <p:cNvSpPr>
            <a:spLocks noGrp="1"/>
          </p:cNvSpPr>
          <p:nvPr>
            <p:ph type="subTitle" idx="1"/>
          </p:nvPr>
        </p:nvSpPr>
        <p:spPr>
          <a:xfrm>
            <a:off x="395536" y="1988840"/>
            <a:ext cx="7992888" cy="3649960"/>
          </a:xfrm>
        </p:spPr>
        <p:txBody>
          <a:bodyPr/>
          <a:lstStyle/>
          <a:p>
            <a:pPr algn="just"/>
            <a:r>
              <a:rPr lang="tr-TR" dirty="0" smtClean="0">
                <a:solidFill>
                  <a:schemeClr val="tx1"/>
                </a:solidFill>
              </a:rPr>
              <a:t>Şekillere ve değerlere çeşitli anlamlar yüklenmiştir. Bunlar alıcı tarafından çözülür. </a:t>
            </a:r>
            <a:endParaRPr lang="tr-TR" dirty="0">
              <a:solidFill>
                <a:schemeClr val="tx1"/>
              </a:solidFill>
            </a:endParaRPr>
          </a:p>
        </p:txBody>
      </p:sp>
    </p:spTree>
    <p:extLst>
      <p:ext uri="{BB962C8B-B14F-4D97-AF65-F5344CB8AC3E}">
        <p14:creationId xmlns:p14="http://schemas.microsoft.com/office/powerpoint/2010/main" val="433920749"/>
      </p:ext>
    </p:extLst>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548680"/>
            <a:ext cx="7772400" cy="1470025"/>
          </a:xfrm>
        </p:spPr>
        <p:txBody>
          <a:bodyPr>
            <a:normAutofit fontScale="90000"/>
          </a:bodyPr>
          <a:lstStyle/>
          <a:p>
            <a:r>
              <a:rPr lang="tr-TR" dirty="0" smtClean="0"/>
              <a:t>Sözsüz iletişim genellikle dokuz farklı alanda ele alınıp incelenmektedir.</a:t>
            </a:r>
            <a:endParaRPr lang="tr-TR" dirty="0"/>
          </a:p>
        </p:txBody>
      </p:sp>
      <p:sp>
        <p:nvSpPr>
          <p:cNvPr id="3" name="Alt Başlık 2"/>
          <p:cNvSpPr>
            <a:spLocks noGrp="1"/>
          </p:cNvSpPr>
          <p:nvPr>
            <p:ph type="subTitle" idx="1"/>
          </p:nvPr>
        </p:nvSpPr>
        <p:spPr>
          <a:xfrm>
            <a:off x="1371600" y="2132856"/>
            <a:ext cx="6400800" cy="3505944"/>
          </a:xfrm>
        </p:spPr>
        <p:txBody>
          <a:bodyPr>
            <a:normAutofit fontScale="77500" lnSpcReduction="20000"/>
          </a:bodyPr>
          <a:lstStyle/>
          <a:p>
            <a:pPr marL="514350" indent="-514350" algn="just">
              <a:buFont typeface="+mj-lt"/>
              <a:buAutoNum type="arabicPeriod"/>
            </a:pPr>
            <a:r>
              <a:rPr lang="tr-TR" dirty="0" smtClean="0">
                <a:solidFill>
                  <a:schemeClr val="tx1"/>
                </a:solidFill>
              </a:rPr>
              <a:t>Göz Teması</a:t>
            </a:r>
          </a:p>
          <a:p>
            <a:pPr marL="514350" indent="-514350" algn="just">
              <a:buFont typeface="+mj-lt"/>
              <a:buAutoNum type="arabicPeriod"/>
            </a:pPr>
            <a:r>
              <a:rPr lang="tr-TR" dirty="0" smtClean="0">
                <a:solidFill>
                  <a:schemeClr val="tx1"/>
                </a:solidFill>
              </a:rPr>
              <a:t>Yüz İfadesi</a:t>
            </a:r>
          </a:p>
          <a:p>
            <a:pPr marL="514350" indent="-514350" algn="just">
              <a:buFont typeface="+mj-lt"/>
              <a:buAutoNum type="arabicPeriod"/>
            </a:pPr>
            <a:r>
              <a:rPr lang="tr-TR" dirty="0" smtClean="0">
                <a:solidFill>
                  <a:schemeClr val="tx1"/>
                </a:solidFill>
              </a:rPr>
              <a:t>Jestler</a:t>
            </a:r>
          </a:p>
          <a:p>
            <a:pPr marL="514350" indent="-514350" algn="just">
              <a:buFont typeface="+mj-lt"/>
              <a:buAutoNum type="arabicPeriod"/>
            </a:pPr>
            <a:r>
              <a:rPr lang="tr-TR" dirty="0" smtClean="0">
                <a:solidFill>
                  <a:schemeClr val="tx1"/>
                </a:solidFill>
              </a:rPr>
              <a:t>Duruş</a:t>
            </a:r>
          </a:p>
          <a:p>
            <a:pPr marL="514350" indent="-514350" algn="just">
              <a:buFont typeface="+mj-lt"/>
              <a:buAutoNum type="arabicPeriod"/>
            </a:pPr>
            <a:r>
              <a:rPr lang="tr-TR" dirty="0" smtClean="0">
                <a:solidFill>
                  <a:schemeClr val="tx1"/>
                </a:solidFill>
              </a:rPr>
              <a:t>Tavır ve Davranışlar</a:t>
            </a:r>
          </a:p>
          <a:p>
            <a:pPr marL="514350" indent="-514350" algn="just">
              <a:buFont typeface="+mj-lt"/>
              <a:buAutoNum type="arabicPeriod"/>
            </a:pPr>
            <a:r>
              <a:rPr lang="tr-TR" dirty="0" smtClean="0">
                <a:solidFill>
                  <a:schemeClr val="tx1"/>
                </a:solidFill>
              </a:rPr>
              <a:t>Yakınlık</a:t>
            </a:r>
          </a:p>
          <a:p>
            <a:pPr marL="514350" indent="-514350" algn="just">
              <a:buFont typeface="+mj-lt"/>
              <a:buAutoNum type="arabicPeriod"/>
            </a:pPr>
            <a:r>
              <a:rPr lang="tr-TR" dirty="0" smtClean="0">
                <a:solidFill>
                  <a:schemeClr val="tx1"/>
                </a:solidFill>
              </a:rPr>
              <a:t>Giyim ve Bakım</a:t>
            </a:r>
          </a:p>
          <a:p>
            <a:pPr marL="514350" indent="-514350" algn="just">
              <a:buFont typeface="+mj-lt"/>
              <a:buAutoNum type="arabicPeriod"/>
            </a:pPr>
            <a:r>
              <a:rPr lang="tr-TR" dirty="0" smtClean="0">
                <a:solidFill>
                  <a:schemeClr val="tx1"/>
                </a:solidFill>
              </a:rPr>
              <a:t>Ses </a:t>
            </a:r>
          </a:p>
          <a:p>
            <a:pPr marL="514350" indent="-514350" algn="just">
              <a:buFont typeface="+mj-lt"/>
              <a:buAutoNum type="arabicPeriod"/>
            </a:pPr>
            <a:r>
              <a:rPr lang="tr-TR" dirty="0" smtClean="0">
                <a:solidFill>
                  <a:schemeClr val="tx1"/>
                </a:solidFill>
              </a:rPr>
              <a:t>Sözcük Olmayan Sesler</a:t>
            </a:r>
            <a:endParaRPr lang="tr-TR" dirty="0">
              <a:solidFill>
                <a:schemeClr val="tx1"/>
              </a:solidFill>
            </a:endParaRPr>
          </a:p>
        </p:txBody>
      </p:sp>
    </p:spTree>
    <p:extLst>
      <p:ext uri="{BB962C8B-B14F-4D97-AF65-F5344CB8AC3E}">
        <p14:creationId xmlns:p14="http://schemas.microsoft.com/office/powerpoint/2010/main" val="714273665"/>
      </p:ext>
    </p:extLst>
  </p:cSld>
  <p:clrMapOvr>
    <a:masterClrMapping/>
  </p:clrMapOvr>
  <p:transition spd="slow">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755576" y="260648"/>
            <a:ext cx="7772400" cy="1470025"/>
          </a:xfrm>
        </p:spPr>
        <p:txBody>
          <a:bodyPr/>
          <a:lstStyle/>
          <a:p>
            <a:r>
              <a:rPr lang="tr-TR" dirty="0" smtClean="0"/>
              <a:t>Göz Teması</a:t>
            </a:r>
            <a:endParaRPr lang="tr-TR" dirty="0"/>
          </a:p>
        </p:txBody>
      </p:sp>
      <p:sp>
        <p:nvSpPr>
          <p:cNvPr id="3" name="Alt Başlık 2"/>
          <p:cNvSpPr>
            <a:spLocks noGrp="1"/>
          </p:cNvSpPr>
          <p:nvPr>
            <p:ph type="subTitle" idx="1"/>
          </p:nvPr>
        </p:nvSpPr>
        <p:spPr>
          <a:xfrm>
            <a:off x="755576" y="1700808"/>
            <a:ext cx="7632848" cy="3937992"/>
          </a:xfrm>
        </p:spPr>
        <p:txBody>
          <a:bodyPr>
            <a:normAutofit/>
          </a:bodyPr>
          <a:lstStyle/>
          <a:p>
            <a:pPr algn="just"/>
            <a:r>
              <a:rPr lang="tr-TR" dirty="0" smtClean="0">
                <a:solidFill>
                  <a:schemeClr val="tx1"/>
                </a:solidFill>
              </a:rPr>
              <a:t>Kişilerarası ilişkilerde kaçamak bakışlar olumlu izlenim bırakmaz. </a:t>
            </a:r>
          </a:p>
          <a:p>
            <a:pPr algn="just"/>
            <a:r>
              <a:rPr lang="tr-TR" dirty="0" smtClean="0">
                <a:solidFill>
                  <a:schemeClr val="tx1"/>
                </a:solidFill>
              </a:rPr>
              <a:t>Bizim kültürümüzde karşıdaki kişiyi etkilemek ve daha iyi anlamak için göz teması sağlanmalıdır. Göz teması insan yaşantısında gerçekten önemli bir yer tutmaktadır.</a:t>
            </a:r>
            <a:endParaRPr lang="tr-TR" dirty="0">
              <a:solidFill>
                <a:schemeClr val="tx1"/>
              </a:solidFill>
            </a:endParaRPr>
          </a:p>
        </p:txBody>
      </p:sp>
    </p:spTree>
    <p:extLst>
      <p:ext uri="{BB962C8B-B14F-4D97-AF65-F5344CB8AC3E}">
        <p14:creationId xmlns:p14="http://schemas.microsoft.com/office/powerpoint/2010/main" val="2734309000"/>
      </p:ext>
    </p:extLst>
  </p:cSld>
  <p:clrMapOvr>
    <a:masterClrMapping/>
  </p:clrMapOvr>
  <p:transition spd="slow">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755576" y="188640"/>
            <a:ext cx="7772400" cy="1470025"/>
          </a:xfrm>
        </p:spPr>
        <p:txBody>
          <a:bodyPr/>
          <a:lstStyle/>
          <a:p>
            <a:r>
              <a:rPr lang="tr-TR" dirty="0" smtClean="0"/>
              <a:t>Yüz İfadesi</a:t>
            </a:r>
            <a:endParaRPr lang="tr-TR" dirty="0"/>
          </a:p>
        </p:txBody>
      </p:sp>
      <p:sp>
        <p:nvSpPr>
          <p:cNvPr id="3" name="Alt Başlık 2"/>
          <p:cNvSpPr>
            <a:spLocks noGrp="1"/>
          </p:cNvSpPr>
          <p:nvPr>
            <p:ph type="subTitle" idx="1"/>
          </p:nvPr>
        </p:nvSpPr>
        <p:spPr>
          <a:xfrm>
            <a:off x="467544" y="2132856"/>
            <a:ext cx="8064896" cy="3505944"/>
          </a:xfrm>
        </p:spPr>
        <p:txBody>
          <a:bodyPr>
            <a:normAutofit/>
          </a:bodyPr>
          <a:lstStyle/>
          <a:p>
            <a:pPr algn="just"/>
            <a:r>
              <a:rPr lang="tr-TR" dirty="0" smtClean="0">
                <a:solidFill>
                  <a:schemeClr val="tx1"/>
                </a:solidFill>
              </a:rPr>
              <a:t>İletişim süreci içinde konuşulan konu ile yüzün aldığı ifadeler birbiri ile tam bir uyum içinde olmalıdır. Ciddi bir konu konuşulurken gülümseyen bir yüz görmek karşıdaki kişinin güvenini sarsacaktır.</a:t>
            </a:r>
            <a:endParaRPr lang="tr-TR" dirty="0">
              <a:solidFill>
                <a:schemeClr val="tx1"/>
              </a:solidFill>
            </a:endParaRPr>
          </a:p>
        </p:txBody>
      </p:sp>
    </p:spTree>
    <p:extLst>
      <p:ext uri="{BB962C8B-B14F-4D97-AF65-F5344CB8AC3E}">
        <p14:creationId xmlns:p14="http://schemas.microsoft.com/office/powerpoint/2010/main" val="1787496021"/>
      </p:ext>
    </p:extLst>
  </p:cSld>
  <p:clrMapOvr>
    <a:masterClrMapping/>
  </p:clrMapOvr>
  <p:transition spd="slow">
    <p:pull/>
  </p:transition>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TotalTime>
  <Words>676</Words>
  <Application>Microsoft Office PowerPoint</Application>
  <PresentationFormat>Ekran Gösterisi (4:3)</PresentationFormat>
  <Paragraphs>60</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Ofis Teması</vt:lpstr>
      <vt:lpstr>İletişimin Amacı</vt:lpstr>
      <vt:lpstr>İletişimin Özellikleri</vt:lpstr>
      <vt:lpstr>İletişimin Fonksiyonları</vt:lpstr>
      <vt:lpstr>İLETİŞİM TÜRLERİ </vt:lpstr>
      <vt:lpstr>Sözlü/Sözel İletişim</vt:lpstr>
      <vt:lpstr>Sözsüz İletişim</vt:lpstr>
      <vt:lpstr>Sözsüz iletişim genellikle dokuz farklı alanda ele alınıp incelenmektedir.</vt:lpstr>
      <vt:lpstr>Göz Teması</vt:lpstr>
      <vt:lpstr>Yüz İfadesi</vt:lpstr>
      <vt:lpstr>Jestler</vt:lpstr>
      <vt:lpstr>Duruş</vt:lpstr>
      <vt:lpstr>Tavır ve Davranışlar</vt:lpstr>
      <vt:lpstr>Yakınlık</vt:lpstr>
      <vt:lpstr>Giyim ve Bakım</vt:lpstr>
      <vt:lpstr>Ses </vt:lpstr>
      <vt:lpstr>Sözcük Olmayan Sesler </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İletişimin Amacı</dc:title>
  <dc:creator>Windows Kullanıcısı</dc:creator>
  <cp:lastModifiedBy>Windows Kullanıcısı</cp:lastModifiedBy>
  <cp:revision>5</cp:revision>
  <dcterms:created xsi:type="dcterms:W3CDTF">2022-02-27T18:17:37Z</dcterms:created>
  <dcterms:modified xsi:type="dcterms:W3CDTF">2023-10-16T08:32:11Z</dcterms:modified>
</cp:coreProperties>
</file>