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B7FE41B0-9D25-484D-80AD-4EADFABE7906}" type="datetimeFigureOut">
              <a:rPr lang="tr-TR" smtClean="0"/>
              <a:t>9.10.2023</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8A2F00C1-6214-4086-92E7-5452DFFE1D7D}"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B7FE41B0-9D25-484D-80AD-4EADFABE7906}" type="datetimeFigureOut">
              <a:rPr lang="tr-TR" smtClean="0"/>
              <a:t>9.10.2023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2F00C1-6214-4086-92E7-5452DFFE1D7D}" type="slidenum">
              <a:rPr lang="tr-TR" smtClean="0"/>
              <a:t>‹#›</a:t>
            </a:fld>
            <a:endParaRPr lang="tr-TR"/>
          </a:p>
        </p:txBody>
      </p:sp>
    </p:spTree>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B7FE41B0-9D25-484D-80AD-4EADFABE7906}" type="datetimeFigureOut">
              <a:rPr lang="tr-TR" smtClean="0"/>
              <a:t>9.10.2023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2F00C1-6214-4086-92E7-5452DFFE1D7D}" type="slidenum">
              <a:rPr lang="tr-TR" smtClean="0"/>
              <a:t>‹#›</a:t>
            </a:fld>
            <a:endParaRPr lang="tr-TR"/>
          </a:p>
        </p:txBody>
      </p:sp>
    </p:spTree>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B7FE41B0-9D25-484D-80AD-4EADFABE7906}" type="datetimeFigureOut">
              <a:rPr lang="tr-TR" smtClean="0"/>
              <a:t>9.10.2023</a:t>
            </a:fld>
            <a:endParaRPr lang="tr-TR"/>
          </a:p>
        </p:txBody>
      </p:sp>
      <p:sp>
        <p:nvSpPr>
          <p:cNvPr id="9" name="Slayt Numarası Yer Tutucusu 8"/>
          <p:cNvSpPr>
            <a:spLocks noGrp="1"/>
          </p:cNvSpPr>
          <p:nvPr>
            <p:ph type="sldNum" sz="quarter" idx="15"/>
          </p:nvPr>
        </p:nvSpPr>
        <p:spPr/>
        <p:txBody>
          <a:bodyPr rtlCol="0"/>
          <a:lstStyle/>
          <a:p>
            <a:fld id="{8A2F00C1-6214-4086-92E7-5452DFFE1D7D}"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B7FE41B0-9D25-484D-80AD-4EADFABE7906}" type="datetimeFigureOut">
              <a:rPr lang="tr-TR" smtClean="0"/>
              <a:t>9.10.2023</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8A2F00C1-6214-4086-92E7-5452DFFE1D7D}"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B7FE41B0-9D25-484D-80AD-4EADFABE7906}" type="datetimeFigureOut">
              <a:rPr lang="tr-TR" smtClean="0"/>
              <a:t>9.10.2023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2F00C1-6214-4086-92E7-5452DFFE1D7D}"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B7FE41B0-9D25-484D-80AD-4EADFABE7906}" type="datetimeFigureOut">
              <a:rPr lang="tr-TR" smtClean="0"/>
              <a:t>9.10.2023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A2F00C1-6214-4086-92E7-5452DFFE1D7D}"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B7FE41B0-9D25-484D-80AD-4EADFABE7906}" type="datetimeFigureOut">
              <a:rPr lang="tr-TR" smtClean="0"/>
              <a:t>9.10.2023</a:t>
            </a:fld>
            <a:endParaRPr lang="tr-TR"/>
          </a:p>
        </p:txBody>
      </p:sp>
      <p:sp>
        <p:nvSpPr>
          <p:cNvPr id="7" name="Slayt Numarası Yer Tutucusu 6"/>
          <p:cNvSpPr>
            <a:spLocks noGrp="1"/>
          </p:cNvSpPr>
          <p:nvPr>
            <p:ph type="sldNum" sz="quarter" idx="11"/>
          </p:nvPr>
        </p:nvSpPr>
        <p:spPr/>
        <p:txBody>
          <a:bodyPr rtlCol="0"/>
          <a:lstStyle/>
          <a:p>
            <a:fld id="{8A2F00C1-6214-4086-92E7-5452DFFE1D7D}"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7FE41B0-9D25-484D-80AD-4EADFABE7906}" type="datetimeFigureOut">
              <a:rPr lang="tr-TR" smtClean="0"/>
              <a:t>9.10.2023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A2F00C1-6214-4086-92E7-5452DFFE1D7D}" type="slidenum">
              <a:rPr lang="tr-TR" smtClean="0"/>
              <a:t>‹#›</a:t>
            </a:fld>
            <a:endParaRPr lang="tr-TR"/>
          </a:p>
        </p:txBody>
      </p:sp>
    </p:spTree>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B7FE41B0-9D25-484D-80AD-4EADFABE7906}" type="datetimeFigureOut">
              <a:rPr lang="tr-TR" smtClean="0"/>
              <a:t>9.10.2023</a:t>
            </a:fld>
            <a:endParaRPr lang="tr-TR"/>
          </a:p>
        </p:txBody>
      </p:sp>
      <p:sp>
        <p:nvSpPr>
          <p:cNvPr id="22" name="Slayt Numarası Yer Tutucusu 21"/>
          <p:cNvSpPr>
            <a:spLocks noGrp="1"/>
          </p:cNvSpPr>
          <p:nvPr>
            <p:ph type="sldNum" sz="quarter" idx="15"/>
          </p:nvPr>
        </p:nvSpPr>
        <p:spPr/>
        <p:txBody>
          <a:bodyPr rtlCol="0"/>
          <a:lstStyle/>
          <a:p>
            <a:fld id="{8A2F00C1-6214-4086-92E7-5452DFFE1D7D}"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B7FE41B0-9D25-484D-80AD-4EADFABE7906}" type="datetimeFigureOut">
              <a:rPr lang="tr-TR" smtClean="0"/>
              <a:t>9.10.2023</a:t>
            </a:fld>
            <a:endParaRPr lang="tr-TR"/>
          </a:p>
        </p:txBody>
      </p:sp>
      <p:sp>
        <p:nvSpPr>
          <p:cNvPr id="18" name="Slayt Numarası Yer Tutucusu 17"/>
          <p:cNvSpPr>
            <a:spLocks noGrp="1"/>
          </p:cNvSpPr>
          <p:nvPr>
            <p:ph type="sldNum" sz="quarter" idx="11"/>
          </p:nvPr>
        </p:nvSpPr>
        <p:spPr/>
        <p:txBody>
          <a:bodyPr rtlCol="0"/>
          <a:lstStyle/>
          <a:p>
            <a:fld id="{8A2F00C1-6214-4086-92E7-5452DFFE1D7D}"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7FE41B0-9D25-484D-80AD-4EADFABE7906}" type="datetimeFigureOut">
              <a:rPr lang="tr-TR" smtClean="0"/>
              <a:t>9.10.2023</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A2F00C1-6214-4086-92E7-5452DFFE1D7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ransition spd="slow">
    <p:pull/>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04664"/>
            <a:ext cx="7772400" cy="1470025"/>
          </a:xfrm>
        </p:spPr>
        <p:txBody>
          <a:bodyPr/>
          <a:lstStyle/>
          <a:p>
            <a:r>
              <a:rPr lang="tr-TR" dirty="0"/>
              <a:t>Pazarlama İletişimi </a:t>
            </a:r>
          </a:p>
        </p:txBody>
      </p:sp>
      <p:sp>
        <p:nvSpPr>
          <p:cNvPr id="3" name="Alt Başlık 2"/>
          <p:cNvSpPr>
            <a:spLocks noGrp="1"/>
          </p:cNvSpPr>
          <p:nvPr>
            <p:ph type="subTitle" idx="1"/>
          </p:nvPr>
        </p:nvSpPr>
        <p:spPr>
          <a:xfrm>
            <a:off x="1371600" y="2060848"/>
            <a:ext cx="6400800" cy="3577952"/>
          </a:xfrm>
        </p:spPr>
        <p:txBody>
          <a:bodyPr>
            <a:normAutofit/>
          </a:bodyPr>
          <a:lstStyle/>
          <a:p>
            <a:r>
              <a:rPr lang="tr-TR" dirty="0">
                <a:solidFill>
                  <a:schemeClr val="tx1"/>
                </a:solidFill>
              </a:rPr>
              <a:t>Pazarlama iletişimi; üretici ve satıcıların, tüm pazarlama bileşenlerini kullanarak hedefteki tüketici ve müşteriye ulaşma çalışmalarının bütünü için kullanılabilen bir terimdir.</a:t>
            </a:r>
          </a:p>
        </p:txBody>
      </p:sp>
    </p:spTree>
    <p:extLst>
      <p:ext uri="{BB962C8B-B14F-4D97-AF65-F5344CB8AC3E}">
        <p14:creationId xmlns:p14="http://schemas.microsoft.com/office/powerpoint/2010/main" val="1423874138"/>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a:t>Pazarlama İletişiminin Özellikleri Nelerdir</a:t>
            </a:r>
            <a:r>
              <a:rPr lang="tr-TR" sz="3200" dirty="0" smtClean="0"/>
              <a:t>?</a:t>
            </a:r>
            <a:endParaRPr lang="tr-TR" sz="3200" dirty="0"/>
          </a:p>
        </p:txBody>
      </p:sp>
      <p:sp>
        <p:nvSpPr>
          <p:cNvPr id="3" name="İçerik Yer Tutucusu 2"/>
          <p:cNvSpPr>
            <a:spLocks noGrp="1"/>
          </p:cNvSpPr>
          <p:nvPr>
            <p:ph sz="quarter" idx="1"/>
          </p:nvPr>
        </p:nvSpPr>
        <p:spPr>
          <a:xfrm>
            <a:off x="457200" y="1600200"/>
            <a:ext cx="8229600" cy="4925144"/>
          </a:xfrm>
        </p:spPr>
        <p:txBody>
          <a:bodyPr>
            <a:normAutofit fontScale="47500" lnSpcReduction="20000"/>
          </a:bodyPr>
          <a:lstStyle/>
          <a:p>
            <a:pPr lvl="0"/>
            <a:r>
              <a:rPr lang="tr-TR" sz="3600" dirty="0"/>
              <a:t>Pazarlama iletişimi, klasik iletişimin tüm ögelerini ve pazarlama dilini bir arada barındırır.</a:t>
            </a:r>
          </a:p>
          <a:p>
            <a:pPr lvl="0"/>
            <a:r>
              <a:rPr lang="tr-TR" sz="3600" dirty="0"/>
              <a:t>Başlıca amaç, mevcut ve potansiyel müşterilerin zihninde, tercih edilebilecek kadar olumlu bir marka algısı yaratabilmektir.</a:t>
            </a:r>
          </a:p>
          <a:p>
            <a:pPr lvl="0"/>
            <a:r>
              <a:rPr lang="tr-TR" sz="3600" dirty="0"/>
              <a:t>Çalışmalar mevcut ve potansiyel müşterilerin deneyim, öneri, şikâyet, istek ve taleplerinin değerlendirilmesi doğrultusunda yapılır.</a:t>
            </a:r>
          </a:p>
          <a:p>
            <a:pPr lvl="0"/>
            <a:r>
              <a:rPr lang="tr-TR" sz="3600" dirty="0"/>
              <a:t>Potansiyel müşteriye ulaşmak, pazarlama iletişiminin en önemli hedeflerinden biridir.</a:t>
            </a:r>
          </a:p>
          <a:p>
            <a:pPr lvl="0"/>
            <a:r>
              <a:rPr lang="tr-TR" sz="3600" dirty="0"/>
              <a:t>Müşteriler çoğu zaman iletişime kapalı olurlar. Bu nedenle pazarlama iletişiminden sorumlu çalışanlar, müşteriyi yakalayabilecek argümanlar üretmek üzerine çalışırlar.</a:t>
            </a:r>
          </a:p>
          <a:p>
            <a:pPr lvl="0"/>
            <a:r>
              <a:rPr lang="tr-TR" sz="3600" dirty="0"/>
              <a:t>Pazarlama iletişimi, küçük ve büyük pek çok ögenin bütünü olarak kabul edilir.</a:t>
            </a:r>
          </a:p>
          <a:p>
            <a:pPr lvl="0"/>
            <a:r>
              <a:rPr lang="tr-TR" sz="3600" dirty="0"/>
              <a:t>Logo renginden personel kıyafetlerine, site tasarımından fiziksel mağaza dekorasyonuna kadar her eylem, pazarlama iletişiminin bir parçası olabilir.</a:t>
            </a:r>
          </a:p>
          <a:p>
            <a:pPr lvl="0"/>
            <a:r>
              <a:rPr lang="tr-TR" sz="3600" dirty="0"/>
              <a:t>Sadece reklamdan ibaret değildir, sosyal sorumluluk projeleri ve sponsorluk gibi girişimlerle de pazarlama iletişimi kurulabilir.</a:t>
            </a:r>
          </a:p>
          <a:p>
            <a:endParaRPr lang="tr-TR" dirty="0"/>
          </a:p>
        </p:txBody>
      </p:sp>
    </p:spTree>
    <p:extLst>
      <p:ext uri="{BB962C8B-B14F-4D97-AF65-F5344CB8AC3E}">
        <p14:creationId xmlns:p14="http://schemas.microsoft.com/office/powerpoint/2010/main" val="2407711510"/>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dirty="0"/>
              <a:t>Pazarlama İletişiminin Amaçları Nelerdir</a:t>
            </a:r>
            <a:r>
              <a:rPr lang="tr-TR" sz="3600" dirty="0" smtClean="0"/>
              <a:t>?</a:t>
            </a:r>
            <a:endParaRPr lang="tr-TR" dirty="0"/>
          </a:p>
        </p:txBody>
      </p:sp>
      <p:sp>
        <p:nvSpPr>
          <p:cNvPr id="3" name="İçerik Yer Tutucusu 2"/>
          <p:cNvSpPr>
            <a:spLocks noGrp="1"/>
          </p:cNvSpPr>
          <p:nvPr>
            <p:ph sz="quarter" idx="1"/>
          </p:nvPr>
        </p:nvSpPr>
        <p:spPr/>
        <p:txBody>
          <a:bodyPr>
            <a:normAutofit fontScale="70000" lnSpcReduction="20000"/>
          </a:bodyPr>
          <a:lstStyle/>
          <a:p>
            <a:pPr lvl="0"/>
            <a:r>
              <a:rPr lang="tr-TR" dirty="0"/>
              <a:t>Satışları artırmak</a:t>
            </a:r>
          </a:p>
          <a:p>
            <a:pPr lvl="0"/>
            <a:r>
              <a:rPr lang="tr-TR" dirty="0"/>
              <a:t>Tekrar eden satış sayılarını çoğaltmak</a:t>
            </a:r>
          </a:p>
          <a:p>
            <a:pPr lvl="0"/>
            <a:r>
              <a:rPr lang="tr-TR" dirty="0"/>
              <a:t>Ürünlerin akılda kalmasını sağlamak</a:t>
            </a:r>
          </a:p>
          <a:p>
            <a:pPr lvl="0"/>
            <a:r>
              <a:rPr lang="tr-TR" dirty="0"/>
              <a:t>Marka bilinirliğini artırmak</a:t>
            </a:r>
          </a:p>
          <a:p>
            <a:pPr lvl="0"/>
            <a:r>
              <a:rPr lang="tr-TR" dirty="0"/>
              <a:t>Potansiyel müşterilerin markayı ve ürünleri tanımasını sağlamak</a:t>
            </a:r>
          </a:p>
          <a:p>
            <a:pPr lvl="0"/>
            <a:r>
              <a:rPr lang="tr-TR" dirty="0"/>
              <a:t>Markaya ve ürünlere karşı algıyı yükseltmek</a:t>
            </a:r>
          </a:p>
          <a:p>
            <a:pPr lvl="0"/>
            <a:r>
              <a:rPr lang="tr-TR" dirty="0" smtClean="0"/>
              <a:t>Kitle psikolojisi</a:t>
            </a:r>
            <a:r>
              <a:rPr lang="tr-TR" dirty="0"/>
              <a:t> üzerinden hedef kitle mensuplarının davranışlarını yapılandırmak</a:t>
            </a:r>
          </a:p>
          <a:p>
            <a:pPr lvl="0"/>
            <a:r>
              <a:rPr lang="tr-TR" dirty="0"/>
              <a:t>Müşterilerin kalite noktasındaki algısını olumlu yöne çevirmek</a:t>
            </a:r>
          </a:p>
          <a:p>
            <a:pPr lvl="0"/>
            <a:r>
              <a:rPr lang="tr-TR" dirty="0"/>
              <a:t>Markayı ve ürünleri daha geniş kitlelere tanıtmak, adını duyurmak</a:t>
            </a:r>
          </a:p>
          <a:p>
            <a:pPr lvl="0"/>
            <a:r>
              <a:rPr lang="tr-TR" dirty="0"/>
              <a:t>Defalarca alışveriş yapabilecek sadık müşteriler </a:t>
            </a:r>
            <a:r>
              <a:rPr lang="tr-TR" dirty="0" smtClean="0"/>
              <a:t>bul</a:t>
            </a:r>
            <a:r>
              <a:rPr lang="tr-TR" dirty="0" smtClean="0"/>
              <a:t>mak</a:t>
            </a:r>
            <a:endParaRPr lang="tr-TR" dirty="0"/>
          </a:p>
          <a:p>
            <a:pPr lvl="0"/>
            <a:r>
              <a:rPr lang="tr-TR" dirty="0"/>
              <a:t>Belirli dönemlerde markayı ve dönemle ilgili ürünleri hatırlatmak</a:t>
            </a:r>
          </a:p>
          <a:p>
            <a:pPr lvl="0"/>
            <a:r>
              <a:rPr lang="tr-TR" dirty="0"/>
              <a:t>Ürün ve iş geliştirmek</a:t>
            </a:r>
          </a:p>
          <a:p>
            <a:r>
              <a:rPr lang="tr-TR" dirty="0" err="1"/>
              <a:t>İnovasyon</a:t>
            </a:r>
            <a:r>
              <a:rPr lang="tr-TR" dirty="0"/>
              <a:t> yapmak</a:t>
            </a:r>
          </a:p>
        </p:txBody>
      </p:sp>
    </p:spTree>
    <p:extLst>
      <p:ext uri="{BB962C8B-B14F-4D97-AF65-F5344CB8AC3E}">
        <p14:creationId xmlns:p14="http://schemas.microsoft.com/office/powerpoint/2010/main" val="4054554740"/>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Pazarlama İletişimi Nasıl Yapılır</a:t>
            </a:r>
            <a:r>
              <a:rPr lang="tr-TR" dirty="0" smtClean="0"/>
              <a:t>?</a:t>
            </a:r>
            <a:endParaRPr lang="tr-TR" dirty="0"/>
          </a:p>
        </p:txBody>
      </p:sp>
      <p:sp>
        <p:nvSpPr>
          <p:cNvPr id="3" name="İçerik Yer Tutucusu 2"/>
          <p:cNvSpPr>
            <a:spLocks noGrp="1"/>
          </p:cNvSpPr>
          <p:nvPr>
            <p:ph sz="quarter" idx="1"/>
          </p:nvPr>
        </p:nvSpPr>
        <p:spPr/>
        <p:txBody>
          <a:bodyPr/>
          <a:lstStyle/>
          <a:p>
            <a:pPr lvl="0"/>
            <a:r>
              <a:rPr lang="tr-TR" dirty="0"/>
              <a:t>Durum analizi yapmak</a:t>
            </a:r>
          </a:p>
          <a:p>
            <a:pPr lvl="0"/>
            <a:r>
              <a:rPr lang="tr-TR" dirty="0"/>
              <a:t>Hedefleri belirlemek</a:t>
            </a:r>
          </a:p>
          <a:p>
            <a:pPr lvl="0"/>
            <a:r>
              <a:rPr lang="tr-TR" dirty="0"/>
              <a:t>Pazarlama iletişimi stratejisini belirlemek</a:t>
            </a:r>
          </a:p>
          <a:p>
            <a:pPr lvl="0"/>
            <a:r>
              <a:rPr lang="tr-TR" dirty="0"/>
              <a:t>Strateji doğrultusunda izlenecek yolu çizmek</a:t>
            </a:r>
          </a:p>
          <a:p>
            <a:pPr lvl="0"/>
            <a:r>
              <a:rPr lang="tr-TR" dirty="0"/>
              <a:t>Çizilen yolda bütçeye uygun adımlar </a:t>
            </a:r>
            <a:r>
              <a:rPr lang="tr-TR" dirty="0" smtClean="0"/>
              <a:t>atmak</a:t>
            </a:r>
            <a:endParaRPr lang="tr-TR" dirty="0"/>
          </a:p>
        </p:txBody>
      </p:sp>
    </p:spTree>
    <p:extLst>
      <p:ext uri="{BB962C8B-B14F-4D97-AF65-F5344CB8AC3E}">
        <p14:creationId xmlns:p14="http://schemas.microsoft.com/office/powerpoint/2010/main" val="3191358232"/>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Yapılabilecek pazarlama iletişimi çalışmalarından bazıları</a:t>
            </a:r>
          </a:p>
        </p:txBody>
      </p:sp>
      <p:sp>
        <p:nvSpPr>
          <p:cNvPr id="3" name="İçerik Yer Tutucusu 2"/>
          <p:cNvSpPr>
            <a:spLocks noGrp="1"/>
          </p:cNvSpPr>
          <p:nvPr>
            <p:ph sz="quarter" idx="1"/>
          </p:nvPr>
        </p:nvSpPr>
        <p:spPr/>
        <p:txBody>
          <a:bodyPr>
            <a:normAutofit lnSpcReduction="10000"/>
          </a:bodyPr>
          <a:lstStyle/>
          <a:p>
            <a:pPr lvl="0"/>
            <a:r>
              <a:rPr lang="tr-TR" dirty="0"/>
              <a:t>Halkla ilişkiler faaliyetlerini yürütmek</a:t>
            </a:r>
          </a:p>
          <a:p>
            <a:pPr lvl="0"/>
            <a:r>
              <a:rPr lang="tr-TR" dirty="0"/>
              <a:t>Müşteri ilişkileri yönetimini gerçekleştirmek</a:t>
            </a:r>
          </a:p>
          <a:p>
            <a:pPr lvl="0"/>
            <a:r>
              <a:rPr lang="tr-TR" dirty="0"/>
              <a:t>Marka, ürün, ambalaj ve kurumsal anlamda görsel iletişim ögeleri oluşturmak</a:t>
            </a:r>
          </a:p>
          <a:p>
            <a:pPr lvl="0"/>
            <a:r>
              <a:rPr lang="tr-TR" dirty="0"/>
              <a:t>Birebir satış faaliyetlerini geliştirmek</a:t>
            </a:r>
          </a:p>
          <a:p>
            <a:pPr lvl="0"/>
            <a:r>
              <a:rPr lang="tr-TR" dirty="0"/>
              <a:t>Doğrudan pazarlama faaliyetlerine yatırım yapmak</a:t>
            </a:r>
          </a:p>
          <a:p>
            <a:pPr lvl="0"/>
            <a:r>
              <a:rPr lang="tr-TR" dirty="0"/>
              <a:t>Genel reklam faaliyetlerini yürütmek</a:t>
            </a:r>
          </a:p>
          <a:p>
            <a:pPr lvl="0"/>
            <a:r>
              <a:rPr lang="tr-TR" dirty="0"/>
              <a:t>Genel pazarlama faaliyetleri için strateji belirlemek</a:t>
            </a:r>
          </a:p>
          <a:p>
            <a:pPr lvl="0"/>
            <a:r>
              <a:rPr lang="tr-TR" dirty="0"/>
              <a:t>Promosyon, sponsorluk ve </a:t>
            </a:r>
            <a:r>
              <a:rPr lang="tr-TR" dirty="0" err="1" smtClean="0"/>
              <a:t>viral</a:t>
            </a:r>
            <a:r>
              <a:rPr lang="tr-TR" dirty="0" smtClean="0"/>
              <a:t> pazarlama</a:t>
            </a:r>
            <a:r>
              <a:rPr lang="tr-TR" dirty="0"/>
              <a:t> gibi çalışmalar yapmak</a:t>
            </a:r>
          </a:p>
          <a:p>
            <a:endParaRPr lang="tr-TR" dirty="0"/>
          </a:p>
        </p:txBody>
      </p:sp>
    </p:spTree>
    <p:extLst>
      <p:ext uri="{BB962C8B-B14F-4D97-AF65-F5344CB8AC3E}">
        <p14:creationId xmlns:p14="http://schemas.microsoft.com/office/powerpoint/2010/main" val="1470775792"/>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Doğru bir pazarlama iletişimi stratejisi</a:t>
            </a:r>
          </a:p>
        </p:txBody>
      </p:sp>
      <p:sp>
        <p:nvSpPr>
          <p:cNvPr id="3" name="İçerik Yer Tutucusu 2"/>
          <p:cNvSpPr>
            <a:spLocks noGrp="1"/>
          </p:cNvSpPr>
          <p:nvPr>
            <p:ph sz="quarter" idx="1"/>
          </p:nvPr>
        </p:nvSpPr>
        <p:spPr/>
        <p:txBody>
          <a:bodyPr>
            <a:normAutofit/>
          </a:bodyPr>
          <a:lstStyle/>
          <a:p>
            <a:pPr lvl="0"/>
            <a:r>
              <a:rPr lang="tr-TR" dirty="0"/>
              <a:t>Hedef kitle birimlerini değerlendirmeye almak</a:t>
            </a:r>
          </a:p>
          <a:p>
            <a:pPr lvl="0"/>
            <a:r>
              <a:rPr lang="tr-TR" dirty="0"/>
              <a:t>Mesajı en etkili şekilde iletebilen iletişim aracını tespit etmek</a:t>
            </a:r>
          </a:p>
          <a:p>
            <a:pPr lvl="0"/>
            <a:r>
              <a:rPr lang="tr-TR" dirty="0"/>
              <a:t>Ne zaman ve nerede iletişim kurulması gerektiğini ayarlamak</a:t>
            </a:r>
          </a:p>
          <a:p>
            <a:pPr lvl="0"/>
            <a:r>
              <a:rPr lang="tr-TR" dirty="0"/>
              <a:t>Kullanılacak pazarlama iletişimi karmasını belirlemek</a:t>
            </a:r>
          </a:p>
          <a:p>
            <a:pPr lvl="0"/>
            <a:r>
              <a:rPr lang="tr-TR" dirty="0"/>
              <a:t>Bütçenin nasıl paylaştırılacağını planlamak</a:t>
            </a:r>
          </a:p>
          <a:p>
            <a:endParaRPr lang="tr-TR" dirty="0"/>
          </a:p>
        </p:txBody>
      </p:sp>
    </p:spTree>
    <p:extLst>
      <p:ext uri="{BB962C8B-B14F-4D97-AF65-F5344CB8AC3E}">
        <p14:creationId xmlns:p14="http://schemas.microsoft.com/office/powerpoint/2010/main" val="2472470940"/>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Etkiler Hiyerarşisi </a:t>
            </a:r>
            <a:r>
              <a:rPr lang="tr-TR" dirty="0" smtClean="0"/>
              <a:t>Modeli</a:t>
            </a:r>
            <a:endParaRPr lang="tr-TR" dirty="0"/>
          </a:p>
        </p:txBody>
      </p:sp>
      <p:sp>
        <p:nvSpPr>
          <p:cNvPr id="3" name="İçerik Yer Tutucusu 2"/>
          <p:cNvSpPr>
            <a:spLocks noGrp="1"/>
          </p:cNvSpPr>
          <p:nvPr>
            <p:ph sz="quarter" idx="1"/>
          </p:nvPr>
        </p:nvSpPr>
        <p:spPr/>
        <p:txBody>
          <a:bodyPr>
            <a:normAutofit/>
          </a:bodyPr>
          <a:lstStyle/>
          <a:p>
            <a:r>
              <a:rPr lang="tr-TR" dirty="0"/>
              <a:t>Etkiler hiyerarşisi modeli; potansiyel müşterilerinizin, satın alma yolculuğunun hangi durağında olduğunu gösterir. Markanızı hiç tanımayan, tanımasına rağmen alışveriş yapmaya ikna olmayan, ikna olmasına rağmen bazı sebeplerden dolayı ürün satın almayı tercih etmeyen çeşitli tüketici profilleri vardır. Bu modele göre müşteriler 6 adım atarak satın alma işlemi gerçekleştirirler. Siz de bu 6 adımda, ürünü müşteriye satabilecek bir pazarlama iletişimi oluşturmalısınız.</a:t>
            </a:r>
          </a:p>
          <a:p>
            <a:endParaRPr lang="tr-TR" dirty="0"/>
          </a:p>
        </p:txBody>
      </p:sp>
    </p:spTree>
    <p:extLst>
      <p:ext uri="{BB962C8B-B14F-4D97-AF65-F5344CB8AC3E}">
        <p14:creationId xmlns:p14="http://schemas.microsoft.com/office/powerpoint/2010/main" val="223853115"/>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Etkiler Hiyerarşisi Modeli</a:t>
            </a:r>
            <a:endParaRPr lang="tr-TR" dirty="0"/>
          </a:p>
        </p:txBody>
      </p:sp>
      <p:sp>
        <p:nvSpPr>
          <p:cNvPr id="3" name="İçerik Yer Tutucusu 2"/>
          <p:cNvSpPr>
            <a:spLocks noGrp="1"/>
          </p:cNvSpPr>
          <p:nvPr>
            <p:ph sz="quarter" idx="1"/>
          </p:nvPr>
        </p:nvSpPr>
        <p:spPr>
          <a:xfrm>
            <a:off x="457200" y="1600201"/>
            <a:ext cx="8229600" cy="3701008"/>
          </a:xfrm>
        </p:spPr>
        <p:txBody>
          <a:bodyPr/>
          <a:lstStyle/>
          <a:p>
            <a:pPr lvl="0"/>
            <a:r>
              <a:rPr lang="tr-TR" dirty="0"/>
              <a:t>Farkındalık </a:t>
            </a:r>
            <a:r>
              <a:rPr lang="tr-TR" dirty="0" smtClean="0"/>
              <a:t>oluşturma</a:t>
            </a:r>
            <a:endParaRPr lang="tr-TR" dirty="0"/>
          </a:p>
          <a:p>
            <a:pPr lvl="0"/>
            <a:r>
              <a:rPr lang="tr-TR" dirty="0"/>
              <a:t>Bilgi verme</a:t>
            </a:r>
          </a:p>
          <a:p>
            <a:pPr lvl="0"/>
            <a:r>
              <a:rPr lang="tr-TR" dirty="0"/>
              <a:t>Beğeni sağlama</a:t>
            </a:r>
          </a:p>
          <a:p>
            <a:pPr lvl="0"/>
            <a:r>
              <a:rPr lang="tr-TR" dirty="0"/>
              <a:t>Tercih edilme</a:t>
            </a:r>
          </a:p>
          <a:p>
            <a:pPr lvl="0"/>
            <a:r>
              <a:rPr lang="tr-TR" dirty="0"/>
              <a:t>İkna etme</a:t>
            </a:r>
          </a:p>
          <a:p>
            <a:pPr lvl="0"/>
            <a:r>
              <a:rPr lang="tr-TR" dirty="0"/>
              <a:t>Satın </a:t>
            </a:r>
            <a:r>
              <a:rPr lang="tr-TR" dirty="0" smtClean="0"/>
              <a:t>alma</a:t>
            </a:r>
            <a:endParaRPr lang="tr-TR" dirty="0"/>
          </a:p>
        </p:txBody>
      </p:sp>
    </p:spTree>
    <p:extLst>
      <p:ext uri="{BB962C8B-B14F-4D97-AF65-F5344CB8AC3E}">
        <p14:creationId xmlns:p14="http://schemas.microsoft.com/office/powerpoint/2010/main" val="3622150028"/>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484784"/>
            <a:ext cx="8229600" cy="1143000"/>
          </a:xfrm>
        </p:spPr>
        <p:txBody>
          <a:bodyPr>
            <a:normAutofit/>
          </a:bodyPr>
          <a:lstStyle/>
          <a:p>
            <a:r>
              <a:rPr lang="tr-TR" dirty="0"/>
              <a:t>AIDA </a:t>
            </a:r>
            <a:r>
              <a:rPr lang="tr-TR" dirty="0" smtClean="0"/>
              <a:t>Modeli</a:t>
            </a:r>
            <a:endParaRPr lang="tr-TR" dirty="0"/>
          </a:p>
        </p:txBody>
      </p:sp>
      <p:sp>
        <p:nvSpPr>
          <p:cNvPr id="3" name="İçerik Yer Tutucusu 2"/>
          <p:cNvSpPr>
            <a:spLocks noGrp="1"/>
          </p:cNvSpPr>
          <p:nvPr>
            <p:ph sz="quarter" idx="1"/>
          </p:nvPr>
        </p:nvSpPr>
        <p:spPr>
          <a:xfrm>
            <a:off x="539552" y="2708920"/>
            <a:ext cx="8229600" cy="2836912"/>
          </a:xfrm>
        </p:spPr>
        <p:txBody>
          <a:bodyPr/>
          <a:lstStyle/>
          <a:p>
            <a:pPr lvl="0"/>
            <a:r>
              <a:rPr lang="tr-TR" dirty="0" err="1"/>
              <a:t>Attention</a:t>
            </a:r>
            <a:r>
              <a:rPr lang="tr-TR" dirty="0"/>
              <a:t> (dikkat): Dikkat </a:t>
            </a:r>
            <a:r>
              <a:rPr lang="tr-TR" dirty="0" smtClean="0"/>
              <a:t>çek</a:t>
            </a:r>
            <a:endParaRPr lang="tr-TR" dirty="0"/>
          </a:p>
          <a:p>
            <a:pPr lvl="0"/>
            <a:r>
              <a:rPr lang="tr-TR" dirty="0" err="1"/>
              <a:t>Interest</a:t>
            </a:r>
            <a:r>
              <a:rPr lang="tr-TR" dirty="0"/>
              <a:t> (ilgi): İlgi </a:t>
            </a:r>
            <a:r>
              <a:rPr lang="tr-TR" dirty="0" smtClean="0"/>
              <a:t>uyandır</a:t>
            </a:r>
            <a:endParaRPr lang="tr-TR" dirty="0"/>
          </a:p>
          <a:p>
            <a:pPr lvl="0"/>
            <a:r>
              <a:rPr lang="tr-TR" dirty="0" err="1"/>
              <a:t>Desire</a:t>
            </a:r>
            <a:r>
              <a:rPr lang="tr-TR" dirty="0"/>
              <a:t> (arzu): Satın alma arzusu </a:t>
            </a:r>
            <a:r>
              <a:rPr lang="tr-TR" dirty="0" smtClean="0"/>
              <a:t>oluştur</a:t>
            </a:r>
            <a:endParaRPr lang="tr-TR" dirty="0"/>
          </a:p>
          <a:p>
            <a:pPr lvl="0"/>
            <a:r>
              <a:rPr lang="tr-TR" dirty="0"/>
              <a:t>Action (hareket): </a:t>
            </a:r>
            <a:r>
              <a:rPr lang="tr-TR"/>
              <a:t>Harekete </a:t>
            </a:r>
            <a:r>
              <a:rPr lang="tr-TR" smtClean="0"/>
              <a:t>geçir</a:t>
            </a:r>
            <a:endParaRPr lang="tr-TR" dirty="0"/>
          </a:p>
          <a:p>
            <a:pPr marL="0" indent="0">
              <a:buNone/>
            </a:pPr>
            <a:endParaRPr lang="tr-TR" dirty="0"/>
          </a:p>
        </p:txBody>
      </p:sp>
    </p:spTree>
    <p:extLst>
      <p:ext uri="{BB962C8B-B14F-4D97-AF65-F5344CB8AC3E}">
        <p14:creationId xmlns:p14="http://schemas.microsoft.com/office/powerpoint/2010/main" val="2586369688"/>
      </p:ext>
    </p:extLst>
  </p:cSld>
  <p:clrMapOvr>
    <a:masterClrMapping/>
  </p:clrMapOvr>
  <p:transition spd="slow">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33</TotalTime>
  <Words>420</Words>
  <Application>Microsoft Office PowerPoint</Application>
  <PresentationFormat>Ekran Gösterisi (4:3)</PresentationFormat>
  <Paragraphs>60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Cumba</vt:lpstr>
      <vt:lpstr>Pazarlama İletişimi </vt:lpstr>
      <vt:lpstr>Pazarlama İletişiminin Özellikleri Nelerdir?</vt:lpstr>
      <vt:lpstr>Pazarlama İletişiminin Amaçları Nelerdir?</vt:lpstr>
      <vt:lpstr>Pazarlama İletişimi Nasıl Yapılır?</vt:lpstr>
      <vt:lpstr>Yapılabilecek pazarlama iletişimi çalışmalarından bazıları</vt:lpstr>
      <vt:lpstr>Doğru bir pazarlama iletişimi stratejisi</vt:lpstr>
      <vt:lpstr>Etkiler Hiyerarşisi Modeli</vt:lpstr>
      <vt:lpstr>Etkiler Hiyerarşisi Modeli</vt:lpstr>
      <vt:lpstr>AIDA Modeli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Pazarlama İletişimi </dc:title>
  <dc:creator>Windows Kullanıcısı</dc:creator>
  <cp:lastModifiedBy>Windows Kullanıcısı</cp:lastModifiedBy>
  <cp:revision>8</cp:revision>
  <dcterms:created xsi:type="dcterms:W3CDTF">2023-10-08T21:14:01Z</dcterms:created>
  <dcterms:modified xsi:type="dcterms:W3CDTF">2023-10-08T21:47:27Z</dcterms:modified>
</cp:coreProperties>
</file>