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20" name="Altbilgi Yer Tutucusu 19"/>
          <p:cNvSpPr>
            <a:spLocks noGrp="1"/>
          </p:cNvSpPr>
          <p:nvPr>
            <p:ph type="ftr" sz="quarter" idx="11"/>
          </p:nvPr>
        </p:nvSpPr>
        <p:spPr/>
        <p:txBody>
          <a:bodyPr/>
          <a:lstStyle>
            <a:extLst/>
          </a:lstStyle>
          <a:p>
            <a:endParaRPr lang="tr-TR"/>
          </a:p>
        </p:txBody>
      </p:sp>
      <p:sp>
        <p:nvSpPr>
          <p:cNvPr id="10" name="Slayt Numarası Yer Tutucusu 9"/>
          <p:cNvSpPr>
            <a:spLocks noGrp="1"/>
          </p:cNvSpPr>
          <p:nvPr>
            <p:ph type="sldNum" sz="quarter" idx="12"/>
          </p:nvPr>
        </p:nvSpPr>
        <p:spPr/>
        <p:txBody>
          <a:bodyPr/>
          <a:lstStyle>
            <a:extLst/>
          </a:lstStyle>
          <a:p>
            <a:fld id="{765DA961-925D-443F-A7AA-B2D8D4210D35}" type="slidenum">
              <a:rPr lang="tr-TR" smtClean="0"/>
              <a:t>‹#›</a:t>
            </a:fld>
            <a:endParaRPr lang="tr-T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765DA961-925D-443F-A7AA-B2D8D4210D3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765DA961-925D-443F-A7AA-B2D8D4210D3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765DA961-925D-443F-A7AA-B2D8D4210D3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765DA961-925D-443F-A7AA-B2D8D4210D35}" type="slidenum">
              <a:rPr lang="tr-TR" smtClean="0"/>
              <a:t>‹#›</a:t>
            </a:fld>
            <a:endParaRPr lang="tr-TR"/>
          </a:p>
        </p:txBody>
      </p:sp>
      <p:sp>
        <p:nvSpPr>
          <p:cNvPr id="10" name="Dikdörtgen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765DA961-925D-443F-A7AA-B2D8D4210D3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765DA961-925D-443F-A7AA-B2D8D4210D3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765DA961-925D-443F-A7AA-B2D8D4210D3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765DA961-925D-443F-A7AA-B2D8D4210D35}" type="slidenum">
              <a:rPr lang="tr-TR" smtClean="0"/>
              <a:t>‹#›</a:t>
            </a:fld>
            <a:endParaRPr lang="tr-TR"/>
          </a:p>
        </p:txBody>
      </p:sp>
      <p:sp>
        <p:nvSpPr>
          <p:cNvPr id="6" name="Dikdörtgen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765DA961-925D-443F-A7AA-B2D8D4210D3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6CEE7B0A-A528-48DE-96C3-08D60C0BBDA4}" type="datetimeFigureOut">
              <a:rPr lang="tr-TR" smtClean="0"/>
              <a:t>16.05.2021</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765DA961-925D-443F-A7AA-B2D8D4210D35}" type="slidenum">
              <a:rPr lang="tr-TR" smtClean="0"/>
              <a:t>‹#›</a:t>
            </a:fld>
            <a:endParaRPr lang="tr-TR"/>
          </a:p>
        </p:txBody>
      </p:sp>
      <p:sp>
        <p:nvSpPr>
          <p:cNvPr id="8" name="Dikdörtgen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CEE7B0A-A528-48DE-96C3-08D60C0BBDA4}" type="datetimeFigureOut">
              <a:rPr lang="tr-TR" smtClean="0"/>
              <a:t>16.05.2021</a:t>
            </a:fld>
            <a:endParaRPr lang="tr-TR"/>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Slayt Numarası Yer Tutucus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65DA961-925D-443F-A7AA-B2D8D4210D35}" type="slidenum">
              <a:rPr lang="tr-TR" smtClean="0"/>
              <a:t>‹#›</a:t>
            </a:fld>
            <a:endParaRPr lang="tr-TR"/>
          </a:p>
        </p:txBody>
      </p:sp>
      <p:sp>
        <p:nvSpPr>
          <p:cNvPr id="15" name="Dikdörtgen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259632" y="1484784"/>
            <a:ext cx="7406640" cy="3048744"/>
          </a:xfrm>
        </p:spPr>
        <p:txBody>
          <a:bodyPr>
            <a:normAutofit fontScale="92500"/>
          </a:bodyPr>
          <a:lstStyle/>
          <a:p>
            <a:pPr algn="just"/>
            <a:r>
              <a:rPr lang="tr-TR" dirty="0" smtClean="0"/>
              <a:t>SOSYAL MEDYA, BELİRLİ BİR İÇERİĞİN, YANİ FOTOĞRAFLARIN, VİDEOLARIN, FİKİRLERİN VE YORUMLARIN PAYLAŞILMASINI İÇEREN İKİ YÖNLÜ BİR İLETİŞİM SAĞLAYAN WEB 2.0 VE WEB TABANLI UYGULAMALARDAN OLUŞUR. SOSYAL MEDYA SAYESİNDE KULLANICILAR, DUYGULARINI, DENEYİMLERİNİ, DÜŞÜNCELERİNİ VE AÇIKLAMALARINI PAYLAŞABİLİRLER</a:t>
            </a:r>
            <a:endParaRPr lang="tr-TR" dirty="0"/>
          </a:p>
        </p:txBody>
      </p:sp>
    </p:spTree>
    <p:extLst>
      <p:ext uri="{BB962C8B-B14F-4D97-AF65-F5344CB8AC3E}">
        <p14:creationId xmlns:p14="http://schemas.microsoft.com/office/powerpoint/2010/main" val="1637222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İçerik Toplulukları</a:t>
            </a:r>
          </a:p>
        </p:txBody>
      </p:sp>
      <p:sp>
        <p:nvSpPr>
          <p:cNvPr id="3" name="Alt Başlık 2"/>
          <p:cNvSpPr>
            <a:spLocks noGrp="1"/>
          </p:cNvSpPr>
          <p:nvPr>
            <p:ph type="subTitle" idx="1"/>
          </p:nvPr>
        </p:nvSpPr>
        <p:spPr>
          <a:xfrm>
            <a:off x="1432560" y="1850064"/>
            <a:ext cx="7406640" cy="3451144"/>
          </a:xfrm>
        </p:spPr>
        <p:txBody>
          <a:bodyPr>
            <a:normAutofit/>
          </a:bodyPr>
          <a:lstStyle/>
          <a:p>
            <a:pPr algn="just"/>
            <a:r>
              <a:rPr lang="tr-TR" dirty="0"/>
              <a:t>Kişilerden gelen metin, fotoğraf, video ve sunum slaytları gibi materyallerin paylaşılması için tasarlanmıştır. Video ve müzik paylaşım siteleri, bir tür içerik topluluğu olarak </a:t>
            </a:r>
            <a:r>
              <a:rPr lang="tr-TR" dirty="0" smtClean="0"/>
              <a:t>sayılabilir</a:t>
            </a:r>
          </a:p>
          <a:p>
            <a:pPr algn="just"/>
            <a:r>
              <a:rPr lang="tr-TR" dirty="0" smtClean="0"/>
              <a:t>Youtube </a:t>
            </a:r>
            <a:r>
              <a:rPr lang="tr-TR" dirty="0" err="1" smtClean="0"/>
              <a:t>vb</a:t>
            </a:r>
            <a:endParaRPr lang="tr-TR" dirty="0"/>
          </a:p>
        </p:txBody>
      </p:sp>
    </p:spTree>
    <p:extLst>
      <p:ext uri="{BB962C8B-B14F-4D97-AF65-F5344CB8AC3E}">
        <p14:creationId xmlns:p14="http://schemas.microsoft.com/office/powerpoint/2010/main" val="2630101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03648" y="404664"/>
            <a:ext cx="7406640" cy="779346"/>
          </a:xfrm>
        </p:spPr>
        <p:txBody>
          <a:bodyPr/>
          <a:lstStyle/>
          <a:p>
            <a:r>
              <a:rPr lang="tr-TR" dirty="0"/>
              <a:t>Geribildirim için Adanmış Siteler</a:t>
            </a:r>
          </a:p>
        </p:txBody>
      </p:sp>
      <p:sp>
        <p:nvSpPr>
          <p:cNvPr id="3" name="Alt Başlık 2"/>
          <p:cNvSpPr>
            <a:spLocks noGrp="1"/>
          </p:cNvSpPr>
          <p:nvPr>
            <p:ph type="subTitle" idx="1"/>
          </p:nvPr>
        </p:nvSpPr>
        <p:spPr>
          <a:xfrm>
            <a:off x="1432560" y="1850064"/>
            <a:ext cx="7406640" cy="3163112"/>
          </a:xfrm>
        </p:spPr>
        <p:txBody>
          <a:bodyPr>
            <a:normAutofit/>
          </a:bodyPr>
          <a:lstStyle/>
          <a:p>
            <a:pPr algn="just"/>
            <a:r>
              <a:rPr lang="tr-TR" dirty="0"/>
              <a:t>Kullanıcıların sayısız konuda deneyim, görüş ve düşünce paylaşmasına, okumasına, incelemesine, yanıtlamasına, tartışmasına ve paylaşmasına olanak tanıyan web siteleri. </a:t>
            </a:r>
            <a:r>
              <a:rPr lang="tr-TR" dirty="0" err="1"/>
              <a:t>Bulletin</a:t>
            </a:r>
            <a:r>
              <a:rPr lang="tr-TR" dirty="0"/>
              <a:t> </a:t>
            </a:r>
            <a:r>
              <a:rPr lang="tr-TR" dirty="0" err="1"/>
              <a:t>Boards</a:t>
            </a:r>
            <a:r>
              <a:rPr lang="tr-TR" dirty="0"/>
              <a:t> Sistemleri ve çevrimiçi forumlar iki ana </a:t>
            </a:r>
            <a:r>
              <a:rPr lang="tr-TR" dirty="0" smtClean="0"/>
              <a:t>tiptir</a:t>
            </a:r>
          </a:p>
          <a:p>
            <a:pPr algn="just"/>
            <a:r>
              <a:rPr lang="tr-TR" dirty="0" err="1" smtClean="0"/>
              <a:t>TripAdvisor</a:t>
            </a:r>
            <a:endParaRPr lang="tr-TR" dirty="0"/>
          </a:p>
        </p:txBody>
      </p:sp>
    </p:spTree>
    <p:extLst>
      <p:ext uri="{BB962C8B-B14F-4D97-AF65-F5344CB8AC3E}">
        <p14:creationId xmlns:p14="http://schemas.microsoft.com/office/powerpoint/2010/main" val="1564809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Mobil Sosyal Uygulamalar</a:t>
            </a:r>
          </a:p>
        </p:txBody>
      </p:sp>
      <p:sp>
        <p:nvSpPr>
          <p:cNvPr id="3" name="Alt Başlık 2"/>
          <p:cNvSpPr>
            <a:spLocks noGrp="1"/>
          </p:cNvSpPr>
          <p:nvPr>
            <p:ph type="subTitle" idx="1"/>
          </p:nvPr>
        </p:nvSpPr>
        <p:spPr>
          <a:xfrm>
            <a:off x="1403648" y="2492896"/>
            <a:ext cx="7406640" cy="2947088"/>
          </a:xfrm>
        </p:spPr>
        <p:txBody>
          <a:bodyPr>
            <a:normAutofit/>
          </a:bodyPr>
          <a:lstStyle/>
          <a:p>
            <a:r>
              <a:rPr lang="tr-TR" dirty="0"/>
              <a:t>Mobil cihazların çeşitli hizmetler sunmak için artan gücünden faydalanan yeni bir paradigma. Mobil Sosyal Uygulamalar, birbirine bağlı kişiler arasındaki sosyal etkileşimleri </a:t>
            </a:r>
            <a:r>
              <a:rPr lang="tr-TR" dirty="0" smtClean="0"/>
              <a:t>destekler</a:t>
            </a:r>
          </a:p>
          <a:p>
            <a:r>
              <a:rPr lang="tr-TR" dirty="0" err="1" smtClean="0"/>
              <a:t>Whatsapp</a:t>
            </a:r>
            <a:r>
              <a:rPr lang="tr-TR" dirty="0" smtClean="0"/>
              <a:t> </a:t>
            </a:r>
            <a:r>
              <a:rPr lang="tr-TR" dirty="0" err="1" smtClean="0"/>
              <a:t>vb</a:t>
            </a:r>
            <a:endParaRPr lang="tr-TR" dirty="0"/>
          </a:p>
        </p:txBody>
      </p:sp>
    </p:spTree>
    <p:extLst>
      <p:ext uri="{BB962C8B-B14F-4D97-AF65-F5344CB8AC3E}">
        <p14:creationId xmlns:p14="http://schemas.microsoft.com/office/powerpoint/2010/main" val="1466050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331640" y="476672"/>
            <a:ext cx="7406640" cy="851354"/>
          </a:xfrm>
        </p:spPr>
        <p:txBody>
          <a:bodyPr/>
          <a:lstStyle/>
          <a:p>
            <a:pPr algn="ctr"/>
            <a:r>
              <a:rPr lang="tr-TR" dirty="0"/>
              <a:t>WEB 2.0</a:t>
            </a:r>
          </a:p>
        </p:txBody>
      </p:sp>
      <p:sp>
        <p:nvSpPr>
          <p:cNvPr id="3" name="Alt Başlık 2"/>
          <p:cNvSpPr>
            <a:spLocks noGrp="1"/>
          </p:cNvSpPr>
          <p:nvPr>
            <p:ph type="subTitle" idx="1"/>
          </p:nvPr>
        </p:nvSpPr>
        <p:spPr>
          <a:xfrm>
            <a:off x="1432560" y="1850064"/>
            <a:ext cx="7406640" cy="3163112"/>
          </a:xfrm>
        </p:spPr>
        <p:txBody>
          <a:bodyPr>
            <a:normAutofit fontScale="85000" lnSpcReduction="10000"/>
          </a:bodyPr>
          <a:lstStyle/>
          <a:p>
            <a:pPr algn="just"/>
            <a:r>
              <a:rPr lang="tr-TR" dirty="0"/>
              <a:t>Web 2.0 terimi, ilk kez 2004 yılında </a:t>
            </a:r>
            <a:r>
              <a:rPr lang="tr-TR" dirty="0" err="1"/>
              <a:t>O’Reilly</a:t>
            </a:r>
            <a:r>
              <a:rPr lang="tr-TR" dirty="0"/>
              <a:t> Media ve Media Live International tarafından düzenlenen bir konferansta kullanılmıştır. Web 2.0'ın genel olarak kabul edilmiş bir tanımı yoktur. En yaygın kullanılanlardan biri, kullanıcı katılımı, açıklık ve ağ etkileri ile karakterize edilen olgun bir ortam, internetin gelecek nesillerine kolektif olarak temel oluşturan bir dizi ekonomik, teknolojik ve sosyal eğilimleridir. Kullanıcılar veri ve hizmetleri başkalarının onları tekrar harmanlamasına izin verecek şekilde sağlar, böylece katılım mimarisi ile bir etki ağı oluşturur</a:t>
            </a:r>
          </a:p>
        </p:txBody>
      </p:sp>
    </p:spTree>
    <p:extLst>
      <p:ext uri="{BB962C8B-B14F-4D97-AF65-F5344CB8AC3E}">
        <p14:creationId xmlns:p14="http://schemas.microsoft.com/office/powerpoint/2010/main" val="3862461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Web 2.0 teknolojileri</a:t>
            </a:r>
          </a:p>
        </p:txBody>
      </p:sp>
    </p:spTree>
    <p:extLst>
      <p:ext uri="{BB962C8B-B14F-4D97-AF65-F5344CB8AC3E}">
        <p14:creationId xmlns:p14="http://schemas.microsoft.com/office/powerpoint/2010/main" val="2907382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err="1" smtClean="0"/>
              <a:t>Wiki</a:t>
            </a:r>
            <a:endParaRPr lang="tr-TR" dirty="0"/>
          </a:p>
        </p:txBody>
      </p:sp>
      <p:sp>
        <p:nvSpPr>
          <p:cNvPr id="3" name="Alt Başlık 2"/>
          <p:cNvSpPr>
            <a:spLocks noGrp="1"/>
          </p:cNvSpPr>
          <p:nvPr>
            <p:ph type="subTitle" idx="1"/>
          </p:nvPr>
        </p:nvSpPr>
        <p:spPr>
          <a:xfrm>
            <a:off x="1259632" y="2348880"/>
            <a:ext cx="7406640" cy="2904728"/>
          </a:xfrm>
        </p:spPr>
        <p:txBody>
          <a:bodyPr>
            <a:normAutofit lnSpcReduction="10000"/>
          </a:bodyPr>
          <a:lstStyle/>
          <a:p>
            <a:pPr algn="just"/>
            <a:r>
              <a:rPr lang="tr-TR" dirty="0" smtClean="0"/>
              <a:t>Erişimi </a:t>
            </a:r>
            <a:r>
              <a:rPr lang="tr-TR" dirty="0"/>
              <a:t>basitleştirilmiş bir biçimlendirme dili kullanarak içeriğe katkıda bulunma veya içeriği değiştirme olanağını sağlamak için tasarlanmış web sayfaları topluluğudur. Genellikle ortak web siteleri oluşturmak için kullanılır. En iyi bilinen örneklerinden biri </a:t>
            </a:r>
            <a:r>
              <a:rPr lang="tr-TR" dirty="0" err="1"/>
              <a:t>Wikipedia’dır</a:t>
            </a:r>
            <a:r>
              <a:rPr lang="tr-TR" dirty="0"/>
              <a:t>. </a:t>
            </a:r>
            <a:r>
              <a:rPr lang="tr-TR" dirty="0" err="1"/>
              <a:t>Wikisözler</a:t>
            </a:r>
            <a:r>
              <a:rPr lang="tr-TR" dirty="0"/>
              <a:t> de eğitimde öğrenciler tarafından desteklenen bilgi sistemlerini kolaylaştırmak için kullanılabilir.</a:t>
            </a:r>
          </a:p>
        </p:txBody>
      </p:sp>
    </p:spTree>
    <p:extLst>
      <p:ext uri="{BB962C8B-B14F-4D97-AF65-F5344CB8AC3E}">
        <p14:creationId xmlns:p14="http://schemas.microsoft.com/office/powerpoint/2010/main" val="4183229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err="1" smtClean="0"/>
              <a:t>Blog</a:t>
            </a:r>
            <a:endParaRPr lang="tr-TR" dirty="0"/>
          </a:p>
        </p:txBody>
      </p:sp>
      <p:sp>
        <p:nvSpPr>
          <p:cNvPr id="3" name="Alt Başlık 2"/>
          <p:cNvSpPr>
            <a:spLocks noGrp="1"/>
          </p:cNvSpPr>
          <p:nvPr>
            <p:ph type="subTitle" idx="1"/>
          </p:nvPr>
        </p:nvSpPr>
        <p:spPr/>
        <p:txBody>
          <a:bodyPr/>
          <a:lstStyle/>
          <a:p>
            <a:r>
              <a:rPr lang="tr-TR" dirty="0" smtClean="0"/>
              <a:t>Web </a:t>
            </a:r>
            <a:r>
              <a:rPr lang="tr-TR" dirty="0"/>
              <a:t>günlüğü (</a:t>
            </a:r>
            <a:r>
              <a:rPr lang="tr-TR" dirty="0" err="1"/>
              <a:t>blog</a:t>
            </a:r>
            <a:r>
              <a:rPr lang="tr-TR" dirty="0"/>
              <a:t>), genellikle düzenli yorum girişleri, etkinlik açıklamaları veya grafik/ video gibi diğer materyalleri olan bir kişi tarafından tutulan bir web sitesi türüdür.</a:t>
            </a:r>
          </a:p>
        </p:txBody>
      </p:sp>
    </p:spTree>
    <p:extLst>
      <p:ext uri="{BB962C8B-B14F-4D97-AF65-F5344CB8AC3E}">
        <p14:creationId xmlns:p14="http://schemas.microsoft.com/office/powerpoint/2010/main" val="1302985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err="1" smtClean="0"/>
              <a:t>Podcast</a:t>
            </a:r>
            <a:endParaRPr lang="tr-TR" dirty="0"/>
          </a:p>
        </p:txBody>
      </p:sp>
      <p:sp>
        <p:nvSpPr>
          <p:cNvPr id="3" name="Alt Başlık 2"/>
          <p:cNvSpPr>
            <a:spLocks noGrp="1"/>
          </p:cNvSpPr>
          <p:nvPr>
            <p:ph type="subTitle" idx="1"/>
          </p:nvPr>
        </p:nvSpPr>
        <p:spPr>
          <a:xfrm>
            <a:off x="1331640" y="2924944"/>
            <a:ext cx="7406640" cy="1752600"/>
          </a:xfrm>
        </p:spPr>
        <p:txBody>
          <a:bodyPr>
            <a:normAutofit fontScale="85000" lnSpcReduction="10000"/>
          </a:bodyPr>
          <a:lstStyle/>
          <a:p>
            <a:pPr algn="just"/>
            <a:r>
              <a:rPr lang="tr-TR" dirty="0" smtClean="0"/>
              <a:t>RSS </a:t>
            </a:r>
            <a:r>
              <a:rPr lang="tr-TR" dirty="0"/>
              <a:t>beslemelerini işleyebilen bir yazılım kullanarak internetten ücretsiz olarak indirilebilen bir dijital medya dosyası, genellikle dijital ses veya videodur. Dosya daha sonra kişisel bir bilgisayarda veya mobil cihazda oynatılabilir. </a:t>
            </a:r>
            <a:r>
              <a:rPr lang="tr-TR" dirty="0" err="1"/>
              <a:t>YouTube</a:t>
            </a:r>
            <a:r>
              <a:rPr lang="tr-TR" dirty="0"/>
              <a:t>, şu anda </a:t>
            </a:r>
            <a:r>
              <a:rPr lang="tr-TR" dirty="0" err="1"/>
              <a:t>podcast</a:t>
            </a:r>
            <a:r>
              <a:rPr lang="tr-TR" dirty="0"/>
              <a:t> yayınlamak ve görmek için en popüler sitedir. </a:t>
            </a:r>
          </a:p>
        </p:txBody>
      </p:sp>
    </p:spTree>
    <p:extLst>
      <p:ext uri="{BB962C8B-B14F-4D97-AF65-F5344CB8AC3E}">
        <p14:creationId xmlns:p14="http://schemas.microsoft.com/office/powerpoint/2010/main" val="775522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Sosyal </a:t>
            </a:r>
            <a:r>
              <a:rPr lang="tr-TR" dirty="0" smtClean="0"/>
              <a:t>Ağ</a:t>
            </a:r>
            <a:endParaRPr lang="tr-TR" dirty="0"/>
          </a:p>
        </p:txBody>
      </p:sp>
      <p:sp>
        <p:nvSpPr>
          <p:cNvPr id="3" name="Alt Başlık 2"/>
          <p:cNvSpPr>
            <a:spLocks noGrp="1"/>
          </p:cNvSpPr>
          <p:nvPr>
            <p:ph type="subTitle" idx="1"/>
          </p:nvPr>
        </p:nvSpPr>
        <p:spPr>
          <a:xfrm>
            <a:off x="1331640" y="2924944"/>
            <a:ext cx="7406640" cy="1752600"/>
          </a:xfrm>
        </p:spPr>
        <p:txBody>
          <a:bodyPr/>
          <a:lstStyle/>
          <a:p>
            <a:pPr algn="just"/>
            <a:r>
              <a:rPr lang="tr-TR" dirty="0" smtClean="0"/>
              <a:t>Genellikle </a:t>
            </a:r>
            <a:r>
              <a:rPr lang="tr-TR" dirty="0"/>
              <a:t>bir veya daha fazla bağımlılık şekliyle bağlanan bireylerden veya kuruluşlardan oluşan sosyal bir yapıdır. Facebook ve </a:t>
            </a:r>
            <a:r>
              <a:rPr lang="tr-TR" dirty="0" err="1"/>
              <a:t>MySpace</a:t>
            </a:r>
            <a:r>
              <a:rPr lang="tr-TR" dirty="0"/>
              <a:t> en büyük sosyal ağlar arasındadır.</a:t>
            </a:r>
          </a:p>
        </p:txBody>
      </p:sp>
    </p:spTree>
    <p:extLst>
      <p:ext uri="{BB962C8B-B14F-4D97-AF65-F5344CB8AC3E}">
        <p14:creationId xmlns:p14="http://schemas.microsoft.com/office/powerpoint/2010/main" val="3634635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03648" y="476672"/>
            <a:ext cx="7406640" cy="720080"/>
          </a:xfrm>
        </p:spPr>
        <p:txBody>
          <a:bodyPr>
            <a:normAutofit fontScale="90000"/>
          </a:bodyPr>
          <a:lstStyle/>
          <a:p>
            <a:pPr algn="ctr"/>
            <a:r>
              <a:rPr lang="tr-TR" dirty="0"/>
              <a:t>Sanal </a:t>
            </a:r>
            <a:r>
              <a:rPr lang="tr-TR" dirty="0" smtClean="0"/>
              <a:t>Dünya</a:t>
            </a:r>
            <a:endParaRPr lang="tr-TR" dirty="0"/>
          </a:p>
        </p:txBody>
      </p:sp>
      <p:sp>
        <p:nvSpPr>
          <p:cNvPr id="3" name="Alt Başlık 2"/>
          <p:cNvSpPr>
            <a:spLocks noGrp="1"/>
          </p:cNvSpPr>
          <p:nvPr>
            <p:ph type="subTitle" idx="1"/>
          </p:nvPr>
        </p:nvSpPr>
        <p:spPr>
          <a:xfrm>
            <a:off x="1259632" y="3212976"/>
            <a:ext cx="7406640" cy="1752600"/>
          </a:xfrm>
        </p:spPr>
        <p:txBody>
          <a:bodyPr/>
          <a:lstStyle/>
          <a:p>
            <a:pPr algn="just"/>
            <a:r>
              <a:rPr lang="tr-TR" dirty="0" smtClean="0"/>
              <a:t>Kullanıcıların </a:t>
            </a:r>
            <a:r>
              <a:rPr lang="tr-TR" dirty="0"/>
              <a:t>coğrafi sınırlar olmadan birbirleriyle etkileşime girmesini sağlayan bilgisayar simülasyonlu bir ortamdır. Her kullanıcı bir </a:t>
            </a:r>
            <a:r>
              <a:rPr lang="tr-TR" dirty="0" err="1"/>
              <a:t>avatar</a:t>
            </a:r>
            <a:r>
              <a:rPr lang="tr-TR" dirty="0"/>
              <a:t> ile temsil edilir</a:t>
            </a:r>
          </a:p>
        </p:txBody>
      </p:sp>
    </p:spTree>
    <p:extLst>
      <p:ext uri="{BB962C8B-B14F-4D97-AF65-F5344CB8AC3E}">
        <p14:creationId xmlns:p14="http://schemas.microsoft.com/office/powerpoint/2010/main" val="687047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32560" y="359898"/>
            <a:ext cx="7406640" cy="908862"/>
          </a:xfrm>
        </p:spPr>
        <p:txBody>
          <a:bodyPr/>
          <a:lstStyle/>
          <a:p>
            <a:pPr algn="ctr"/>
            <a:r>
              <a:rPr lang="tr-TR" dirty="0" smtClean="0"/>
              <a:t>Sosyal medya</a:t>
            </a:r>
            <a:endParaRPr lang="tr-TR" dirty="0"/>
          </a:p>
        </p:txBody>
      </p:sp>
      <p:sp>
        <p:nvSpPr>
          <p:cNvPr id="3" name="Alt Başlık 2"/>
          <p:cNvSpPr>
            <a:spLocks noGrp="1"/>
          </p:cNvSpPr>
          <p:nvPr>
            <p:ph type="subTitle" idx="1"/>
          </p:nvPr>
        </p:nvSpPr>
        <p:spPr>
          <a:xfrm>
            <a:off x="1432560" y="1850064"/>
            <a:ext cx="7406640" cy="3595160"/>
          </a:xfrm>
        </p:spPr>
        <p:txBody>
          <a:bodyPr>
            <a:normAutofit fontScale="92500" lnSpcReduction="10000"/>
          </a:bodyPr>
          <a:lstStyle/>
          <a:p>
            <a:pPr marL="484632" indent="-457200">
              <a:buFont typeface="Arial" pitchFamily="34" charset="0"/>
              <a:buChar char="•"/>
            </a:pPr>
            <a:r>
              <a:rPr lang="tr-TR" dirty="0"/>
              <a:t>Sosyal medya, ortak ilgi alanları hakkında başkalarıyla bilgi paylaşmak isteyen tüketiciler tarafından oluşturulan ve kullanılan çeşitli yeni çevrimiçi bilgi kaynaklarını temsil eder. </a:t>
            </a:r>
            <a:endParaRPr lang="tr-TR" dirty="0" smtClean="0"/>
          </a:p>
          <a:p>
            <a:pPr marL="484632" indent="-457200">
              <a:buFont typeface="Arial" pitchFamily="34" charset="0"/>
              <a:buChar char="•"/>
            </a:pPr>
            <a:r>
              <a:rPr lang="tr-TR" dirty="0"/>
              <a:t>Sosyal medya, kullanıcılar arasında etkileşimi, işbirliğini ve paylaşımı kolaylaştıran her türlü çevrimiçi medya ve içerik uygulaması veya </a:t>
            </a:r>
            <a:r>
              <a:rPr lang="tr-TR" dirty="0" smtClean="0"/>
              <a:t>platformudur</a:t>
            </a:r>
          </a:p>
          <a:p>
            <a:pPr marL="484632" indent="-457200">
              <a:buFont typeface="Arial" pitchFamily="34" charset="0"/>
              <a:buChar char="•"/>
            </a:pPr>
            <a:r>
              <a:rPr lang="tr-TR" dirty="0"/>
              <a:t>Sosyal medya uygulamaları, katılımcı bir kültürel deneyimi ve kurumlar arasında çevrimiçi işbirliğini kolaylaştırma işlevine </a:t>
            </a:r>
            <a:r>
              <a:rPr lang="tr-TR" dirty="0" smtClean="0"/>
              <a:t>sahiptir</a:t>
            </a:r>
          </a:p>
          <a:p>
            <a:pPr marL="484632" indent="-457200">
              <a:buFont typeface="Arial" pitchFamily="34" charset="0"/>
              <a:buChar char="•"/>
            </a:pPr>
            <a:endParaRPr lang="tr-TR" dirty="0"/>
          </a:p>
        </p:txBody>
      </p:sp>
    </p:spTree>
    <p:extLst>
      <p:ext uri="{BB962C8B-B14F-4D97-AF65-F5344CB8AC3E}">
        <p14:creationId xmlns:p14="http://schemas.microsoft.com/office/powerpoint/2010/main" val="39927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Web 2.0 araçları ile yönetilen bilginin özellikleri</a:t>
            </a:r>
          </a:p>
        </p:txBody>
      </p:sp>
      <p:sp>
        <p:nvSpPr>
          <p:cNvPr id="3" name="Alt Başlık 2"/>
          <p:cNvSpPr>
            <a:spLocks noGrp="1"/>
          </p:cNvSpPr>
          <p:nvPr>
            <p:ph type="subTitle" idx="1"/>
          </p:nvPr>
        </p:nvSpPr>
        <p:spPr>
          <a:xfrm>
            <a:off x="1115616" y="2348880"/>
            <a:ext cx="7694672" cy="3456384"/>
          </a:xfrm>
        </p:spPr>
        <p:txBody>
          <a:bodyPr>
            <a:normAutofit fontScale="92500" lnSpcReduction="20000"/>
          </a:bodyPr>
          <a:lstStyle/>
          <a:p>
            <a:pPr marL="484632" indent="-457200" algn="just">
              <a:buFont typeface="Arial" pitchFamily="34" charset="0"/>
              <a:buChar char="•"/>
            </a:pPr>
            <a:r>
              <a:rPr lang="tr-TR" dirty="0" smtClean="0"/>
              <a:t>Katkı</a:t>
            </a:r>
            <a:r>
              <a:rPr lang="tr-TR" dirty="0"/>
              <a:t>: Her kullanıcı, bilgilerini özgürce sağlama olanağına sahiptir. </a:t>
            </a:r>
          </a:p>
          <a:p>
            <a:pPr marL="484632" indent="-457200" algn="just">
              <a:buFont typeface="Arial" pitchFamily="34" charset="0"/>
              <a:buChar char="•"/>
            </a:pPr>
            <a:r>
              <a:rPr lang="tr-TR" dirty="0" smtClean="0"/>
              <a:t>Paylaşma</a:t>
            </a:r>
            <a:r>
              <a:rPr lang="tr-TR" dirty="0"/>
              <a:t>: Bilgi içeriği diğerleri için (güvenlik mekanizmaları aracılığıyla) serbestçe </a:t>
            </a:r>
            <a:r>
              <a:rPr lang="tr-TR" dirty="0" smtClean="0"/>
              <a:t>kullanılabilir.</a:t>
            </a:r>
          </a:p>
          <a:p>
            <a:pPr marL="484632" indent="-457200" algn="just">
              <a:buFont typeface="Arial" pitchFamily="34" charset="0"/>
              <a:buChar char="•"/>
            </a:pPr>
            <a:r>
              <a:rPr lang="tr-TR" dirty="0" smtClean="0"/>
              <a:t>İşbirliği</a:t>
            </a:r>
            <a:r>
              <a:rPr lang="tr-TR" dirty="0"/>
              <a:t>: Bilgi içeriği, bilgi tedarikçileri arasında işbirliği yoluyla oluşturulur ve korunur. </a:t>
            </a:r>
          </a:p>
          <a:p>
            <a:pPr marL="484632" indent="-457200" algn="just">
              <a:buFont typeface="Arial" pitchFamily="34" charset="0"/>
              <a:buChar char="•"/>
            </a:pPr>
            <a:r>
              <a:rPr lang="tr-TR" dirty="0" smtClean="0"/>
              <a:t>Dinamizm</a:t>
            </a:r>
            <a:r>
              <a:rPr lang="tr-TR" dirty="0"/>
              <a:t>: Bilgi içeriği, ortamdaki ve durumdaki değişiklikleri yansıtacak şekilde sürekli </a:t>
            </a:r>
            <a:r>
              <a:rPr lang="tr-TR" dirty="0" smtClean="0"/>
              <a:t>güncellenir.</a:t>
            </a:r>
          </a:p>
          <a:p>
            <a:pPr marL="484632" indent="-457200" algn="just">
              <a:buFont typeface="Arial" pitchFamily="34" charset="0"/>
              <a:buChar char="•"/>
            </a:pPr>
            <a:r>
              <a:rPr lang="tr-TR" dirty="0" smtClean="0"/>
              <a:t>Güvenilirlik</a:t>
            </a:r>
            <a:r>
              <a:rPr lang="tr-TR" dirty="0"/>
              <a:t>: Bilginin katkısı, bilgi tedarikçileri arasında güvene dayanmalıdır.</a:t>
            </a:r>
          </a:p>
        </p:txBody>
      </p:sp>
    </p:spTree>
    <p:extLst>
      <p:ext uri="{BB962C8B-B14F-4D97-AF65-F5344CB8AC3E}">
        <p14:creationId xmlns:p14="http://schemas.microsoft.com/office/powerpoint/2010/main" val="12607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SOSYAL MEDYA PLATFORMLARI</a:t>
            </a:r>
          </a:p>
        </p:txBody>
      </p:sp>
    </p:spTree>
    <p:extLst>
      <p:ext uri="{BB962C8B-B14F-4D97-AF65-F5344CB8AC3E}">
        <p14:creationId xmlns:p14="http://schemas.microsoft.com/office/powerpoint/2010/main" val="1943858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Facebook</a:t>
            </a:r>
          </a:p>
        </p:txBody>
      </p:sp>
      <p:sp>
        <p:nvSpPr>
          <p:cNvPr id="3" name="Alt Başlık 2"/>
          <p:cNvSpPr>
            <a:spLocks noGrp="1"/>
          </p:cNvSpPr>
          <p:nvPr>
            <p:ph type="subTitle" idx="1"/>
          </p:nvPr>
        </p:nvSpPr>
        <p:spPr>
          <a:xfrm>
            <a:off x="1259632" y="1988840"/>
            <a:ext cx="7406640" cy="3379136"/>
          </a:xfrm>
        </p:spPr>
        <p:txBody>
          <a:bodyPr>
            <a:normAutofit fontScale="85000" lnSpcReduction="10000"/>
          </a:bodyPr>
          <a:lstStyle/>
          <a:p>
            <a:pPr algn="just"/>
            <a:r>
              <a:rPr lang="tr-TR" dirty="0"/>
              <a:t>Facebook, Mark </a:t>
            </a:r>
            <a:r>
              <a:rPr lang="tr-TR" dirty="0" err="1"/>
              <a:t>Zuckerberg</a:t>
            </a:r>
            <a:r>
              <a:rPr lang="tr-TR" dirty="0"/>
              <a:t> tarafından 2004 yılında oluşturulan bir sosyal ağ hizmetidir. Başlangıçta sadece Harvard öğrencileri arasında bir iletişim aracı olarak tasarlanmış olsa da Facebook şimdi dünya çapında en büyük sosyal ağ konumundadır. 2019'un 4. çeyreği itibarı ile aylık 2.5 milyardan fazla küresel aktif kullanıcısı bulunmaktadır ve toplam 2.89 milyar kullanıcı, şirketin temel ürünlerinden biri olan Facebook, </a:t>
            </a:r>
            <a:r>
              <a:rPr lang="tr-TR" dirty="0" err="1"/>
              <a:t>WhatsApp</a:t>
            </a:r>
            <a:r>
              <a:rPr lang="tr-TR" dirty="0"/>
              <a:t>, </a:t>
            </a:r>
            <a:r>
              <a:rPr lang="tr-TR" dirty="0" err="1"/>
              <a:t>Instagram</a:t>
            </a:r>
            <a:r>
              <a:rPr lang="tr-TR" dirty="0"/>
              <a:t> ve Messenger'a aylık olarak erişmektedir. Facebook Şubat 2012'de halka arz edilmiştir. Eylül 2012'de 1 milyar $ karşılığında </a:t>
            </a:r>
            <a:r>
              <a:rPr lang="tr-TR" dirty="0" err="1"/>
              <a:t>Instagram'ı</a:t>
            </a:r>
            <a:r>
              <a:rPr lang="tr-TR" dirty="0"/>
              <a:t>, Şubat 2014’te, 19 milyar $ karşılığında </a:t>
            </a:r>
            <a:r>
              <a:rPr lang="tr-TR" dirty="0" err="1"/>
              <a:t>WhatsApp’ı</a:t>
            </a:r>
            <a:r>
              <a:rPr lang="tr-TR" dirty="0"/>
              <a:t> satın almıştır.</a:t>
            </a:r>
          </a:p>
        </p:txBody>
      </p:sp>
    </p:spTree>
    <p:extLst>
      <p:ext uri="{BB962C8B-B14F-4D97-AF65-F5344CB8AC3E}">
        <p14:creationId xmlns:p14="http://schemas.microsoft.com/office/powerpoint/2010/main" val="3324450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Facebook</a:t>
            </a:r>
          </a:p>
        </p:txBody>
      </p:sp>
      <p:sp>
        <p:nvSpPr>
          <p:cNvPr id="3" name="Alt Başlık 2"/>
          <p:cNvSpPr>
            <a:spLocks noGrp="1"/>
          </p:cNvSpPr>
          <p:nvPr>
            <p:ph type="subTitle" idx="1"/>
          </p:nvPr>
        </p:nvSpPr>
        <p:spPr>
          <a:xfrm>
            <a:off x="1432560" y="1850064"/>
            <a:ext cx="7406640" cy="4099216"/>
          </a:xfrm>
        </p:spPr>
        <p:txBody>
          <a:bodyPr>
            <a:normAutofit fontScale="92500" lnSpcReduction="10000"/>
          </a:bodyPr>
          <a:lstStyle/>
          <a:p>
            <a:pPr algn="just"/>
            <a:r>
              <a:rPr lang="tr-TR" dirty="0"/>
              <a:t>Hindistan, 260 milyondan fazla kullanıcısıyla Facebook’ta kitle büyüklüğü açısından lider ülkedir. Bu bağlamda, Hindistan’daki Facebook kullanıcıları eğer bir ülke olsaydı, dünyada nüfus açısından en büyük dördüncü ülke olacağını söylemek mümkündür. Hindistan dışında, her biri 100 milyondan fazla Facebook kullanıcısı olan diğer pazarlar sırasıyla 180 milyon, 130 milyon ve 120 milyon Facebook kullanıcısı olan ABD, Endonezya ve Brezilya’dır. Facebook'un geliri 2013'te 7.87 milyar $’dan, 2018'de 70.7 milyar $’a yükselmiştir. 2018’de, 18.49 milyar $ net gelir elde ederek, yıllık gelirlerde sosyal medya şirketleri arasında ilk sırada yer almıştır</a:t>
            </a:r>
          </a:p>
        </p:txBody>
      </p:sp>
    </p:spTree>
    <p:extLst>
      <p:ext uri="{BB962C8B-B14F-4D97-AF65-F5344CB8AC3E}">
        <p14:creationId xmlns:p14="http://schemas.microsoft.com/office/powerpoint/2010/main" val="1831091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err="1" smtClean="0"/>
              <a:t>Twitter</a:t>
            </a:r>
            <a:endParaRPr lang="tr-TR" dirty="0"/>
          </a:p>
        </p:txBody>
      </p:sp>
      <p:sp>
        <p:nvSpPr>
          <p:cNvPr id="3" name="Alt Başlık 2"/>
          <p:cNvSpPr>
            <a:spLocks noGrp="1"/>
          </p:cNvSpPr>
          <p:nvPr>
            <p:ph type="subTitle" idx="1"/>
          </p:nvPr>
        </p:nvSpPr>
        <p:spPr>
          <a:xfrm>
            <a:off x="1115616" y="1850064"/>
            <a:ext cx="7920880" cy="4315240"/>
          </a:xfrm>
        </p:spPr>
        <p:txBody>
          <a:bodyPr>
            <a:normAutofit fontScale="77500" lnSpcReduction="20000"/>
          </a:bodyPr>
          <a:lstStyle/>
          <a:p>
            <a:pPr algn="just"/>
            <a:r>
              <a:rPr lang="tr-TR" dirty="0" err="1"/>
              <a:t>Twitter</a:t>
            </a:r>
            <a:r>
              <a:rPr lang="tr-TR" dirty="0"/>
              <a:t>, kullanıcıların </a:t>
            </a:r>
            <a:r>
              <a:rPr lang="tr-TR" dirty="0" err="1"/>
              <a:t>tweet</a:t>
            </a:r>
            <a:r>
              <a:rPr lang="tr-TR" dirty="0"/>
              <a:t> adı verilen 280 karakterlik kısa mesajlar göndermelerini sağlayan çevrimiçi bir sosyal ağ hizmetidir. 2019'un 4. çeyreği itibarı ile </a:t>
            </a:r>
            <a:r>
              <a:rPr lang="tr-TR" dirty="0" err="1"/>
              <a:t>Twitter'ın</a:t>
            </a:r>
            <a:r>
              <a:rPr lang="tr-TR" dirty="0"/>
              <a:t> dünya çapında günlük etkin kullanıcı sayısı 152 milyondur. 2019 yılında, şirketin geliri 1.47 milyar $’</a:t>
            </a:r>
            <a:r>
              <a:rPr lang="tr-TR" dirty="0" err="1"/>
              <a:t>ın</a:t>
            </a:r>
            <a:r>
              <a:rPr lang="tr-TR" dirty="0"/>
              <a:t> üzerinde net gelirle 3.46 milyar ABD dolarına ulaşmıştır. Şirket, Kasım 2013'te halka açılmış ve Eylül 2019 itibarıyla piyasa değeri yaklaşık 33 milyar $’a ulaşmıştır. Ocak 2020 itibariyle </a:t>
            </a:r>
            <a:r>
              <a:rPr lang="tr-TR" dirty="0" err="1"/>
              <a:t>mikroblog</a:t>
            </a:r>
            <a:r>
              <a:rPr lang="tr-TR" dirty="0"/>
              <a:t> hizmeti </a:t>
            </a:r>
            <a:r>
              <a:rPr lang="tr-TR" dirty="0" err="1"/>
              <a:t>Twitter’ın</a:t>
            </a:r>
            <a:r>
              <a:rPr lang="tr-TR" dirty="0"/>
              <a:t> ABD’de 59.35 milyon kullanıcısı bulunmaktadır. Japonya ve İngiltere sırasıyla 45.75 ve 16.7 milyon kullanıcıyla ikinci ve üçüncü sırada yer almaktadır. </a:t>
            </a:r>
            <a:r>
              <a:rPr lang="tr-TR" dirty="0" err="1"/>
              <a:t>Twitter</a:t>
            </a:r>
            <a:r>
              <a:rPr lang="tr-TR" dirty="0"/>
              <a:t>, iç ve dış politikada giderek daha çok kullanılan bir araç haline gelmiştir. Platform, vatandaşlar ve diğer yetkililerle etkileşime girmenin etkili bir yoludur. Çoğu dünya lideri ve dışişleri bakanlarının resmi bir </a:t>
            </a:r>
            <a:r>
              <a:rPr lang="tr-TR" dirty="0" err="1"/>
              <a:t>Twitter</a:t>
            </a:r>
            <a:r>
              <a:rPr lang="tr-TR" dirty="0"/>
              <a:t> hesabı mevcuttur. 2019’da sosyal ağın yıllık gelirleri, önceki yılki 3.04 milyar $’dan, yaklaşık 3.46 milyar ABD dolarına ulaşmıştır. Ayrıca, 2019’da reklam hizmetlerinden 2.99 milyar $’dan fazla gelir elde etmiştir</a:t>
            </a:r>
          </a:p>
        </p:txBody>
      </p:sp>
    </p:spTree>
    <p:extLst>
      <p:ext uri="{BB962C8B-B14F-4D97-AF65-F5344CB8AC3E}">
        <p14:creationId xmlns:p14="http://schemas.microsoft.com/office/powerpoint/2010/main" val="3405558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75656" y="188640"/>
            <a:ext cx="7406640" cy="851354"/>
          </a:xfrm>
        </p:spPr>
        <p:txBody>
          <a:bodyPr/>
          <a:lstStyle/>
          <a:p>
            <a:pPr algn="ctr"/>
            <a:r>
              <a:rPr lang="tr-TR" dirty="0" err="1"/>
              <a:t>WhatsApp</a:t>
            </a:r>
            <a:r>
              <a:rPr lang="tr-TR" dirty="0"/>
              <a:t> </a:t>
            </a:r>
          </a:p>
        </p:txBody>
      </p:sp>
      <p:sp>
        <p:nvSpPr>
          <p:cNvPr id="3" name="Alt Başlık 2"/>
          <p:cNvSpPr>
            <a:spLocks noGrp="1"/>
          </p:cNvSpPr>
          <p:nvPr>
            <p:ph type="subTitle" idx="1"/>
          </p:nvPr>
        </p:nvSpPr>
        <p:spPr>
          <a:xfrm>
            <a:off x="1115616" y="1196752"/>
            <a:ext cx="7723584" cy="5112568"/>
          </a:xfrm>
        </p:spPr>
        <p:txBody>
          <a:bodyPr>
            <a:normAutofit fontScale="85000" lnSpcReduction="20000"/>
          </a:bodyPr>
          <a:lstStyle/>
          <a:p>
            <a:pPr algn="just"/>
            <a:r>
              <a:rPr lang="tr-TR" dirty="0" err="1"/>
              <a:t>WhatsApp</a:t>
            </a:r>
            <a:r>
              <a:rPr lang="tr-TR" dirty="0"/>
              <a:t>, mobil cihazlar için platformlar arası bir anlık mesajlaşma servisidir. </a:t>
            </a:r>
            <a:r>
              <a:rPr lang="tr-TR" dirty="0" err="1"/>
              <a:t>WhatsApp</a:t>
            </a:r>
            <a:r>
              <a:rPr lang="tr-TR" dirty="0"/>
              <a:t>, 2019 itibariyle aylık yaklaşık 1.6 milyar aktif kullanıcısı ile dünya çapında en popüler küresel mobil mesajlaşma uygulamasıdır. 1.3 milyar kullanıcısı olan Facebook Messenger'ı ve 1.1 milyar kullanıcısı olan </a:t>
            </a:r>
            <a:r>
              <a:rPr lang="tr-TR" dirty="0" err="1"/>
              <a:t>WeChat’ı</a:t>
            </a:r>
            <a:r>
              <a:rPr lang="tr-TR" dirty="0"/>
              <a:t> geride bırakmaktadır. Facebook ve </a:t>
            </a:r>
            <a:r>
              <a:rPr lang="tr-TR" dirty="0" err="1"/>
              <a:t>YouTube'dan</a:t>
            </a:r>
            <a:r>
              <a:rPr lang="tr-TR" dirty="0"/>
              <a:t> sonra dünyadaki en popüler üçüncü sosyal ağdır. Bununla birlikte, ABD’de </a:t>
            </a:r>
            <a:r>
              <a:rPr lang="tr-TR" dirty="0" err="1"/>
              <a:t>WhatsApp</a:t>
            </a:r>
            <a:r>
              <a:rPr lang="tr-TR" dirty="0"/>
              <a:t> kullanıcı sayısının 2023'te 85.8 milyon kullanıcıya ulaşması beklenmektedir. Düşük maliyetli bir abonelik modeline dayanan </a:t>
            </a:r>
            <a:r>
              <a:rPr lang="tr-TR" dirty="0" err="1"/>
              <a:t>WhatsApp</a:t>
            </a:r>
            <a:r>
              <a:rPr lang="tr-TR" dirty="0"/>
              <a:t>, özellikle uluslararası veya grup mesajları için </a:t>
            </a:r>
            <a:r>
              <a:rPr lang="tr-TR" dirty="0" err="1"/>
              <a:t>sms</a:t>
            </a:r>
            <a:r>
              <a:rPr lang="tr-TR" dirty="0"/>
              <a:t> yoluyla operatör tarafından faturalandırılan kısa mesajlara ucuz bir alternatiftir. Mobil mesajlaşma uygulaması, kullanıcıların metin, resim, video, sesli mesaj paylaşmasını sağlar ve video görüşmesini de destekler. Facebook satın alımından elde ettiği kar nedeniyle, </a:t>
            </a:r>
            <a:r>
              <a:rPr lang="tr-TR" dirty="0" err="1"/>
              <a:t>WhatsApp</a:t>
            </a:r>
            <a:r>
              <a:rPr lang="tr-TR" dirty="0"/>
              <a:t> kurucusu Jan </a:t>
            </a:r>
            <a:r>
              <a:rPr lang="tr-TR" dirty="0" err="1"/>
              <a:t>Koum</a:t>
            </a:r>
            <a:r>
              <a:rPr lang="tr-TR" dirty="0"/>
              <a:t> şu anda dünya çapında sosyal medya milyarderleri arasında Mart 2019 itibariyle tahmini 9.6 milyar $ değerinde kişisel servetiyle üçüncü sırada yer almaktadır</a:t>
            </a:r>
          </a:p>
        </p:txBody>
      </p:sp>
    </p:spTree>
    <p:extLst>
      <p:ext uri="{BB962C8B-B14F-4D97-AF65-F5344CB8AC3E}">
        <p14:creationId xmlns:p14="http://schemas.microsoft.com/office/powerpoint/2010/main" val="924377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03648" y="332656"/>
            <a:ext cx="7406640" cy="851354"/>
          </a:xfrm>
        </p:spPr>
        <p:txBody>
          <a:bodyPr/>
          <a:lstStyle/>
          <a:p>
            <a:pPr algn="ctr"/>
            <a:r>
              <a:rPr lang="tr-TR" dirty="0"/>
              <a:t>Youtube</a:t>
            </a:r>
          </a:p>
        </p:txBody>
      </p:sp>
      <p:sp>
        <p:nvSpPr>
          <p:cNvPr id="3" name="Alt Başlık 2"/>
          <p:cNvSpPr>
            <a:spLocks noGrp="1"/>
          </p:cNvSpPr>
          <p:nvPr>
            <p:ph type="subTitle" idx="1"/>
          </p:nvPr>
        </p:nvSpPr>
        <p:spPr>
          <a:xfrm>
            <a:off x="1259632" y="1484784"/>
            <a:ext cx="7579568" cy="4320480"/>
          </a:xfrm>
        </p:spPr>
        <p:txBody>
          <a:bodyPr>
            <a:normAutofit fontScale="85000" lnSpcReduction="20000"/>
          </a:bodyPr>
          <a:lstStyle/>
          <a:p>
            <a:pPr algn="just"/>
            <a:r>
              <a:rPr lang="tr-TR" dirty="0"/>
              <a:t>2005 yılında kurulan </a:t>
            </a:r>
            <a:r>
              <a:rPr lang="tr-TR" dirty="0" err="1"/>
              <a:t>YouTube</a:t>
            </a:r>
            <a:r>
              <a:rPr lang="tr-TR" dirty="0"/>
              <a:t>, müzik videoları, video </a:t>
            </a:r>
            <a:r>
              <a:rPr lang="tr-TR" dirty="0" err="1"/>
              <a:t>blogları</a:t>
            </a:r>
            <a:r>
              <a:rPr lang="tr-TR" dirty="0"/>
              <a:t>, her konuda eğitici videolar, TV klipleri gibi kullanıcı tarafından oluşturulan ve kurumsal medya içeriğine sahip dünya çapında en büyük çevrimiçi video platformudur. 2018'in dördüncü çeyreği itibarı ile, dünya çapındaki internet kullanıcılarının %27'si günde en az bir kez </a:t>
            </a:r>
            <a:r>
              <a:rPr lang="tr-TR" dirty="0" err="1"/>
              <a:t>YouTube'a</a:t>
            </a:r>
            <a:r>
              <a:rPr lang="tr-TR" dirty="0"/>
              <a:t> erişmiştir. 2018'de çevrimiçi video </a:t>
            </a:r>
            <a:r>
              <a:rPr lang="tr-TR" dirty="0" err="1"/>
              <a:t>portalının</a:t>
            </a:r>
            <a:r>
              <a:rPr lang="tr-TR" dirty="0"/>
              <a:t> ABD net video reklam geliri, 2016'daki 2.16 milyar $’dan, 3.36 milyar $’a ulaşmıştır. </a:t>
            </a:r>
            <a:r>
              <a:rPr lang="tr-TR" dirty="0" err="1"/>
              <a:t>YouTube</a:t>
            </a:r>
            <a:r>
              <a:rPr lang="tr-TR" dirty="0"/>
              <a:t> aynı zamanda hem Google </a:t>
            </a:r>
            <a:r>
              <a:rPr lang="tr-TR" dirty="0" err="1"/>
              <a:t>Play'de</a:t>
            </a:r>
            <a:r>
              <a:rPr lang="tr-TR" dirty="0"/>
              <a:t> hem de dünya çapında Apple </a:t>
            </a:r>
            <a:r>
              <a:rPr lang="tr-TR" dirty="0" err="1"/>
              <a:t>App</a:t>
            </a:r>
            <a:r>
              <a:rPr lang="tr-TR" dirty="0"/>
              <a:t> </a:t>
            </a:r>
            <a:r>
              <a:rPr lang="tr-TR" dirty="0" err="1"/>
              <a:t>Store'da</a:t>
            </a:r>
            <a:r>
              <a:rPr lang="tr-TR" dirty="0"/>
              <a:t> en popüler mobil uygulamalar olarak yer almaktadır. Platformun bağımsız mobil uygulaması </a:t>
            </a:r>
            <a:r>
              <a:rPr lang="tr-TR" dirty="0" err="1"/>
              <a:t>YouTube</a:t>
            </a:r>
            <a:r>
              <a:rPr lang="tr-TR" dirty="0"/>
              <a:t> Music, dünya çapında en çok indirilen mobil eğlence uygulamaları arasında yer almıştır. Mayıs 2019'dan itibarıyla </a:t>
            </a:r>
            <a:r>
              <a:rPr lang="tr-TR" dirty="0" err="1"/>
              <a:t>YouTube'a</a:t>
            </a:r>
            <a:r>
              <a:rPr lang="tr-TR" dirty="0"/>
              <a:t> her dakika 500 saatlik video yüklenmiştir. Bu, saatte yaklaşık 30.000 saatlik yeni yüklenen içeriğe eşittir. </a:t>
            </a:r>
          </a:p>
        </p:txBody>
      </p:sp>
    </p:spTree>
    <p:extLst>
      <p:ext uri="{BB962C8B-B14F-4D97-AF65-F5344CB8AC3E}">
        <p14:creationId xmlns:p14="http://schemas.microsoft.com/office/powerpoint/2010/main" val="2314700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75656" y="332656"/>
            <a:ext cx="7406640" cy="707338"/>
          </a:xfrm>
        </p:spPr>
        <p:txBody>
          <a:bodyPr>
            <a:normAutofit fontScale="90000"/>
          </a:bodyPr>
          <a:lstStyle/>
          <a:p>
            <a:pPr algn="ctr"/>
            <a:r>
              <a:rPr lang="tr-TR" dirty="0" err="1" smtClean="0"/>
              <a:t>Instagram</a:t>
            </a:r>
            <a:endParaRPr lang="tr-TR" dirty="0"/>
          </a:p>
        </p:txBody>
      </p:sp>
      <p:sp>
        <p:nvSpPr>
          <p:cNvPr id="3" name="Alt Başlık 2"/>
          <p:cNvSpPr>
            <a:spLocks noGrp="1"/>
          </p:cNvSpPr>
          <p:nvPr>
            <p:ph type="subTitle" idx="1"/>
          </p:nvPr>
        </p:nvSpPr>
        <p:spPr>
          <a:xfrm>
            <a:off x="1432560" y="1124744"/>
            <a:ext cx="7406640" cy="5400600"/>
          </a:xfrm>
        </p:spPr>
        <p:txBody>
          <a:bodyPr>
            <a:noAutofit/>
          </a:bodyPr>
          <a:lstStyle/>
          <a:p>
            <a:pPr algn="just"/>
            <a:r>
              <a:rPr lang="tr-TR" sz="1800" dirty="0" err="1"/>
              <a:t>Instagram</a:t>
            </a:r>
            <a:r>
              <a:rPr lang="tr-TR" sz="1800" dirty="0"/>
              <a:t>, kullanıcıların fotoğraf çekmelerine ve bunları bir dizi dijital filtre ile düzenlemelerine olanak tanıyan bir fotoğraf paylaşım uygulamasıdır. </a:t>
            </a:r>
            <a:r>
              <a:rPr lang="tr-TR" sz="1800" dirty="0" err="1"/>
              <a:t>Instagram</a:t>
            </a:r>
            <a:r>
              <a:rPr lang="tr-TR" sz="1800" dirty="0"/>
              <a:t> ayrıca video paylaşımı ve </a:t>
            </a:r>
            <a:r>
              <a:rPr lang="tr-TR" sz="1800" dirty="0" err="1"/>
              <a:t>Snapchat'in</a:t>
            </a:r>
            <a:r>
              <a:rPr lang="tr-TR" sz="1800" dirty="0"/>
              <a:t> hikayeleri ile rekabet eden </a:t>
            </a:r>
            <a:r>
              <a:rPr lang="tr-TR" sz="1800" dirty="0" err="1"/>
              <a:t>Instagram</a:t>
            </a:r>
            <a:r>
              <a:rPr lang="tr-TR" sz="1800" dirty="0"/>
              <a:t> hikayeleri de sunmaya başlamıştır. Haziran 2018 itibariyle, </a:t>
            </a:r>
            <a:r>
              <a:rPr lang="tr-TR" sz="1800" dirty="0" err="1"/>
              <a:t>Instagram</a:t>
            </a:r>
            <a:r>
              <a:rPr lang="tr-TR" sz="1800" dirty="0"/>
              <a:t> dünya çapında aylık 1 milyardan fazla ve günlük 500 milyon aktif </a:t>
            </a:r>
            <a:r>
              <a:rPr lang="tr-TR" sz="1800" dirty="0" err="1"/>
              <a:t>kulllanıcı</a:t>
            </a:r>
            <a:r>
              <a:rPr lang="tr-TR" sz="1800" dirty="0"/>
              <a:t> bildirmiştir. 120 milyondan fazla aktif </a:t>
            </a:r>
            <a:r>
              <a:rPr lang="tr-TR" sz="1800" dirty="0" err="1"/>
              <a:t>Instagram</a:t>
            </a:r>
            <a:r>
              <a:rPr lang="tr-TR" sz="1800" dirty="0"/>
              <a:t> kullanıcısı ile ABD, en büyük pazardır. Genel olarak, kullanıcılar içeriklerini Facebook, </a:t>
            </a:r>
            <a:r>
              <a:rPr lang="tr-TR" sz="1800" dirty="0" err="1"/>
              <a:t>Twitter</a:t>
            </a:r>
            <a:r>
              <a:rPr lang="tr-TR" sz="1800" dirty="0"/>
              <a:t>, </a:t>
            </a:r>
            <a:r>
              <a:rPr lang="tr-TR" sz="1800" dirty="0" err="1"/>
              <a:t>Flickr</a:t>
            </a:r>
            <a:r>
              <a:rPr lang="tr-TR" sz="1800" dirty="0"/>
              <a:t> ve </a:t>
            </a:r>
            <a:r>
              <a:rPr lang="tr-TR" sz="1800" dirty="0" err="1"/>
              <a:t>Tumblr</a:t>
            </a:r>
            <a:r>
              <a:rPr lang="tr-TR" sz="1800" dirty="0"/>
              <a:t> gibi çeşitli sosyal ağlarda kolayca paylaşabildikleri için </a:t>
            </a:r>
            <a:r>
              <a:rPr lang="tr-TR" sz="1800" dirty="0" err="1"/>
              <a:t>Instagram</a:t>
            </a:r>
            <a:r>
              <a:rPr lang="tr-TR" sz="1800" dirty="0"/>
              <a:t>, güçlü bir sosyal entegrasyondan yararlanır. 2020'nin dördüncü çeyreğinde, </a:t>
            </a:r>
            <a:r>
              <a:rPr lang="tr-TR" sz="1800" dirty="0" err="1"/>
              <a:t>Instagram’ın</a:t>
            </a:r>
            <a:r>
              <a:rPr lang="tr-TR" sz="1800" dirty="0"/>
              <a:t> küresel gelirlerde 6.8 milyar $’a ulaşacağı tahmin edilmektedir. Bu sayı, 2019'un ikinci çeyreğinde tahmini 3.3 milyar $’</a:t>
            </a:r>
            <a:r>
              <a:rPr lang="tr-TR" sz="1800" dirty="0" err="1"/>
              <a:t>dır</a:t>
            </a:r>
            <a:r>
              <a:rPr lang="tr-TR" sz="1800" dirty="0"/>
              <a:t>. Eylül 2019 itibarı ile ABD'deki en popüler sosyal ağlara bakıldığında, bu ay boyunca kullanıcılar, Facebook’ ta ortalama 769.16 </a:t>
            </a:r>
            <a:r>
              <a:rPr lang="tr-TR" sz="1800" dirty="0" err="1"/>
              <a:t>dk</a:t>
            </a:r>
            <a:r>
              <a:rPr lang="tr-TR" sz="1800" dirty="0"/>
              <a:t>, </a:t>
            </a:r>
            <a:r>
              <a:rPr lang="tr-TR" sz="1800" dirty="0" err="1"/>
              <a:t>Instagram’da</a:t>
            </a:r>
            <a:r>
              <a:rPr lang="tr-TR" sz="1800" dirty="0"/>
              <a:t> 202.95 </a:t>
            </a:r>
            <a:r>
              <a:rPr lang="tr-TR" sz="1800" dirty="0" err="1"/>
              <a:t>dk</a:t>
            </a:r>
            <a:r>
              <a:rPr lang="tr-TR" sz="1800" dirty="0"/>
              <a:t>, Tik </a:t>
            </a:r>
            <a:r>
              <a:rPr lang="tr-TR" sz="1800" dirty="0" err="1"/>
              <a:t>tok’ta</a:t>
            </a:r>
            <a:r>
              <a:rPr lang="tr-TR" sz="1800" dirty="0"/>
              <a:t> 498.09 </a:t>
            </a:r>
            <a:r>
              <a:rPr lang="tr-TR" sz="1800" dirty="0" err="1"/>
              <a:t>dk</a:t>
            </a:r>
            <a:r>
              <a:rPr lang="tr-TR" sz="1800" dirty="0"/>
              <a:t>, </a:t>
            </a:r>
            <a:r>
              <a:rPr lang="tr-TR" sz="1800" dirty="0" err="1"/>
              <a:t>Whatsapp’ta</a:t>
            </a:r>
            <a:r>
              <a:rPr lang="tr-TR" sz="1800" dirty="0"/>
              <a:t> 292.4 </a:t>
            </a:r>
            <a:r>
              <a:rPr lang="tr-TR" sz="1800" dirty="0" err="1"/>
              <a:t>dk,Snapchat’ta</a:t>
            </a:r>
            <a:r>
              <a:rPr lang="tr-TR" sz="1800" dirty="0"/>
              <a:t> 199.95 </a:t>
            </a:r>
            <a:r>
              <a:rPr lang="tr-TR" sz="1800" dirty="0" err="1"/>
              <a:t>dk</a:t>
            </a:r>
            <a:r>
              <a:rPr lang="tr-TR" sz="1800" dirty="0"/>
              <a:t>, </a:t>
            </a:r>
            <a:r>
              <a:rPr lang="tr-TR" sz="1800" dirty="0" err="1"/>
              <a:t>Twitter’da</a:t>
            </a:r>
            <a:r>
              <a:rPr lang="tr-TR" sz="1800" dirty="0"/>
              <a:t> 158.2 </a:t>
            </a:r>
            <a:r>
              <a:rPr lang="tr-TR" sz="1800" dirty="0" err="1"/>
              <a:t>dk</a:t>
            </a:r>
            <a:r>
              <a:rPr lang="tr-TR" sz="1800" dirty="0"/>
              <a:t>, </a:t>
            </a:r>
            <a:r>
              <a:rPr lang="tr-TR" sz="1800" dirty="0" err="1"/>
              <a:t>Pinterest’te</a:t>
            </a:r>
            <a:r>
              <a:rPr lang="tr-TR" sz="1800" dirty="0"/>
              <a:t> 68.64 </a:t>
            </a:r>
            <a:r>
              <a:rPr lang="tr-TR" sz="1800" dirty="0" err="1"/>
              <a:t>dk</a:t>
            </a:r>
            <a:r>
              <a:rPr lang="tr-TR" sz="1800" dirty="0"/>
              <a:t>, </a:t>
            </a:r>
            <a:r>
              <a:rPr lang="tr-TR" sz="1800" dirty="0" err="1"/>
              <a:t>Wechat’te</a:t>
            </a:r>
            <a:r>
              <a:rPr lang="tr-TR" sz="1800" dirty="0"/>
              <a:t> 70.61 </a:t>
            </a:r>
            <a:r>
              <a:rPr lang="tr-TR" sz="1800" dirty="0" err="1"/>
              <a:t>dk</a:t>
            </a:r>
            <a:r>
              <a:rPr lang="tr-TR" sz="1800" dirty="0"/>
              <a:t>, Google Messenger’da 335.51 </a:t>
            </a:r>
            <a:r>
              <a:rPr lang="tr-TR" sz="1800" dirty="0" err="1"/>
              <a:t>dk</a:t>
            </a:r>
            <a:r>
              <a:rPr lang="tr-TR" sz="1800" dirty="0"/>
              <a:t> ve </a:t>
            </a:r>
            <a:r>
              <a:rPr lang="tr-TR" sz="1800" dirty="0" err="1"/>
              <a:t>Telegram’da</a:t>
            </a:r>
            <a:r>
              <a:rPr lang="tr-TR" sz="1800" dirty="0"/>
              <a:t> 274.33 </a:t>
            </a:r>
            <a:r>
              <a:rPr lang="tr-TR" sz="1800" dirty="0" err="1"/>
              <a:t>dk</a:t>
            </a:r>
            <a:r>
              <a:rPr lang="tr-TR" sz="1800" dirty="0"/>
              <a:t> geçirmiştir</a:t>
            </a:r>
          </a:p>
        </p:txBody>
      </p:sp>
    </p:spTree>
    <p:extLst>
      <p:ext uri="{BB962C8B-B14F-4D97-AF65-F5344CB8AC3E}">
        <p14:creationId xmlns:p14="http://schemas.microsoft.com/office/powerpoint/2010/main" val="3894028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03648" y="404664"/>
            <a:ext cx="7406640" cy="779346"/>
          </a:xfrm>
        </p:spPr>
        <p:txBody>
          <a:bodyPr/>
          <a:lstStyle/>
          <a:p>
            <a:pPr algn="ctr"/>
            <a:r>
              <a:rPr lang="tr-TR" dirty="0" err="1"/>
              <a:t>Snapchat</a:t>
            </a:r>
            <a:endParaRPr lang="tr-TR" dirty="0"/>
          </a:p>
        </p:txBody>
      </p:sp>
      <p:sp>
        <p:nvSpPr>
          <p:cNvPr id="3" name="Alt Başlık 2"/>
          <p:cNvSpPr>
            <a:spLocks noGrp="1"/>
          </p:cNvSpPr>
          <p:nvPr>
            <p:ph type="subTitle" idx="1"/>
          </p:nvPr>
        </p:nvSpPr>
        <p:spPr>
          <a:xfrm>
            <a:off x="1259632" y="1628800"/>
            <a:ext cx="7622664" cy="4315240"/>
          </a:xfrm>
        </p:spPr>
        <p:txBody>
          <a:bodyPr>
            <a:normAutofit fontScale="85000" lnSpcReduction="10000"/>
          </a:bodyPr>
          <a:lstStyle/>
          <a:p>
            <a:pPr algn="just"/>
            <a:r>
              <a:rPr lang="tr-TR" dirty="0" err="1"/>
              <a:t>Snapchat</a:t>
            </a:r>
            <a:r>
              <a:rPr lang="tr-TR" dirty="0"/>
              <a:t>, </a:t>
            </a:r>
            <a:r>
              <a:rPr lang="tr-TR" dirty="0" err="1"/>
              <a:t>Evan</a:t>
            </a:r>
            <a:r>
              <a:rPr lang="tr-TR" dirty="0"/>
              <a:t> Spiegel, </a:t>
            </a:r>
            <a:r>
              <a:rPr lang="tr-TR" dirty="0" err="1"/>
              <a:t>Bobby</a:t>
            </a:r>
            <a:r>
              <a:rPr lang="tr-TR" dirty="0"/>
              <a:t> Murphy ve </a:t>
            </a:r>
            <a:r>
              <a:rPr lang="tr-TR" dirty="0" err="1"/>
              <a:t>Reggie</a:t>
            </a:r>
            <a:r>
              <a:rPr lang="tr-TR" dirty="0"/>
              <a:t> Brown tarafından Eylül 2011'de piyasaya sürülen bir mobil fotoğraf mesajlaşma ve multimedya paylaşım uygulamasıdır. </a:t>
            </a:r>
            <a:r>
              <a:rPr lang="tr-TR" dirty="0" err="1"/>
              <a:t>Snapchat</a:t>
            </a:r>
            <a:r>
              <a:rPr lang="tr-TR" dirty="0"/>
              <a:t>, ABD’de gençler ve genç yetişkinler arasında en popüler sosyal medya platformu olarak yer almaktadır. Mayıs 2015’te dünya çapında 100 milyon günlük aktif kullanıcı bildiren şirket, 2019'un 4. çeyreğinde, günlük 218 milyon aktif kullanıcıya ulaşarak en hızla büyüyen sosyal ağlardan biri haline gelmiştir. </a:t>
            </a:r>
            <a:r>
              <a:rPr lang="tr-TR" dirty="0" err="1"/>
              <a:t>Snapchat'ın</a:t>
            </a:r>
            <a:r>
              <a:rPr lang="tr-TR" dirty="0"/>
              <a:t> temel özelliği, bir fotoğraf veya kısa bir videodan oluşabilen ve metin, filtreler, çıkartmalar veya diğer kaplamalarla düzenlenebilen, anlık fotoğraf adı verilen multimedya mesajlarının oluşturulmasıdır. Platform ayrıca gençlere ve milenyum jenerasyonuna yönelik sosyal medya pazarlamasının temel taşı haline gelmiştir. 2019'in 4. çeyreğinde, </a:t>
            </a:r>
            <a:r>
              <a:rPr lang="tr-TR" dirty="0" err="1"/>
              <a:t>Snapchat'ın</a:t>
            </a:r>
            <a:r>
              <a:rPr lang="tr-TR" dirty="0"/>
              <a:t> geliri 560.9 milyon $’a ulaşmıştır</a:t>
            </a:r>
          </a:p>
        </p:txBody>
      </p:sp>
    </p:spTree>
    <p:extLst>
      <p:ext uri="{BB962C8B-B14F-4D97-AF65-F5344CB8AC3E}">
        <p14:creationId xmlns:p14="http://schemas.microsoft.com/office/powerpoint/2010/main" val="10123993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err="1"/>
              <a:t>LinkedIn</a:t>
            </a:r>
            <a:endParaRPr lang="tr-TR" dirty="0"/>
          </a:p>
        </p:txBody>
      </p:sp>
      <p:sp>
        <p:nvSpPr>
          <p:cNvPr id="3" name="Alt Başlık 2"/>
          <p:cNvSpPr>
            <a:spLocks noGrp="1"/>
          </p:cNvSpPr>
          <p:nvPr>
            <p:ph type="subTitle" idx="1"/>
          </p:nvPr>
        </p:nvSpPr>
        <p:spPr>
          <a:xfrm>
            <a:off x="1115616" y="1988840"/>
            <a:ext cx="7632848" cy="4176464"/>
          </a:xfrm>
        </p:spPr>
        <p:txBody>
          <a:bodyPr>
            <a:normAutofit lnSpcReduction="10000"/>
          </a:bodyPr>
          <a:lstStyle/>
          <a:p>
            <a:pPr algn="just"/>
            <a:r>
              <a:rPr lang="tr-TR" dirty="0" err="1"/>
              <a:t>LınkedIn</a:t>
            </a:r>
            <a:r>
              <a:rPr lang="tr-TR" dirty="0"/>
              <a:t>, 610 milyon kullanıcısıyla, aktif kullanıcılar açısından en popüler sosyal ağlardan biridir. </a:t>
            </a:r>
            <a:r>
              <a:rPr lang="tr-TR" dirty="0" err="1"/>
              <a:t>LinkedIn</a:t>
            </a:r>
            <a:r>
              <a:rPr lang="tr-TR" dirty="0"/>
              <a:t> genellikle B2B işletmeleri için bir seçim platformudur. İşe alımların </a:t>
            </a:r>
            <a:r>
              <a:rPr lang="tr-TR" dirty="0" err="1"/>
              <a:t>yanısıra</a:t>
            </a:r>
            <a:r>
              <a:rPr lang="tr-TR" dirty="0"/>
              <a:t>, işletme satışlarını arttırmak, marka imajını güçlendirmek, </a:t>
            </a:r>
            <a:r>
              <a:rPr lang="tr-TR" dirty="0" err="1"/>
              <a:t>editoryal</a:t>
            </a:r>
            <a:r>
              <a:rPr lang="tr-TR" dirty="0"/>
              <a:t> içerik oluşturmak için de kullanılmaktadır. </a:t>
            </a:r>
            <a:r>
              <a:rPr lang="tr-TR" dirty="0" err="1"/>
              <a:t>LinkedIn'deki</a:t>
            </a:r>
            <a:r>
              <a:rPr lang="tr-TR" dirty="0"/>
              <a:t> demografi diğer sitelerden farklıdır. 30 ila 49 yaşları arasında, 30 yaşın altındaki kullanıcılardan daha fazla kullanıcı </a:t>
            </a:r>
            <a:r>
              <a:rPr lang="tr-TR" dirty="0" smtClean="0"/>
              <a:t>vardır. </a:t>
            </a:r>
            <a:r>
              <a:rPr lang="tr-TR" dirty="0" err="1" smtClean="0"/>
              <a:t>LinkedIn</a:t>
            </a:r>
            <a:r>
              <a:rPr lang="tr-TR" dirty="0"/>
              <a:t>, en hızlı sosyal medya ağı olmasa da, fark yaratabilecek seçkin profesyonel gruplarıyla bağlantı kurmak için sınırsız bir potansiyel bulundurmaktadır</a:t>
            </a:r>
          </a:p>
        </p:txBody>
      </p:sp>
    </p:spTree>
    <p:extLst>
      <p:ext uri="{BB962C8B-B14F-4D97-AF65-F5344CB8AC3E}">
        <p14:creationId xmlns:p14="http://schemas.microsoft.com/office/powerpoint/2010/main" val="309735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432560" y="1850064"/>
            <a:ext cx="7406640" cy="3163112"/>
          </a:xfrm>
        </p:spPr>
        <p:txBody>
          <a:bodyPr>
            <a:normAutofit lnSpcReduction="10000"/>
          </a:bodyPr>
          <a:lstStyle/>
          <a:p>
            <a:pPr algn="just"/>
            <a:r>
              <a:rPr lang="tr-TR" dirty="0"/>
              <a:t>Sosyal medya, işletmelere potansiyel ve mevcut tüketicilerle etkileşim kurma, müşterilerle daha derin ve anlamlı ilişkiler kurma fırsatı sunar. Bu, özellikle en ufak bir hata nedeniyle tüketici güveninin kaybedilebildiği, belirli bir ürün, hizmet, marka veya şirket hakkında olumsuz geri bildirimlerin ve bilgilerin yayılmasına yol açabilecek günümüz iş ortamında önemlidir</a:t>
            </a:r>
          </a:p>
        </p:txBody>
      </p:sp>
    </p:spTree>
    <p:extLst>
      <p:ext uri="{BB962C8B-B14F-4D97-AF65-F5344CB8AC3E}">
        <p14:creationId xmlns:p14="http://schemas.microsoft.com/office/powerpoint/2010/main" val="27175670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75656" y="260648"/>
            <a:ext cx="7406640" cy="779346"/>
          </a:xfrm>
        </p:spPr>
        <p:txBody>
          <a:bodyPr/>
          <a:lstStyle/>
          <a:p>
            <a:pPr algn="ctr"/>
            <a:r>
              <a:rPr lang="tr-TR" dirty="0" err="1"/>
              <a:t>Pinterest</a:t>
            </a:r>
            <a:endParaRPr lang="tr-TR" dirty="0"/>
          </a:p>
        </p:txBody>
      </p:sp>
      <p:sp>
        <p:nvSpPr>
          <p:cNvPr id="3" name="Alt Başlık 2"/>
          <p:cNvSpPr>
            <a:spLocks noGrp="1"/>
          </p:cNvSpPr>
          <p:nvPr>
            <p:ph type="subTitle" idx="1"/>
          </p:nvPr>
        </p:nvSpPr>
        <p:spPr>
          <a:xfrm>
            <a:off x="1187624" y="1196752"/>
            <a:ext cx="7651576" cy="4752528"/>
          </a:xfrm>
        </p:spPr>
        <p:txBody>
          <a:bodyPr>
            <a:normAutofit/>
          </a:bodyPr>
          <a:lstStyle/>
          <a:p>
            <a:pPr algn="just"/>
            <a:r>
              <a:rPr lang="tr-TR" dirty="0"/>
              <a:t>Sosyal ağ sitesi </a:t>
            </a:r>
            <a:r>
              <a:rPr lang="tr-TR" dirty="0" err="1"/>
              <a:t>Pinterest</a:t>
            </a:r>
            <a:r>
              <a:rPr lang="tr-TR" dirty="0"/>
              <a:t>, tarihte 10 milyon aylık ziyaretçiye en hızlı ulaşan sitedir. 2019'un dördüncü çeyreği itibarı ile, platformun dünya çapında aylık 335 milyon aktif kullanıcısı bulunmaktadır. 2019 Nisan’ında New York Borsası'nda işlem görmeye başlamıştır. Ekim 2019'da </a:t>
            </a:r>
            <a:r>
              <a:rPr lang="tr-TR" dirty="0" err="1"/>
              <a:t>Pinterest'in</a:t>
            </a:r>
            <a:r>
              <a:rPr lang="tr-TR" dirty="0"/>
              <a:t> masaüstü trafiğinin yaklaşık %43'ü ABD'den gelmekteydi. 2019 yılı itibarı ile, görsel yer imi platformunun ABD'de 88 milyon aylık aktif kullanıcısı bulunmaktadır. </a:t>
            </a:r>
          </a:p>
        </p:txBody>
      </p:sp>
    </p:spTree>
    <p:extLst>
      <p:ext uri="{BB962C8B-B14F-4D97-AF65-F5344CB8AC3E}">
        <p14:creationId xmlns:p14="http://schemas.microsoft.com/office/powerpoint/2010/main" val="4237613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331640" y="1268760"/>
            <a:ext cx="7406640" cy="2840336"/>
          </a:xfrm>
        </p:spPr>
        <p:txBody>
          <a:bodyPr>
            <a:normAutofit/>
          </a:bodyPr>
          <a:lstStyle/>
          <a:p>
            <a:pPr algn="just"/>
            <a:r>
              <a:rPr lang="tr-TR" dirty="0"/>
              <a:t>Başarılı bir sosyal medya pazarlama stratejisine giden yol aşağıdaki 11 adım</a:t>
            </a:r>
          </a:p>
        </p:txBody>
      </p:sp>
    </p:spTree>
    <p:extLst>
      <p:ext uri="{BB962C8B-B14F-4D97-AF65-F5344CB8AC3E}">
        <p14:creationId xmlns:p14="http://schemas.microsoft.com/office/powerpoint/2010/main" val="15091961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432560" y="476672"/>
            <a:ext cx="7406640" cy="5904656"/>
          </a:xfrm>
        </p:spPr>
        <p:txBody>
          <a:bodyPr>
            <a:normAutofit fontScale="85000" lnSpcReduction="10000"/>
          </a:bodyPr>
          <a:lstStyle/>
          <a:p>
            <a:pPr marL="541782" indent="-514350" algn="just">
              <a:buAutoNum type="arabicPeriod"/>
            </a:pPr>
            <a:r>
              <a:rPr lang="tr-TR" b="1" dirty="0" smtClean="0"/>
              <a:t>Sosyal </a:t>
            </a:r>
            <a:r>
              <a:rPr lang="tr-TR" b="1" dirty="0"/>
              <a:t>Medya Hedeflerini Belirlemek: </a:t>
            </a:r>
            <a:r>
              <a:rPr lang="tr-TR" dirty="0"/>
              <a:t>Net bir sayı ve zaman dilimi ile hedefleri yazmak (</a:t>
            </a:r>
            <a:r>
              <a:rPr lang="tr-TR" dirty="0" err="1"/>
              <a:t>Örn</a:t>
            </a:r>
            <a:r>
              <a:rPr lang="tr-TR" dirty="0"/>
              <a:t>. Facebook promosyonları aracılığıyla yılın 4. çeyreğinde çevrimiçi satışları %20 arttırmak vb.). </a:t>
            </a:r>
            <a:endParaRPr lang="tr-TR" dirty="0" smtClean="0"/>
          </a:p>
          <a:p>
            <a:pPr marL="541782" indent="-514350" algn="just">
              <a:buAutoNum type="arabicPeriod"/>
            </a:pPr>
            <a:r>
              <a:rPr lang="tr-TR" b="1" dirty="0" smtClean="0"/>
              <a:t>Hangi </a:t>
            </a:r>
            <a:r>
              <a:rPr lang="tr-TR" b="1" dirty="0"/>
              <a:t>Sosyal Medya Kanallarının </a:t>
            </a:r>
            <a:r>
              <a:rPr lang="tr-TR" b="1" dirty="0" err="1"/>
              <a:t>Işletme</a:t>
            </a:r>
            <a:r>
              <a:rPr lang="tr-TR" b="1" dirty="0"/>
              <a:t> </a:t>
            </a:r>
            <a:r>
              <a:rPr lang="tr-TR" b="1" dirty="0" err="1"/>
              <a:t>Için</a:t>
            </a:r>
            <a:r>
              <a:rPr lang="tr-TR" b="1" dirty="0"/>
              <a:t> Uygun Olduğunu Belirlemek:</a:t>
            </a:r>
            <a:r>
              <a:rPr lang="tr-TR" dirty="0"/>
              <a:t> Bu adımda, büyük sosyal medya kanalları ve ne için en iyi olduklarını gözden geçirilir (</a:t>
            </a:r>
            <a:r>
              <a:rPr lang="tr-TR" dirty="0" err="1"/>
              <a:t>örn</a:t>
            </a:r>
            <a:r>
              <a:rPr lang="tr-TR" dirty="0"/>
              <a:t>. Facebook: geniş bir kitleye ulaşmak, reklam yayınlamak; </a:t>
            </a:r>
            <a:r>
              <a:rPr lang="tr-TR" dirty="0" err="1"/>
              <a:t>LinkedIn</a:t>
            </a:r>
            <a:r>
              <a:rPr lang="tr-TR" dirty="0"/>
              <a:t>: profesyonel bağlantılar kurmak, sektör, şirket haberleri veya iş ilanı paylaşmak için vb</a:t>
            </a:r>
            <a:r>
              <a:rPr lang="tr-TR" dirty="0" smtClean="0"/>
              <a:t>.).</a:t>
            </a:r>
          </a:p>
          <a:p>
            <a:pPr marL="541782" indent="-514350" algn="just">
              <a:buAutoNum type="arabicPeriod"/>
            </a:pPr>
            <a:r>
              <a:rPr lang="tr-TR" b="1" dirty="0" smtClean="0"/>
              <a:t>Sosyal </a:t>
            </a:r>
            <a:r>
              <a:rPr lang="tr-TR" b="1" dirty="0"/>
              <a:t>Medya Hesaplarını Kurmak: </a:t>
            </a:r>
            <a:r>
              <a:rPr lang="tr-TR" dirty="0"/>
              <a:t>Seçilen sosyal medya kanallarında hesap oluşturmak. Tüm büyük sosyal medya kanalları kurmak için ücretsizdir. </a:t>
            </a:r>
            <a:endParaRPr lang="tr-TR" dirty="0" smtClean="0"/>
          </a:p>
          <a:p>
            <a:pPr marL="541782" indent="-514350" algn="just">
              <a:buAutoNum type="arabicPeriod"/>
            </a:pPr>
            <a:r>
              <a:rPr lang="tr-TR" b="1" dirty="0" smtClean="0"/>
              <a:t>Rakiplerin </a:t>
            </a:r>
            <a:r>
              <a:rPr lang="tr-TR" b="1" dirty="0"/>
              <a:t>Analizi: </a:t>
            </a:r>
            <a:r>
              <a:rPr lang="tr-TR" dirty="0"/>
              <a:t>İçerik yayınlamadan önce araştırma yapmak, rakiplerin kaç takipçi, beğeni, yorum aldıklarını, hangi içerikleri ne sıklıkla yayınladıklarını not etmek gerekir. Ayrıca hesaplarıyla ilgili beğendiğiniz ve daha iyisini yapabileceğinizi düşündüğünüz noktaları listeleyebilirsiniz.</a:t>
            </a:r>
          </a:p>
        </p:txBody>
      </p:sp>
    </p:spTree>
    <p:extLst>
      <p:ext uri="{BB962C8B-B14F-4D97-AF65-F5344CB8AC3E}">
        <p14:creationId xmlns:p14="http://schemas.microsoft.com/office/powerpoint/2010/main" val="2565650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432560" y="476672"/>
            <a:ext cx="7406640" cy="5832648"/>
          </a:xfrm>
        </p:spPr>
        <p:txBody>
          <a:bodyPr>
            <a:normAutofit fontScale="70000" lnSpcReduction="20000"/>
          </a:bodyPr>
          <a:lstStyle/>
          <a:p>
            <a:pPr algn="just"/>
            <a:r>
              <a:rPr lang="tr-TR" b="1" dirty="0" smtClean="0">
                <a:latin typeface="Times New Roman" pitchFamily="18" charset="0"/>
                <a:cs typeface="Times New Roman" pitchFamily="18" charset="0"/>
              </a:rPr>
              <a:t>5. İşletmenin </a:t>
            </a:r>
            <a:r>
              <a:rPr lang="tr-TR" b="1" dirty="0" err="1">
                <a:latin typeface="Times New Roman" pitchFamily="18" charset="0"/>
                <a:cs typeface="Times New Roman" pitchFamily="18" charset="0"/>
              </a:rPr>
              <a:t>Ilk</a:t>
            </a:r>
            <a:r>
              <a:rPr lang="tr-TR" b="1" dirty="0">
                <a:latin typeface="Times New Roman" pitchFamily="18" charset="0"/>
                <a:cs typeface="Times New Roman" pitchFamily="18" charset="0"/>
              </a:rPr>
              <a:t> Profilini Oluşturmak</a:t>
            </a:r>
            <a:r>
              <a:rPr lang="tr-TR" dirty="0">
                <a:latin typeface="Times New Roman" pitchFamily="18" charset="0"/>
                <a:cs typeface="Times New Roman" pitchFamily="18" charset="0"/>
              </a:rPr>
              <a:t>: İlk profili oluşturmak, işletme bilgileri yazmak, ilgili resimler eklemek, kişi listesini takip etmek ve ilk içeriği paylaşmak anlamına gelir.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6</a:t>
            </a:r>
            <a:r>
              <a:rPr lang="tr-TR" b="1" dirty="0">
                <a:latin typeface="Times New Roman" pitchFamily="18" charset="0"/>
                <a:cs typeface="Times New Roman" pitchFamily="18" charset="0"/>
              </a:rPr>
              <a:t>. Sosyal Medya Programı Oluşturmak: </a:t>
            </a:r>
            <a:r>
              <a:rPr lang="tr-TR" dirty="0">
                <a:latin typeface="Times New Roman" pitchFamily="18" charset="0"/>
                <a:cs typeface="Times New Roman" pitchFamily="18" charset="0"/>
              </a:rPr>
              <a:t>Sosyal medya programı, hedeflerinize ulaşmak ve takipçilerinizi büyütmek için önemli olan kaliteli içeriği sosyal medyada sürekli olarak yayınlamanıza yardımcı olacak bir dizi içerik fikirleri takvimidir. Sosyal medya tutarlılık ile ilgilidir. Bu yüzden ideal olarak her gün takipçilerinizle etkileşimde bulunmak için sosyal medyaya yaklaşık 15 ila 20 dakika ayırmanız gerekir. Yaygın bir sosyal medya stratejisi, içeriğinizin yüzde 80'inin yararlı, eğitici veya eğlenceli ve yüzde 20'sinin satış odaklı olduğu anlamına gelen 80/20 kuralını uygulamaktır.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7</a:t>
            </a:r>
            <a:r>
              <a:rPr lang="tr-TR" b="1" dirty="0">
                <a:latin typeface="Times New Roman" pitchFamily="18" charset="0"/>
                <a:cs typeface="Times New Roman" pitchFamily="18" charset="0"/>
              </a:rPr>
              <a:t>. Sosyal Medya Kanallarını Tanıtmak: </a:t>
            </a:r>
            <a:r>
              <a:rPr lang="tr-TR" dirty="0">
                <a:latin typeface="Times New Roman" pitchFamily="18" charset="0"/>
                <a:cs typeface="Times New Roman" pitchFamily="18" charset="0"/>
              </a:rPr>
              <a:t>Sosyal medya kanallarınızı tanıtmak, yeni kanallarınız hakkında söz sahibi olmak anlamına gelir. Böylece daha fazla insan sizi takip eder. Web siteniz, e-posta listeniz, kurum içi tabelalar, diğer sosyal medya kanalları, reklamlar kanallarınızı tanıtmak için kullanabileceğiniz yerler arasındadır.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8</a:t>
            </a:r>
            <a:r>
              <a:rPr lang="tr-TR" b="1" dirty="0">
                <a:latin typeface="Times New Roman" pitchFamily="18" charset="0"/>
                <a:cs typeface="Times New Roman" pitchFamily="18" charset="0"/>
              </a:rPr>
              <a:t>. Sonuçları Ölçmek: </a:t>
            </a:r>
            <a:r>
              <a:rPr lang="tr-TR" dirty="0">
                <a:latin typeface="Times New Roman" pitchFamily="18" charset="0"/>
                <a:cs typeface="Times New Roman" pitchFamily="18" charset="0"/>
              </a:rPr>
              <a:t>Kaç takipçi kazandığınızı, web sitenize ne kadar trafik çektiğinizi ve yayınlarınızın ne kadar katılım aldığını görebilirsiniz. Tüm büyük sosyal medya ağları, analiz platformları aracılığıyla metriklere erişmenizi sağlar. Bazı yaygın metrikler: Takipçiler / beğeniler - sosyal medya kitlenizin boyutunu gösterir. Erişim - sosyal medya yayınlarınızı gerçekte kaç kişinin gördüğünü belirtir. Etkileşimler - içeriğinizin aldığı beğenme, yorum ve paylaşma sayısını gösterir. Tıklamalar - yayınlarınızın kaç kez tıklandığı belirtir</a:t>
            </a:r>
          </a:p>
        </p:txBody>
      </p:sp>
    </p:spTree>
    <p:extLst>
      <p:ext uri="{BB962C8B-B14F-4D97-AF65-F5344CB8AC3E}">
        <p14:creationId xmlns:p14="http://schemas.microsoft.com/office/powerpoint/2010/main" val="2644962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432560" y="476672"/>
            <a:ext cx="7406640" cy="5904656"/>
          </a:xfrm>
        </p:spPr>
        <p:txBody>
          <a:bodyPr>
            <a:normAutofit fontScale="70000" lnSpcReduction="20000"/>
          </a:bodyPr>
          <a:lstStyle/>
          <a:p>
            <a:pPr algn="just"/>
            <a:r>
              <a:rPr lang="tr-TR" b="1" dirty="0" smtClean="0">
                <a:latin typeface="Times New Roman" pitchFamily="18" charset="0"/>
                <a:cs typeface="Times New Roman" pitchFamily="18" charset="0"/>
              </a:rPr>
              <a:t>9. </a:t>
            </a:r>
            <a:r>
              <a:rPr lang="tr-TR" b="1" dirty="0">
                <a:latin typeface="Times New Roman" pitchFamily="18" charset="0"/>
                <a:cs typeface="Times New Roman" pitchFamily="18" charset="0"/>
              </a:rPr>
              <a:t>En İyi Performans </a:t>
            </a:r>
            <a:r>
              <a:rPr lang="tr-TR" b="1" dirty="0" err="1">
                <a:latin typeface="Times New Roman" pitchFamily="18" charset="0"/>
                <a:cs typeface="Times New Roman" pitchFamily="18" charset="0"/>
              </a:rPr>
              <a:t>Için</a:t>
            </a:r>
            <a:r>
              <a:rPr lang="tr-TR" b="1" dirty="0">
                <a:latin typeface="Times New Roman" pitchFamily="18" charset="0"/>
                <a:cs typeface="Times New Roman" pitchFamily="18" charset="0"/>
              </a:rPr>
              <a:t> Optimize Etmek: </a:t>
            </a:r>
            <a:r>
              <a:rPr lang="tr-TR" dirty="0">
                <a:latin typeface="Times New Roman" pitchFamily="18" charset="0"/>
                <a:cs typeface="Times New Roman" pitchFamily="18" charset="0"/>
              </a:rPr>
              <a:t>İşletmenize en fazla tıklamayı, gösterimi ve etkileşimi neyin sağladığına bakmalı ve planlamanızda bu tür yayınlara daha fazla yer vermelisiniz. Optimizasyon, hedeflerinize ulaşmanıza ve aşmanıza yardımcı olmaktadır. Hedefiniz takipçi sayısını büyütmek ise yeni fikirler deneyebilir, etkileşimi arttırmak istiyorsanız içeriklerinize </a:t>
            </a:r>
            <a:r>
              <a:rPr lang="tr-TR" dirty="0" err="1">
                <a:latin typeface="Times New Roman" pitchFamily="18" charset="0"/>
                <a:cs typeface="Times New Roman" pitchFamily="18" charset="0"/>
              </a:rPr>
              <a:t>hashtag</a:t>
            </a:r>
            <a:r>
              <a:rPr lang="tr-TR" dirty="0">
                <a:latin typeface="Times New Roman" pitchFamily="18" charset="0"/>
                <a:cs typeface="Times New Roman" pitchFamily="18" charset="0"/>
              </a:rPr>
              <a:t> ekleyebilirsiniz. Metrikler içeriğinizi nasıl optimize edeceğiniz hakkında çok şey söyleyebilir. Ancak bazen en iyi optimizasyon müşterilerinizle doğrudan görüşmelerden gelir. Bu yüzden, hedef kitlenizi anlamaya, onlara değerli veya eğlenceli içerik sunmaya özen göstermelisiniz.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10</a:t>
            </a:r>
            <a:r>
              <a:rPr lang="tr-TR" b="1" dirty="0">
                <a:latin typeface="Times New Roman" pitchFamily="18" charset="0"/>
                <a:cs typeface="Times New Roman" pitchFamily="18" charset="0"/>
              </a:rPr>
              <a:t>. Ürünleriniz / Hizmetleriniz </a:t>
            </a:r>
            <a:r>
              <a:rPr lang="tr-TR" b="1" dirty="0" err="1">
                <a:latin typeface="Times New Roman" pitchFamily="18" charset="0"/>
                <a:cs typeface="Times New Roman" pitchFamily="18" charset="0"/>
              </a:rPr>
              <a:t>Için</a:t>
            </a:r>
            <a:r>
              <a:rPr lang="tr-TR" b="1" dirty="0">
                <a:latin typeface="Times New Roman" pitchFamily="18" charset="0"/>
                <a:cs typeface="Times New Roman" pitchFamily="18" charset="0"/>
              </a:rPr>
              <a:t> Promosyonlar Yapmak: </a:t>
            </a:r>
            <a:r>
              <a:rPr lang="tr-TR" dirty="0">
                <a:latin typeface="Times New Roman" pitchFamily="18" charset="0"/>
                <a:cs typeface="Times New Roman" pitchFamily="18" charset="0"/>
              </a:rPr>
              <a:t>Sosyal medya promosyonları, ürünlerinizi/ hizmetlerinizi daha geniş bir kitleye ulaştırmanın ve satışlarınızı arttırmanın harika bir yoludur. Sosyal promosyonlarınız açık, ilgi çekici ve kolay anlaşılır olmalıdır. Hangi tekliflerin en fazla satışla sonuçlandığını görmek için promosyonları düzenli olarak test etmek gerekir. İçeriğinizin yüzde 80'i değer sağlamaya ve yüzde 20'si promosyona odaklanmış olarak, 80/20 kuralını uygulamak önemlidir. Bu şekilde, kitleniz satış odaklı içerikten etkilenmeyecek ve satın alamaya daha istekli olacaktır.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11</a:t>
            </a:r>
            <a:r>
              <a:rPr lang="tr-TR" b="1" dirty="0">
                <a:latin typeface="Times New Roman" pitchFamily="18" charset="0"/>
                <a:cs typeface="Times New Roman" pitchFamily="18" charset="0"/>
              </a:rPr>
              <a:t>. Sosyal Medyada Reklam Yayınlamak: </a:t>
            </a:r>
            <a:r>
              <a:rPr lang="tr-TR" dirty="0">
                <a:latin typeface="Times New Roman" pitchFamily="18" charset="0"/>
                <a:cs typeface="Times New Roman" pitchFamily="18" charset="0"/>
              </a:rPr>
              <a:t>Tüm önemli sosyal medya platformlarında satışlarınızı ve kitlenizin boyutunu büyütmeye yardımcı olacak sosyal reklamcılık özellikleri bulunmaktadır. Bir ürün veya hizmetinizi tanıtmak istiyorsanız, geçmişte gerçekleştirdiğiniz başarılı organik promosyonları tekrar gözden geçirmeli ve bu teklifin başarılı öğelerini ücretli promosyonunuzda nasıl yeniden kullanabileceğinizi düşünmelisiniz. Sosyal medya reklamlarınız, yeni ürün tanıtımları, e-kitap indirmeleri, web semineri / etkinlik tanıtımları, eşantiyonlardan </a:t>
            </a:r>
            <a:r>
              <a:rPr lang="tr-TR" dirty="0" err="1">
                <a:latin typeface="Times New Roman" pitchFamily="18" charset="0"/>
                <a:cs typeface="Times New Roman" pitchFamily="18" charset="0"/>
              </a:rPr>
              <a:t>oluşablir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9722380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331640" y="1844824"/>
            <a:ext cx="7406640" cy="1944216"/>
          </a:xfrm>
        </p:spPr>
        <p:txBody>
          <a:bodyPr>
            <a:normAutofit fontScale="90000"/>
          </a:bodyPr>
          <a:lstStyle/>
          <a:p>
            <a:pPr algn="just"/>
            <a:r>
              <a:rPr lang="tr-TR" dirty="0"/>
              <a:t>Sosyal medya pazarlamasında dikkate alınması gereken beş temel dezavantaj</a:t>
            </a:r>
          </a:p>
        </p:txBody>
      </p:sp>
    </p:spTree>
    <p:extLst>
      <p:ext uri="{BB962C8B-B14F-4D97-AF65-F5344CB8AC3E}">
        <p14:creationId xmlns:p14="http://schemas.microsoft.com/office/powerpoint/2010/main" val="2272788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Yoğun </a:t>
            </a:r>
            <a:r>
              <a:rPr lang="tr-TR" dirty="0" smtClean="0"/>
              <a:t>Zaman</a:t>
            </a:r>
            <a:endParaRPr lang="tr-TR" dirty="0"/>
          </a:p>
        </p:txBody>
      </p:sp>
      <p:sp>
        <p:nvSpPr>
          <p:cNvPr id="3" name="Alt Başlık 2"/>
          <p:cNvSpPr>
            <a:spLocks noGrp="1"/>
          </p:cNvSpPr>
          <p:nvPr>
            <p:ph type="subTitle" idx="1"/>
          </p:nvPr>
        </p:nvSpPr>
        <p:spPr>
          <a:xfrm>
            <a:off x="1187624" y="2924944"/>
            <a:ext cx="7406640" cy="1752600"/>
          </a:xfrm>
        </p:spPr>
        <p:txBody>
          <a:bodyPr>
            <a:normAutofit fontScale="92500" lnSpcReduction="10000"/>
          </a:bodyPr>
          <a:lstStyle/>
          <a:p>
            <a:pPr algn="just"/>
            <a:r>
              <a:rPr lang="tr-TR" dirty="0" smtClean="0"/>
              <a:t>İşletmede </a:t>
            </a:r>
            <a:r>
              <a:rPr lang="tr-TR" dirty="0"/>
              <a:t>çalışanlardan en az birinin, yorumları ve soruları cevaplamak, müşterinin değerli bulduğu ürün bilgilerini sağlamak ve her ağı izlemekten sorumlu olması gerekir. Bu da, sosyal medya pazarlamasının önemli bir zaman yatırımı gerektirmesine yol açar</a:t>
            </a:r>
          </a:p>
        </p:txBody>
      </p:sp>
    </p:spTree>
    <p:extLst>
      <p:ext uri="{BB962C8B-B14F-4D97-AF65-F5344CB8AC3E}">
        <p14:creationId xmlns:p14="http://schemas.microsoft.com/office/powerpoint/2010/main" val="617493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Ticari Marka ve Telif Hakkı </a:t>
            </a:r>
            <a:r>
              <a:rPr lang="tr-TR" dirty="0" smtClean="0"/>
              <a:t>Sorunları</a:t>
            </a:r>
            <a:endParaRPr lang="tr-TR" dirty="0"/>
          </a:p>
        </p:txBody>
      </p:sp>
      <p:sp>
        <p:nvSpPr>
          <p:cNvPr id="3" name="Alt Başlık 2"/>
          <p:cNvSpPr>
            <a:spLocks noGrp="1"/>
          </p:cNvSpPr>
          <p:nvPr>
            <p:ph type="subTitle" idx="1"/>
          </p:nvPr>
        </p:nvSpPr>
        <p:spPr>
          <a:xfrm>
            <a:off x="1432560" y="1850064"/>
            <a:ext cx="7406640" cy="4099216"/>
          </a:xfrm>
        </p:spPr>
        <p:txBody>
          <a:bodyPr>
            <a:normAutofit fontScale="92500"/>
          </a:bodyPr>
          <a:lstStyle/>
          <a:p>
            <a:pPr algn="just"/>
            <a:r>
              <a:rPr lang="tr-TR" dirty="0" smtClean="0"/>
              <a:t>Sosyal </a:t>
            </a:r>
            <a:r>
              <a:rPr lang="tr-TR" dirty="0"/>
              <a:t>medya kullanırken, pazarlamacılar ticari markalarının ve telif haklarının kullanımını düzenli olarak izlemelidir. İşletmeler, medya kuruluşları aracılığıyla içerik sağlayanların fikri mülkiyetlerini kötüye kullanmamalarını sağlamak için, üçüncü taraf ve kendi sosyal medya platformlarını takip etmelidir. İşletmenin marka ve telif haklarının, işletme adı veya markalarıyla aynı veya büyük ölçüde benzer profil/ kullanıcı adları için sosyal medya sitelerinin kontrol edilmesi de dahil olmak üzere üçüncü taraf sitelerde kullanımını takip etmek için çeşitli internet izleme ve tarama hizmetleri bulunmaktadır.</a:t>
            </a:r>
          </a:p>
        </p:txBody>
      </p:sp>
    </p:spTree>
    <p:extLst>
      <p:ext uri="{BB962C8B-B14F-4D97-AF65-F5344CB8AC3E}">
        <p14:creationId xmlns:p14="http://schemas.microsoft.com/office/powerpoint/2010/main" val="3765458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Güven, Gizlilik ve Güvenlik </a:t>
            </a:r>
            <a:r>
              <a:rPr lang="tr-TR" dirty="0" smtClean="0"/>
              <a:t>Sorunları</a:t>
            </a:r>
            <a:endParaRPr lang="tr-TR" dirty="0"/>
          </a:p>
        </p:txBody>
      </p:sp>
      <p:sp>
        <p:nvSpPr>
          <p:cNvPr id="3" name="Alt Başlık 2"/>
          <p:cNvSpPr>
            <a:spLocks noGrp="1"/>
          </p:cNvSpPr>
          <p:nvPr>
            <p:ph type="subTitle" idx="1"/>
          </p:nvPr>
        </p:nvSpPr>
        <p:spPr>
          <a:xfrm>
            <a:off x="1432560" y="1850064"/>
            <a:ext cx="7406640" cy="4171224"/>
          </a:xfrm>
        </p:spPr>
        <p:txBody>
          <a:bodyPr>
            <a:normAutofit lnSpcReduction="10000"/>
          </a:bodyPr>
          <a:lstStyle/>
          <a:p>
            <a:pPr algn="just"/>
            <a:r>
              <a:rPr lang="tr-TR" dirty="0" smtClean="0"/>
              <a:t>Güven</a:t>
            </a:r>
            <a:r>
              <a:rPr lang="tr-TR" dirty="0"/>
              <a:t>, özellikle de </a:t>
            </a:r>
            <a:r>
              <a:rPr lang="tr-TR" dirty="0" err="1"/>
              <a:t>işlemsel</a:t>
            </a:r>
            <a:r>
              <a:rPr lang="tr-TR" dirty="0"/>
              <a:t> güvenlik ve gizlilik, sosyal medya pazarlamacılarına müşteri sadakati sağlamada önemli bir rol oynamaktadır. Araştırmalar, çevrimiçi kredi kartı sahtekârlığı korkusunun, müşterilerin daha fazla çevrimiçi satın alma işlemi yapmamasının başlıca nedenlerinden biri olduğunu göstermektedir. Kendi </a:t>
            </a:r>
            <a:r>
              <a:rPr lang="tr-TR" dirty="0" err="1"/>
              <a:t>bloglarını</a:t>
            </a:r>
            <a:r>
              <a:rPr lang="tr-TR" dirty="0"/>
              <a:t> veya diğer sosyal medya platformlarını yöneten işletmeler, işletmenin veri toplama, kullanma ve depolama uygulamalarını ve üçüncü tarafların gizlilik ve veri güvenliği ile ilgili sorumluluklarını açıklayan kapsamlı politikalar da sürdürmelidir.</a:t>
            </a:r>
          </a:p>
        </p:txBody>
      </p:sp>
    </p:spTree>
    <p:extLst>
      <p:ext uri="{BB962C8B-B14F-4D97-AF65-F5344CB8AC3E}">
        <p14:creationId xmlns:p14="http://schemas.microsoft.com/office/powerpoint/2010/main" val="33477341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Kullanıcı Tarafından Oluşturulan İçerik (UGC) </a:t>
            </a:r>
          </a:p>
        </p:txBody>
      </p:sp>
      <p:sp>
        <p:nvSpPr>
          <p:cNvPr id="3" name="Alt Başlık 2"/>
          <p:cNvSpPr>
            <a:spLocks noGrp="1"/>
          </p:cNvSpPr>
          <p:nvPr>
            <p:ph type="subTitle" idx="1"/>
          </p:nvPr>
        </p:nvSpPr>
        <p:spPr>
          <a:xfrm>
            <a:off x="1432560" y="1850064"/>
            <a:ext cx="7406640" cy="4243232"/>
          </a:xfrm>
        </p:spPr>
        <p:txBody>
          <a:bodyPr>
            <a:normAutofit/>
          </a:bodyPr>
          <a:lstStyle/>
          <a:p>
            <a:pPr algn="just"/>
            <a:r>
              <a:rPr lang="tr-TR" dirty="0" smtClean="0"/>
              <a:t>Kullanıcı </a:t>
            </a:r>
            <a:r>
              <a:rPr lang="tr-TR" dirty="0"/>
              <a:t>tarafından oluşturulan içerik, , tüketicilerin gözünde nispeten yüksek bir güvenilirlik derecesine sahiptir. Kullanıcı tarafından oluşturulan içeriği bir pazarlama stratejisiyle bağlantılı olarak istemek, kampanyaya katılan kişi tarafından oluşturulan içerik için yasal sorumluluk alma riskiyle birlikte gelir. Bu yüzden pazarlamacılar, kullanıcı tarafından oluşturulan içeriğin sosyal medya aracılığıyla yayılmasını içeren pazarlama kampanyalarıyla ilişkili yasal riskleri en aza indirmek için önlemler almalıdır.</a:t>
            </a:r>
          </a:p>
        </p:txBody>
      </p:sp>
    </p:spTree>
    <p:extLst>
      <p:ext uri="{BB962C8B-B14F-4D97-AF65-F5344CB8AC3E}">
        <p14:creationId xmlns:p14="http://schemas.microsoft.com/office/powerpoint/2010/main" val="136484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188640"/>
            <a:ext cx="7406640" cy="1139386"/>
          </a:xfrm>
        </p:spPr>
        <p:txBody>
          <a:bodyPr>
            <a:normAutofit/>
          </a:bodyPr>
          <a:lstStyle/>
          <a:p>
            <a:pPr algn="ctr"/>
            <a:r>
              <a:rPr lang="sv-SE" sz="2800" dirty="0"/>
              <a:t>2019 yılında dünya genelinde tüketici e-ticaret kategorilerinde harcanan toplam </a:t>
            </a:r>
            <a:r>
              <a:rPr lang="sv-SE" sz="2800" dirty="0" smtClean="0"/>
              <a:t>miktarla</a:t>
            </a:r>
            <a:r>
              <a:rPr lang="tr-TR" sz="2800" dirty="0" smtClean="0"/>
              <a:t>r</a:t>
            </a:r>
            <a:endParaRPr lang="tr-TR" sz="2800" dirty="0"/>
          </a:p>
        </p:txBody>
      </p:sp>
      <p:sp>
        <p:nvSpPr>
          <p:cNvPr id="3" name="Alt Başlık 2"/>
          <p:cNvSpPr>
            <a:spLocks noGrp="1"/>
          </p:cNvSpPr>
          <p:nvPr>
            <p:ph type="subTitle" idx="1"/>
          </p:nvPr>
        </p:nvSpPr>
        <p:spPr>
          <a:xfrm>
            <a:off x="1432560" y="1850064"/>
            <a:ext cx="7406640" cy="3883192"/>
          </a:xfrm>
        </p:spPr>
        <p:txBody>
          <a:bodyPr>
            <a:normAutofit/>
          </a:bodyPr>
          <a:lstStyle/>
          <a:p>
            <a:pPr marL="484632" indent="-457200">
              <a:buFont typeface="Arial" pitchFamily="34" charset="0"/>
              <a:buChar char="•"/>
            </a:pPr>
            <a:r>
              <a:rPr lang="tr-TR" dirty="0"/>
              <a:t>Moda ve güzellik - 620.1 milyar </a:t>
            </a:r>
            <a:r>
              <a:rPr lang="tr-TR" dirty="0" smtClean="0"/>
              <a:t>$.</a:t>
            </a:r>
          </a:p>
          <a:p>
            <a:pPr marL="484632" indent="-457200">
              <a:buFont typeface="Arial" pitchFamily="34" charset="0"/>
              <a:buChar char="•"/>
            </a:pPr>
            <a:r>
              <a:rPr lang="tr-TR" dirty="0" smtClean="0"/>
              <a:t>Elektronik </a:t>
            </a:r>
            <a:r>
              <a:rPr lang="tr-TR" dirty="0"/>
              <a:t>ve fiziksel medya - 456.9 milyar </a:t>
            </a:r>
            <a:r>
              <a:rPr lang="tr-TR" dirty="0" smtClean="0"/>
              <a:t>$.</a:t>
            </a:r>
          </a:p>
          <a:p>
            <a:pPr marL="484632" indent="-457200">
              <a:buFont typeface="Arial" pitchFamily="34" charset="0"/>
              <a:buChar char="•"/>
            </a:pPr>
            <a:r>
              <a:rPr lang="tr-TR" dirty="0" smtClean="0"/>
              <a:t>Yemek </a:t>
            </a:r>
            <a:r>
              <a:rPr lang="tr-TR" dirty="0"/>
              <a:t>ve kişisel bakım - 168.8 milyar $. </a:t>
            </a:r>
          </a:p>
          <a:p>
            <a:pPr marL="484632" indent="-457200">
              <a:buFont typeface="Arial" pitchFamily="34" charset="0"/>
              <a:buChar char="•"/>
            </a:pPr>
            <a:r>
              <a:rPr lang="tr-TR" dirty="0" smtClean="0"/>
              <a:t>Mobilya </a:t>
            </a:r>
            <a:r>
              <a:rPr lang="tr-TR" dirty="0"/>
              <a:t>ve ev eşyaları - 316.7 milyar $. </a:t>
            </a:r>
          </a:p>
          <a:p>
            <a:pPr marL="484632" indent="-457200">
              <a:buFont typeface="Arial" pitchFamily="34" charset="0"/>
              <a:buChar char="•"/>
            </a:pPr>
            <a:r>
              <a:rPr lang="tr-TR" dirty="0" smtClean="0"/>
              <a:t>Oyuncak </a:t>
            </a:r>
            <a:r>
              <a:rPr lang="tr-TR" dirty="0"/>
              <a:t>ve hobiler - 383.2 milyar $. </a:t>
            </a:r>
          </a:p>
          <a:p>
            <a:pPr marL="484632" indent="-457200">
              <a:buFont typeface="Arial" pitchFamily="34" charset="0"/>
              <a:buChar char="•"/>
            </a:pPr>
            <a:r>
              <a:rPr lang="tr-TR" dirty="0" smtClean="0"/>
              <a:t>Seyahat </a:t>
            </a:r>
            <a:r>
              <a:rPr lang="tr-TR" dirty="0"/>
              <a:t>- 1.19 trilyon $. </a:t>
            </a:r>
          </a:p>
          <a:p>
            <a:pPr marL="484632" indent="-457200">
              <a:buFont typeface="Arial" pitchFamily="34" charset="0"/>
              <a:buChar char="•"/>
            </a:pPr>
            <a:r>
              <a:rPr lang="tr-TR" dirty="0" smtClean="0"/>
              <a:t>Dijital </a:t>
            </a:r>
            <a:r>
              <a:rPr lang="tr-TR" dirty="0"/>
              <a:t>müzik - 13.59 milyar $. </a:t>
            </a:r>
          </a:p>
          <a:p>
            <a:pPr marL="484632" indent="-457200">
              <a:buFont typeface="Arial" pitchFamily="34" charset="0"/>
              <a:buChar char="•"/>
            </a:pPr>
            <a:r>
              <a:rPr lang="tr-TR" dirty="0" smtClean="0"/>
              <a:t>Video </a:t>
            </a:r>
            <a:r>
              <a:rPr lang="tr-TR" dirty="0"/>
              <a:t>oyunları - 83.15 milyar $, </a:t>
            </a:r>
          </a:p>
        </p:txBody>
      </p:sp>
    </p:spTree>
    <p:extLst>
      <p:ext uri="{BB962C8B-B14F-4D97-AF65-F5344CB8AC3E}">
        <p14:creationId xmlns:p14="http://schemas.microsoft.com/office/powerpoint/2010/main" val="5081830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32560" y="359898"/>
            <a:ext cx="7406640" cy="692838"/>
          </a:xfrm>
        </p:spPr>
        <p:txBody>
          <a:bodyPr>
            <a:normAutofit fontScale="90000"/>
          </a:bodyPr>
          <a:lstStyle/>
          <a:p>
            <a:pPr algn="ctr"/>
            <a:r>
              <a:rPr lang="tr-TR" dirty="0"/>
              <a:t>Olumsuz Geri </a:t>
            </a:r>
            <a:r>
              <a:rPr lang="tr-TR" dirty="0" smtClean="0"/>
              <a:t>Bildirimler</a:t>
            </a:r>
            <a:endParaRPr lang="tr-TR" dirty="0"/>
          </a:p>
        </p:txBody>
      </p:sp>
      <p:sp>
        <p:nvSpPr>
          <p:cNvPr id="3" name="Alt Başlık 2"/>
          <p:cNvSpPr>
            <a:spLocks noGrp="1"/>
          </p:cNvSpPr>
          <p:nvPr>
            <p:ph type="subTitle" idx="1"/>
          </p:nvPr>
        </p:nvSpPr>
        <p:spPr>
          <a:xfrm>
            <a:off x="1432560" y="1850064"/>
            <a:ext cx="7406640" cy="4243232"/>
          </a:xfrm>
        </p:spPr>
        <p:txBody>
          <a:bodyPr>
            <a:normAutofit/>
          </a:bodyPr>
          <a:lstStyle/>
          <a:p>
            <a:pPr algn="just"/>
            <a:r>
              <a:rPr lang="tr-TR" dirty="0" smtClean="0"/>
              <a:t>Sosyal </a:t>
            </a:r>
            <a:r>
              <a:rPr lang="tr-TR" dirty="0"/>
              <a:t>medya, tüketicileri pazarlamacılara ve reklam verenlere dönüştürür ve bu da işletme için baskı yaratabilir. Çevrimiçi ürün seçimleri yapan müşteriler için değerli bir bilgi kaynağı olarak hizmet veren, tüketici ürün incelemeleri, resimler ve etiketler, internet üzerinde hızla artmış ve Web 2.0 teknolojilerinin ortaya çıkmasının ardından elektronik ticaret üzerinde büyük bir etkiye sahip olmuştur. Sosyal ağların özellikle pazarlama kampanyalarına zarar veren bir yönü olumsuz tepkilerdir.</a:t>
            </a:r>
          </a:p>
        </p:txBody>
      </p:sp>
    </p:spTree>
    <p:extLst>
      <p:ext uri="{BB962C8B-B14F-4D97-AF65-F5344CB8AC3E}">
        <p14:creationId xmlns:p14="http://schemas.microsoft.com/office/powerpoint/2010/main" val="1045226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32560" y="359898"/>
            <a:ext cx="7406640" cy="836854"/>
          </a:xfrm>
        </p:spPr>
        <p:txBody>
          <a:bodyPr/>
          <a:lstStyle/>
          <a:p>
            <a:pPr algn="ctr"/>
            <a:r>
              <a:rPr lang="tr-TR" dirty="0"/>
              <a:t>Mikro </a:t>
            </a:r>
            <a:r>
              <a:rPr lang="tr-TR" dirty="0" err="1"/>
              <a:t>blog</a:t>
            </a:r>
            <a:endParaRPr lang="tr-TR" dirty="0"/>
          </a:p>
        </p:txBody>
      </p:sp>
      <p:sp>
        <p:nvSpPr>
          <p:cNvPr id="3" name="Alt Başlık 2"/>
          <p:cNvSpPr>
            <a:spLocks noGrp="1"/>
          </p:cNvSpPr>
          <p:nvPr>
            <p:ph type="subTitle" idx="1"/>
          </p:nvPr>
        </p:nvSpPr>
        <p:spPr>
          <a:xfrm>
            <a:off x="1432560" y="1850064"/>
            <a:ext cx="7406640" cy="3019096"/>
          </a:xfrm>
        </p:spPr>
        <p:txBody>
          <a:bodyPr/>
          <a:lstStyle/>
          <a:p>
            <a:r>
              <a:rPr lang="tr-TR" dirty="0"/>
              <a:t>Temel olarak metin tabanlı ve kelime sınırlaması dışında </a:t>
            </a:r>
            <a:r>
              <a:rPr lang="tr-TR" dirty="0" err="1"/>
              <a:t>bloglarla</a:t>
            </a:r>
            <a:r>
              <a:rPr lang="tr-TR" dirty="0"/>
              <a:t> işlevini gören </a:t>
            </a:r>
            <a:r>
              <a:rPr lang="tr-TR" dirty="0" err="1"/>
              <a:t>blog</a:t>
            </a:r>
            <a:r>
              <a:rPr lang="tr-TR" dirty="0"/>
              <a:t> </a:t>
            </a:r>
            <a:r>
              <a:rPr lang="tr-TR" dirty="0" smtClean="0"/>
              <a:t>türü</a:t>
            </a:r>
          </a:p>
          <a:p>
            <a:r>
              <a:rPr lang="tr-TR" dirty="0" err="1" smtClean="0"/>
              <a:t>Twitter</a:t>
            </a:r>
            <a:r>
              <a:rPr lang="tr-TR" dirty="0"/>
              <a:t> </a:t>
            </a:r>
            <a:r>
              <a:rPr lang="tr-TR" dirty="0" err="1" smtClean="0"/>
              <a:t>v.b</a:t>
            </a:r>
            <a:r>
              <a:rPr lang="tr-TR" dirty="0" smtClean="0"/>
              <a:t>.</a:t>
            </a:r>
            <a:endParaRPr lang="tr-TR" dirty="0"/>
          </a:p>
        </p:txBody>
      </p:sp>
    </p:spTree>
    <p:extLst>
      <p:ext uri="{BB962C8B-B14F-4D97-AF65-F5344CB8AC3E}">
        <p14:creationId xmlns:p14="http://schemas.microsoft.com/office/powerpoint/2010/main" val="2100057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err="1"/>
              <a:t>Blog</a:t>
            </a:r>
            <a:endParaRPr lang="tr-TR" dirty="0"/>
          </a:p>
        </p:txBody>
      </p:sp>
      <p:sp>
        <p:nvSpPr>
          <p:cNvPr id="3" name="Alt Başlık 2"/>
          <p:cNvSpPr>
            <a:spLocks noGrp="1"/>
          </p:cNvSpPr>
          <p:nvPr>
            <p:ph type="subTitle" idx="1"/>
          </p:nvPr>
        </p:nvSpPr>
        <p:spPr/>
        <p:txBody>
          <a:bodyPr/>
          <a:lstStyle/>
          <a:p>
            <a:pPr algn="just"/>
            <a:r>
              <a:rPr lang="tr-TR" dirty="0" err="1"/>
              <a:t>Bloggerların</a:t>
            </a:r>
            <a:r>
              <a:rPr lang="tr-TR" dirty="0"/>
              <a:t> günlük tutmasına, kişisel deneyimlerini paylaşmasına, belirli bir alandaki bilgileri paylaşmasına, yorum göndererek okuyucularla etkileşime geçmesi olanak tanır.</a:t>
            </a:r>
          </a:p>
        </p:txBody>
      </p:sp>
    </p:spTree>
    <p:extLst>
      <p:ext uri="{BB962C8B-B14F-4D97-AF65-F5344CB8AC3E}">
        <p14:creationId xmlns:p14="http://schemas.microsoft.com/office/powerpoint/2010/main" val="3469037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Sosyal Ağ Siteleri (SNS)</a:t>
            </a:r>
          </a:p>
        </p:txBody>
      </p:sp>
      <p:sp>
        <p:nvSpPr>
          <p:cNvPr id="3" name="Alt Başlık 2"/>
          <p:cNvSpPr>
            <a:spLocks noGrp="1"/>
          </p:cNvSpPr>
          <p:nvPr>
            <p:ph type="subTitle" idx="1"/>
          </p:nvPr>
        </p:nvSpPr>
        <p:spPr>
          <a:xfrm>
            <a:off x="1432560" y="1850064"/>
            <a:ext cx="7406640" cy="3163112"/>
          </a:xfrm>
        </p:spPr>
        <p:txBody>
          <a:bodyPr>
            <a:normAutofit/>
          </a:bodyPr>
          <a:lstStyle/>
          <a:p>
            <a:pPr algn="just"/>
            <a:r>
              <a:rPr lang="tr-TR" dirty="0"/>
              <a:t>İnsanların kişisel profiller oluşturdukları, gerçek dünyada tanıyabilecekleri veya bilmedikleri diğer kullanıcılarla sanal olarak tanıştıkları, bağlantı kurdukları, iletişim kurdukları ve ilişkiler geliştirdikleri web siteleri. Fotoğraf veya video paylaşım özellikleri gibi farklı özellikler içerir</a:t>
            </a:r>
            <a:r>
              <a:rPr lang="tr-TR" dirty="0" smtClean="0"/>
              <a:t>.</a:t>
            </a:r>
          </a:p>
          <a:p>
            <a:pPr algn="just"/>
            <a:r>
              <a:rPr lang="tr-TR" dirty="0"/>
              <a:t>Facebook, My Space, </a:t>
            </a:r>
            <a:r>
              <a:rPr lang="tr-TR" dirty="0" err="1" smtClean="0"/>
              <a:t>LinkedIn</a:t>
            </a:r>
            <a:r>
              <a:rPr lang="tr-TR" dirty="0" smtClean="0"/>
              <a:t> </a:t>
            </a:r>
            <a:r>
              <a:rPr lang="tr-TR" dirty="0" err="1" smtClean="0"/>
              <a:t>v.b</a:t>
            </a:r>
            <a:r>
              <a:rPr lang="tr-TR" dirty="0" smtClean="0"/>
              <a:t>.</a:t>
            </a:r>
            <a:endParaRPr lang="tr-TR" dirty="0"/>
          </a:p>
        </p:txBody>
      </p:sp>
    </p:spTree>
    <p:extLst>
      <p:ext uri="{BB962C8B-B14F-4D97-AF65-F5344CB8AC3E}">
        <p14:creationId xmlns:p14="http://schemas.microsoft.com/office/powerpoint/2010/main" val="2088190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Sanal dünya</a:t>
            </a:r>
          </a:p>
        </p:txBody>
      </p:sp>
      <p:sp>
        <p:nvSpPr>
          <p:cNvPr id="3" name="Alt Başlık 2"/>
          <p:cNvSpPr>
            <a:spLocks noGrp="1"/>
          </p:cNvSpPr>
          <p:nvPr>
            <p:ph type="subTitle" idx="1"/>
          </p:nvPr>
        </p:nvSpPr>
        <p:spPr>
          <a:xfrm>
            <a:off x="1403648" y="3140968"/>
            <a:ext cx="7406640" cy="1752600"/>
          </a:xfrm>
        </p:spPr>
        <p:txBody>
          <a:bodyPr>
            <a:normAutofit fontScale="85000" lnSpcReduction="20000"/>
          </a:bodyPr>
          <a:lstStyle/>
          <a:p>
            <a:pPr algn="just"/>
            <a:r>
              <a:rPr lang="tr-TR" dirty="0"/>
              <a:t>Sanal oyun dünyalarını ve sanal sosyal dünyayı içerir. 3D ortamda gerçek dünyaya benzeyen çevrimiçi uygulamalardır. Bir resim veya özelleştirilmiş insan benzeri bir karakterle temsil edilen kullanıcılar, oyunların kuralları tarafından kısıtlanmadığı sürece kendi servetlerini oluşturabilir veya sanal dünyadaki diğerleriyle etkileşime girebilir</a:t>
            </a:r>
          </a:p>
        </p:txBody>
      </p:sp>
    </p:spTree>
    <p:extLst>
      <p:ext uri="{BB962C8B-B14F-4D97-AF65-F5344CB8AC3E}">
        <p14:creationId xmlns:p14="http://schemas.microsoft.com/office/powerpoint/2010/main" val="2791577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Ortak Projeler</a:t>
            </a:r>
          </a:p>
        </p:txBody>
      </p:sp>
      <p:sp>
        <p:nvSpPr>
          <p:cNvPr id="3" name="Alt Başlık 2"/>
          <p:cNvSpPr>
            <a:spLocks noGrp="1"/>
          </p:cNvSpPr>
          <p:nvPr>
            <p:ph type="subTitle" idx="1"/>
          </p:nvPr>
        </p:nvSpPr>
        <p:spPr>
          <a:xfrm>
            <a:off x="1432560" y="2132856"/>
            <a:ext cx="7406640" cy="3096344"/>
          </a:xfrm>
        </p:spPr>
        <p:txBody>
          <a:bodyPr>
            <a:normAutofit/>
          </a:bodyPr>
          <a:lstStyle/>
          <a:p>
            <a:pPr algn="just"/>
            <a:r>
              <a:rPr lang="tr-TR" dirty="0" err="1"/>
              <a:t>Kollektif</a:t>
            </a:r>
            <a:r>
              <a:rPr lang="tr-TR" dirty="0"/>
              <a:t> zekadan oluşur ve içeriğinin çalışması için kullanıcılara oldukça bağımlıdır. İki ana tipte sınıflandırılmıştır: </a:t>
            </a:r>
            <a:r>
              <a:rPr lang="tr-TR" dirty="0" err="1"/>
              <a:t>Vikisözler</a:t>
            </a:r>
            <a:r>
              <a:rPr lang="tr-TR" dirty="0"/>
              <a:t> ve sosyal yer imi siteleri. Herhangi bir kullanıcının içeriği geliştirmesine veya yanlış olduğuna inanılan içeriğin itiraz ederek düzenlemesine izin </a:t>
            </a:r>
            <a:r>
              <a:rPr lang="tr-TR" dirty="0" smtClean="0"/>
              <a:t>verir</a:t>
            </a:r>
          </a:p>
          <a:p>
            <a:pPr algn="just"/>
            <a:r>
              <a:rPr lang="tr-TR" dirty="0" err="1" smtClean="0"/>
              <a:t>Wikipedia</a:t>
            </a:r>
            <a:r>
              <a:rPr lang="tr-TR" dirty="0"/>
              <a:t> </a:t>
            </a:r>
            <a:r>
              <a:rPr lang="tr-TR" dirty="0" err="1" smtClean="0"/>
              <a:t>v.b</a:t>
            </a:r>
            <a:r>
              <a:rPr lang="tr-TR" dirty="0" smtClean="0"/>
              <a:t>.</a:t>
            </a:r>
            <a:endParaRPr lang="tr-TR" dirty="0"/>
          </a:p>
        </p:txBody>
      </p:sp>
    </p:spTree>
    <p:extLst>
      <p:ext uri="{BB962C8B-B14F-4D97-AF65-F5344CB8AC3E}">
        <p14:creationId xmlns:p14="http://schemas.microsoft.com/office/powerpoint/2010/main" val="4442278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98</TotalTime>
  <Words>2995</Words>
  <Application>Microsoft Office PowerPoint</Application>
  <PresentationFormat>Ekran Gösterisi (4:3)</PresentationFormat>
  <Paragraphs>98</Paragraphs>
  <Slides>40</Slides>
  <Notes>0</Notes>
  <HiddenSlides>0</HiddenSlides>
  <MMClips>0</MMClips>
  <ScaleCrop>false</ScaleCrop>
  <HeadingPairs>
    <vt:vector size="4" baseType="variant">
      <vt:variant>
        <vt:lpstr>Tema</vt:lpstr>
      </vt:variant>
      <vt:variant>
        <vt:i4>1</vt:i4>
      </vt:variant>
      <vt:variant>
        <vt:lpstr>Slayt Başlıkları</vt:lpstr>
      </vt:variant>
      <vt:variant>
        <vt:i4>40</vt:i4>
      </vt:variant>
    </vt:vector>
  </HeadingPairs>
  <TitlesOfParts>
    <vt:vector size="41" baseType="lpstr">
      <vt:lpstr>Gündönümü</vt:lpstr>
      <vt:lpstr>PowerPoint Sunusu</vt:lpstr>
      <vt:lpstr>Sosyal medya</vt:lpstr>
      <vt:lpstr>PowerPoint Sunusu</vt:lpstr>
      <vt:lpstr>2019 yılında dünya genelinde tüketici e-ticaret kategorilerinde harcanan toplam miktarlar</vt:lpstr>
      <vt:lpstr>Mikro blog</vt:lpstr>
      <vt:lpstr>Blog</vt:lpstr>
      <vt:lpstr>Sosyal Ağ Siteleri (SNS)</vt:lpstr>
      <vt:lpstr>Sanal dünya</vt:lpstr>
      <vt:lpstr>Ortak Projeler</vt:lpstr>
      <vt:lpstr>İçerik Toplulukları</vt:lpstr>
      <vt:lpstr>Geribildirim için Adanmış Siteler</vt:lpstr>
      <vt:lpstr>Mobil Sosyal Uygulamalar</vt:lpstr>
      <vt:lpstr>WEB 2.0</vt:lpstr>
      <vt:lpstr>Web 2.0 teknolojileri</vt:lpstr>
      <vt:lpstr>Wiki</vt:lpstr>
      <vt:lpstr>Blog</vt:lpstr>
      <vt:lpstr>Podcast</vt:lpstr>
      <vt:lpstr>Sosyal Ağ</vt:lpstr>
      <vt:lpstr>Sanal Dünya</vt:lpstr>
      <vt:lpstr>Web 2.0 araçları ile yönetilen bilginin özellikleri</vt:lpstr>
      <vt:lpstr>SOSYAL MEDYA PLATFORMLARI</vt:lpstr>
      <vt:lpstr>Facebook</vt:lpstr>
      <vt:lpstr>Facebook</vt:lpstr>
      <vt:lpstr>Twitter</vt:lpstr>
      <vt:lpstr>WhatsApp </vt:lpstr>
      <vt:lpstr>Youtube</vt:lpstr>
      <vt:lpstr>Instagram</vt:lpstr>
      <vt:lpstr>Snapchat</vt:lpstr>
      <vt:lpstr>LinkedIn</vt:lpstr>
      <vt:lpstr>Pinterest</vt:lpstr>
      <vt:lpstr>Başarılı bir sosyal medya pazarlama stratejisine giden yol aşağıdaki 11 adım</vt:lpstr>
      <vt:lpstr>PowerPoint Sunusu</vt:lpstr>
      <vt:lpstr>PowerPoint Sunusu</vt:lpstr>
      <vt:lpstr>PowerPoint Sunusu</vt:lpstr>
      <vt:lpstr>Sosyal medya pazarlamasında dikkate alınması gereken beş temel dezavantaj</vt:lpstr>
      <vt:lpstr>Yoğun Zaman</vt:lpstr>
      <vt:lpstr>Ticari Marka ve Telif Hakkı Sorunları</vt:lpstr>
      <vt:lpstr>Güven, Gizlilik ve Güvenlik Sorunları</vt:lpstr>
      <vt:lpstr>Kullanıcı Tarafından Oluşturulan İçerik (UGC) </vt:lpstr>
      <vt:lpstr>Olumsuz Geri Bildirimler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11</cp:revision>
  <dcterms:created xsi:type="dcterms:W3CDTF">2021-05-16T20:03:11Z</dcterms:created>
  <dcterms:modified xsi:type="dcterms:W3CDTF">2021-05-16T21:41:50Z</dcterms:modified>
</cp:coreProperties>
</file>