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0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21.03.2012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21.03.2012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21.03.2012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21.03.2012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21.03.2012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21.03.2012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21.03.2012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21.03.2012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28601"/>
            <a:ext cx="3598168" cy="1184175"/>
          </a:xfrm>
        </p:spPr>
        <p:txBody>
          <a:bodyPr>
            <a:normAutofit/>
          </a:bodyPr>
          <a:lstStyle/>
          <a:p>
            <a:r>
              <a:rPr lang="tr-TR" sz="3600" dirty="0" err="1" smtClean="0"/>
              <a:t>Off</a:t>
            </a:r>
            <a:r>
              <a:rPr lang="tr-TR" sz="3600" dirty="0" smtClean="0"/>
              <a:t>-</a:t>
            </a:r>
            <a:r>
              <a:rPr lang="tr-TR" sz="3600" dirty="0" err="1" smtClean="0"/>
              <a:t>Price</a:t>
            </a:r>
            <a:r>
              <a:rPr lang="tr-TR" sz="3600" dirty="0" smtClean="0"/>
              <a:t> </a:t>
            </a:r>
            <a:r>
              <a:rPr lang="tr-TR" sz="3600" dirty="0" err="1" smtClean="0"/>
              <a:t>Retailer</a:t>
            </a:r>
            <a:endParaRPr lang="tr-TR" sz="3600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4860032" y="260648"/>
            <a:ext cx="3528392" cy="1152128"/>
          </a:xfrm>
        </p:spPr>
        <p:txBody>
          <a:bodyPr>
            <a:normAutofit/>
          </a:bodyPr>
          <a:lstStyle/>
          <a:p>
            <a:r>
              <a:rPr lang="tr-TR" sz="3600" dirty="0" err="1" smtClean="0"/>
              <a:t>Superstone</a:t>
            </a:r>
            <a:endParaRPr lang="tr-TR" sz="36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57200" y="1628800"/>
            <a:ext cx="4040188" cy="44973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3200" dirty="0" smtClean="0"/>
              <a:t>Off-price retailers sell clothing and accessories from major-label brands at a significant discount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en-US" sz="3200" dirty="0" smtClean="0"/>
              <a:t>Huge selling space, routinely purchased food and household items, plus services (laundry, shoe repair, dry cleaning, check cashing). 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381000"/>
            <a:ext cx="6984776" cy="11430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Catalog</a:t>
            </a:r>
            <a:r>
              <a:rPr lang="tr-TR" b="1" dirty="0" smtClean="0"/>
              <a:t> </a:t>
            </a:r>
            <a:r>
              <a:rPr lang="tr-TR" b="1" dirty="0" err="1" smtClean="0"/>
              <a:t>Showroom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/>
          <a:lstStyle/>
          <a:p>
            <a:r>
              <a:rPr lang="tr-TR" sz="3600" b="1" dirty="0" err="1" smtClean="0"/>
              <a:t>Catalog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Showroom</a:t>
            </a:r>
            <a:r>
              <a:rPr lang="tr-TR" sz="3600" b="1" dirty="0" smtClean="0"/>
              <a:t> </a:t>
            </a:r>
            <a:r>
              <a:rPr lang="en-US" sz="3600" dirty="0" smtClean="0"/>
              <a:t>is a form of retailing. The typical merchant sells a wide variety of household and personal products, with many emphasizing jewelry.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332656"/>
            <a:ext cx="8034096" cy="1143000"/>
          </a:xfrm>
        </p:spPr>
        <p:txBody>
          <a:bodyPr>
            <a:normAutofit/>
          </a:bodyPr>
          <a:lstStyle/>
          <a:p>
            <a:r>
              <a:rPr lang="tr-TR" sz="4800" b="1" dirty="0" err="1" smtClean="0"/>
              <a:t>Levels</a:t>
            </a:r>
            <a:r>
              <a:rPr lang="tr-TR" sz="4800" b="1" dirty="0" smtClean="0"/>
              <a:t> of </a:t>
            </a:r>
            <a:r>
              <a:rPr lang="tr-TR" sz="4800" b="1" dirty="0" err="1" smtClean="0"/>
              <a:t>Retail</a:t>
            </a:r>
            <a:r>
              <a:rPr lang="tr-TR" sz="4800" b="1" dirty="0" smtClean="0"/>
              <a:t> Service</a:t>
            </a:r>
            <a:endParaRPr lang="tr-TR" sz="4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Self-Service</a:t>
            </a:r>
          </a:p>
          <a:p>
            <a:r>
              <a:rPr lang="tr-TR" sz="4000" dirty="0" smtClean="0"/>
              <a:t>Self-</a:t>
            </a:r>
            <a:r>
              <a:rPr lang="tr-TR" sz="4000" dirty="0" err="1" smtClean="0"/>
              <a:t>Selection</a:t>
            </a:r>
            <a:endParaRPr lang="tr-TR" sz="4000" dirty="0" smtClean="0"/>
          </a:p>
          <a:p>
            <a:r>
              <a:rPr lang="tr-TR" sz="4000" dirty="0" err="1" smtClean="0"/>
              <a:t>Limited</a:t>
            </a:r>
            <a:r>
              <a:rPr lang="tr-TR" sz="4000" dirty="0" smtClean="0"/>
              <a:t> Service</a:t>
            </a:r>
          </a:p>
          <a:p>
            <a:r>
              <a:rPr lang="tr-TR" sz="4000" dirty="0" err="1" smtClean="0"/>
              <a:t>Full</a:t>
            </a:r>
            <a:r>
              <a:rPr lang="tr-TR" sz="4000" dirty="0" smtClean="0"/>
              <a:t> Service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476672"/>
            <a:ext cx="6696744" cy="1036638"/>
          </a:xfrm>
        </p:spPr>
        <p:txBody>
          <a:bodyPr>
            <a:normAutofit/>
          </a:bodyPr>
          <a:lstStyle/>
          <a:p>
            <a:r>
              <a:rPr lang="tr-TR" sz="4800" b="1" dirty="0" smtClean="0"/>
              <a:t>Self-Service</a:t>
            </a:r>
            <a:endParaRPr lang="tr-TR" sz="4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/>
          <a:lstStyle/>
          <a:p>
            <a:r>
              <a:rPr lang="en-US" b="1" dirty="0" smtClean="0"/>
              <a:t>Self service</a:t>
            </a:r>
            <a:r>
              <a:rPr lang="en-US" dirty="0" smtClean="0"/>
              <a:t> is the practice of serving oneself, usually when purchasing items</a:t>
            </a:r>
            <a:r>
              <a:rPr lang="tr-TR" dirty="0" smtClean="0"/>
              <a:t>.</a:t>
            </a:r>
          </a:p>
          <a:p>
            <a:r>
              <a:rPr lang="en-US" b="1" dirty="0" smtClean="0"/>
              <a:t>Self-service</a:t>
            </a:r>
            <a:r>
              <a:rPr lang="en-US" dirty="0" smtClean="0"/>
              <a:t> is the cornerstone of all discount operations. Many customers are willing to carry out their own locate-compare-select process to save money. 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971600" y="692696"/>
            <a:ext cx="2797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Self-</a:t>
            </a:r>
            <a:r>
              <a:rPr lang="tr-TR" sz="3600" b="1" dirty="0" err="1" smtClean="0"/>
              <a:t>Selection</a:t>
            </a:r>
            <a:endParaRPr lang="tr-TR" sz="36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971600" y="1447800"/>
            <a:ext cx="81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Customers find their own goods, </a:t>
            </a:r>
            <a:r>
              <a:rPr lang="en-US" sz="3200" dirty="0" smtClean="0"/>
              <a:t>although</a:t>
            </a:r>
            <a:r>
              <a:rPr lang="tr-TR" sz="3200" dirty="0" smtClean="0"/>
              <a:t> </a:t>
            </a:r>
            <a:r>
              <a:rPr lang="en-US" sz="3200" dirty="0" smtClean="0"/>
              <a:t>they </a:t>
            </a:r>
            <a:r>
              <a:rPr lang="en-US" sz="3200" dirty="0" smtClean="0"/>
              <a:t>can ask for assistance </a:t>
            </a:r>
            <a:r>
              <a:rPr lang="tr-TR" sz="3200" dirty="0" smtClean="0"/>
              <a:t>.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971600" y="28529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 smtClean="0"/>
              <a:t>Limited</a:t>
            </a:r>
            <a:r>
              <a:rPr lang="tr-TR" sz="3600" b="1" dirty="0" smtClean="0"/>
              <a:t> Service</a:t>
            </a:r>
            <a:endParaRPr lang="tr-TR" sz="3600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971600" y="3352800"/>
            <a:ext cx="8172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en-US" sz="3200" dirty="0" smtClean="0"/>
              <a:t>These retailers carry more shopping goods, and</a:t>
            </a:r>
            <a:endParaRPr lang="tr-TR" sz="3200" dirty="0" smtClean="0"/>
          </a:p>
          <a:p>
            <a:r>
              <a:rPr lang="en-US" sz="3200" dirty="0" smtClean="0"/>
              <a:t>customers need more information and </a:t>
            </a:r>
            <a:r>
              <a:rPr lang="en-US" sz="3200" dirty="0" smtClean="0"/>
              <a:t>assistance.</a:t>
            </a:r>
            <a:r>
              <a:rPr lang="tr-TR" sz="3200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 smtClean="0"/>
              <a:t>stores also offer services (such as credit </a:t>
            </a:r>
            <a:r>
              <a:rPr lang="en-US" sz="3200" dirty="0" smtClean="0"/>
              <a:t>and</a:t>
            </a:r>
            <a:r>
              <a:rPr lang="tr-TR" sz="3200" dirty="0" smtClean="0"/>
              <a:t> </a:t>
            </a:r>
            <a:r>
              <a:rPr lang="en-US" sz="3200" dirty="0" smtClean="0"/>
              <a:t>merchandise-return </a:t>
            </a:r>
            <a:r>
              <a:rPr lang="en-US" sz="3200" dirty="0" smtClean="0"/>
              <a:t>privileges). </a:t>
            </a:r>
            <a:endParaRPr lang="tr-TR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152400"/>
            <a:ext cx="4438600" cy="1143000"/>
          </a:xfrm>
        </p:spPr>
        <p:txBody>
          <a:bodyPr/>
          <a:lstStyle/>
          <a:p>
            <a:r>
              <a:rPr lang="tr-TR" b="1" dirty="0" err="1" smtClean="0"/>
              <a:t>Full</a:t>
            </a:r>
            <a:r>
              <a:rPr lang="tr-TR" b="1" dirty="0" smtClean="0"/>
              <a:t> Service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/>
          <a:lstStyle/>
          <a:p>
            <a:r>
              <a:rPr lang="en-US" b="1" dirty="0" smtClean="0"/>
              <a:t>Full service</a:t>
            </a:r>
            <a:r>
              <a:rPr lang="en-US" dirty="0" smtClean="0"/>
              <a:t> is a term that has many different uses. In general, the term implies that customers will receive the most attentive service or have access to the greatest number of services commonly offered.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/>
          <a:lstStyle/>
          <a:p>
            <a:r>
              <a:rPr lang="tr-TR" b="1" dirty="0" err="1" smtClean="0"/>
              <a:t>Non</a:t>
            </a:r>
            <a:r>
              <a:rPr lang="tr-TR" b="1" dirty="0" smtClean="0"/>
              <a:t>-</a:t>
            </a:r>
            <a:r>
              <a:rPr lang="tr-TR" b="1" dirty="0" err="1" smtClean="0"/>
              <a:t>Store</a:t>
            </a:r>
            <a:r>
              <a:rPr lang="tr-TR" b="1" dirty="0" smtClean="0"/>
              <a:t> </a:t>
            </a:r>
            <a:r>
              <a:rPr lang="tr-TR" b="1" dirty="0" err="1" smtClean="0"/>
              <a:t>Retailing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4800600"/>
          </a:xfrm>
        </p:spPr>
        <p:txBody>
          <a:bodyPr/>
          <a:lstStyle/>
          <a:p>
            <a:r>
              <a:rPr lang="tr-TR" sz="4000" dirty="0" err="1" smtClean="0"/>
              <a:t>Direct</a:t>
            </a:r>
            <a:r>
              <a:rPr lang="tr-TR" sz="4000" dirty="0" smtClean="0"/>
              <a:t> </a:t>
            </a:r>
            <a:r>
              <a:rPr lang="tr-TR" sz="4000" dirty="0" err="1" smtClean="0"/>
              <a:t>Selling</a:t>
            </a:r>
            <a:endParaRPr lang="tr-TR" sz="4000" dirty="0" smtClean="0"/>
          </a:p>
          <a:p>
            <a:r>
              <a:rPr lang="tr-TR" sz="4000" dirty="0" err="1" smtClean="0"/>
              <a:t>Direct</a:t>
            </a:r>
            <a:r>
              <a:rPr lang="tr-TR" sz="4000" dirty="0" smtClean="0"/>
              <a:t> Marketing</a:t>
            </a:r>
          </a:p>
          <a:p>
            <a:r>
              <a:rPr lang="tr-TR" sz="4000" dirty="0" err="1" smtClean="0"/>
              <a:t>Automatic</a:t>
            </a:r>
            <a:r>
              <a:rPr lang="tr-TR" sz="4000" dirty="0" smtClean="0"/>
              <a:t> </a:t>
            </a:r>
            <a:r>
              <a:rPr lang="tr-TR" sz="4000" dirty="0" err="1" smtClean="0"/>
              <a:t>Vending</a:t>
            </a:r>
            <a:endParaRPr lang="tr-TR" sz="4000" dirty="0" smtClean="0"/>
          </a:p>
          <a:p>
            <a:r>
              <a:rPr lang="tr-TR" sz="4000" dirty="0" err="1" smtClean="0"/>
              <a:t>Buying</a:t>
            </a:r>
            <a:r>
              <a:rPr lang="tr-TR" sz="4000" dirty="0" smtClean="0"/>
              <a:t> Service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971600" y="62068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Direct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selling</a:t>
            </a:r>
            <a:endParaRPr lang="tr-TR" sz="4000" b="1" dirty="0" smtClean="0"/>
          </a:p>
        </p:txBody>
      </p:sp>
      <p:sp>
        <p:nvSpPr>
          <p:cNvPr id="3" name="2 Metin kutusu"/>
          <p:cNvSpPr txBox="1"/>
          <p:nvPr/>
        </p:nvSpPr>
        <p:spPr>
          <a:xfrm>
            <a:off x="971600" y="1700808"/>
            <a:ext cx="81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Direct selling </a:t>
            </a:r>
            <a:r>
              <a:rPr lang="en-US" sz="2800" dirty="0" smtClean="0"/>
              <a:t>is the sale of a consumer product or </a:t>
            </a:r>
            <a:r>
              <a:rPr lang="en-US" sz="2800" dirty="0" smtClean="0"/>
              <a:t>service,</a:t>
            </a:r>
            <a:r>
              <a:rPr lang="tr-TR" sz="2800" dirty="0" smtClean="0"/>
              <a:t> </a:t>
            </a:r>
            <a:r>
              <a:rPr lang="en-US" sz="2800" dirty="0" smtClean="0"/>
              <a:t>person-to-person</a:t>
            </a:r>
            <a:r>
              <a:rPr lang="en-US" sz="2800" dirty="0" smtClean="0"/>
              <a:t>, away from a fixed retail </a:t>
            </a:r>
            <a:r>
              <a:rPr lang="en-US" sz="2800" dirty="0" smtClean="0"/>
              <a:t>location,</a:t>
            </a:r>
            <a:r>
              <a:rPr lang="tr-TR" sz="2800" dirty="0" smtClean="0"/>
              <a:t> </a:t>
            </a:r>
            <a:r>
              <a:rPr lang="en-US" sz="2800" dirty="0" smtClean="0"/>
              <a:t>marketed </a:t>
            </a:r>
            <a:r>
              <a:rPr lang="en-US" sz="2800" dirty="0" smtClean="0"/>
              <a:t>through independent sales representatives </a:t>
            </a:r>
            <a:r>
              <a:rPr lang="en-US" sz="2800" dirty="0" smtClean="0"/>
              <a:t>who</a:t>
            </a:r>
            <a:r>
              <a:rPr lang="tr-TR" sz="2800" dirty="0" smtClean="0"/>
              <a:t> </a:t>
            </a:r>
            <a:r>
              <a:rPr lang="en-US" sz="2800" dirty="0" smtClean="0"/>
              <a:t>are </a:t>
            </a:r>
            <a:r>
              <a:rPr lang="en-US" sz="2800" dirty="0" smtClean="0"/>
              <a:t>sometimes also referred to as </a:t>
            </a:r>
            <a:r>
              <a:rPr lang="en-US" sz="2800" dirty="0" smtClean="0"/>
              <a:t>consultants,</a:t>
            </a:r>
            <a:r>
              <a:rPr lang="tr-TR" sz="2800" dirty="0" smtClean="0"/>
              <a:t> </a:t>
            </a:r>
            <a:r>
              <a:rPr lang="en-US" sz="2800" dirty="0" smtClean="0"/>
              <a:t>distributors </a:t>
            </a:r>
            <a:r>
              <a:rPr lang="en-US" sz="2800" dirty="0" smtClean="0"/>
              <a:t>or other titles. Direct sellers are not </a:t>
            </a:r>
            <a:r>
              <a:rPr lang="en-US" sz="2800" dirty="0" smtClean="0"/>
              <a:t>employees </a:t>
            </a:r>
            <a:r>
              <a:rPr lang="en-US" sz="2800" dirty="0" smtClean="0"/>
              <a:t>of the company. They are </a:t>
            </a:r>
            <a:r>
              <a:rPr lang="en-US" sz="2800" dirty="0" smtClean="0"/>
              <a:t>independent</a:t>
            </a:r>
            <a:r>
              <a:rPr lang="tr-TR" sz="2800" dirty="0" smtClean="0"/>
              <a:t> </a:t>
            </a:r>
            <a:r>
              <a:rPr lang="en-US" sz="2800" dirty="0" smtClean="0"/>
              <a:t>contractors </a:t>
            </a:r>
            <a:r>
              <a:rPr lang="en-US" sz="2800" dirty="0" smtClean="0"/>
              <a:t>who market and sell the products or services </a:t>
            </a:r>
            <a:r>
              <a:rPr lang="en-US" sz="2800" dirty="0" smtClean="0"/>
              <a:t>of </a:t>
            </a:r>
            <a:r>
              <a:rPr lang="en-US" sz="2800" dirty="0" smtClean="0"/>
              <a:t>a company in return for a commission on those sales.</a:t>
            </a:r>
            <a:endParaRPr lang="tr-T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971600" y="6096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Direct</a:t>
            </a:r>
            <a:r>
              <a:rPr lang="tr-TR" sz="4000" b="1" dirty="0" smtClean="0"/>
              <a:t> Marketing</a:t>
            </a:r>
            <a:endParaRPr lang="tr-TR" sz="40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971600" y="1600200"/>
            <a:ext cx="80593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Direct marketing </a:t>
            </a:r>
            <a:r>
              <a:rPr lang="en-US" sz="2800" dirty="0" smtClean="0"/>
              <a:t>is a sometimes controversial sales </a:t>
            </a:r>
            <a:endParaRPr lang="tr-TR" sz="2800" dirty="0" smtClean="0"/>
          </a:p>
          <a:p>
            <a:r>
              <a:rPr lang="en-US" sz="2800" dirty="0" smtClean="0"/>
              <a:t>method by which advertisers approach potential </a:t>
            </a:r>
            <a:endParaRPr lang="tr-TR" sz="2800" dirty="0" smtClean="0"/>
          </a:p>
          <a:p>
            <a:r>
              <a:rPr lang="en-US" sz="2800" dirty="0" smtClean="0"/>
              <a:t>customers directly with products or services. The most </a:t>
            </a:r>
            <a:r>
              <a:rPr lang="en-US" sz="2800" dirty="0" smtClean="0"/>
              <a:t>common </a:t>
            </a:r>
            <a:r>
              <a:rPr lang="en-US" sz="2800" dirty="0" smtClean="0"/>
              <a:t>forms of direct marketing </a:t>
            </a:r>
            <a:r>
              <a:rPr lang="en-US" sz="2800" dirty="0" smtClean="0"/>
              <a:t>are</a:t>
            </a:r>
            <a:r>
              <a:rPr lang="tr-TR" sz="2800" dirty="0" smtClean="0"/>
              <a:t> </a:t>
            </a:r>
            <a:r>
              <a:rPr lang="en-US" sz="2800" dirty="0" smtClean="0"/>
              <a:t>telephone </a:t>
            </a:r>
            <a:r>
              <a:rPr lang="en-US" sz="2800" dirty="0" smtClean="0"/>
              <a:t>sales, </a:t>
            </a:r>
            <a:r>
              <a:rPr lang="en-US" sz="2800" dirty="0" smtClean="0"/>
              <a:t>solicited </a:t>
            </a:r>
            <a:r>
              <a:rPr lang="en-US" sz="2800" dirty="0" smtClean="0"/>
              <a:t>or unsolicited </a:t>
            </a:r>
            <a:r>
              <a:rPr lang="en-US" sz="2800" dirty="0" smtClean="0"/>
              <a:t>emails,</a:t>
            </a:r>
            <a:r>
              <a:rPr lang="tr-TR" sz="2800" dirty="0" smtClean="0"/>
              <a:t> </a:t>
            </a:r>
            <a:r>
              <a:rPr lang="en-US" sz="2800" dirty="0" smtClean="0"/>
              <a:t>catalogs</a:t>
            </a:r>
            <a:r>
              <a:rPr lang="tr-TR" sz="2800" dirty="0" smtClean="0"/>
              <a:t> </a:t>
            </a:r>
            <a:r>
              <a:rPr lang="en-US" sz="2800" dirty="0" smtClean="0"/>
              <a:t>,brochures and </a:t>
            </a:r>
            <a:r>
              <a:rPr lang="en-US" sz="2800" dirty="0" smtClean="0"/>
              <a:t>coupons</a:t>
            </a:r>
            <a:r>
              <a:rPr lang="en-US" sz="2800" dirty="0" smtClean="0"/>
              <a:t>. </a:t>
            </a:r>
            <a:endParaRPr lang="tr-T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971600" y="40466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Automatic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Vending</a:t>
            </a:r>
            <a:endParaRPr lang="tr-TR" sz="4000" b="1" dirty="0"/>
          </a:p>
        </p:txBody>
      </p:sp>
      <p:sp>
        <p:nvSpPr>
          <p:cNvPr id="3" name="2 Metin kutusu"/>
          <p:cNvSpPr txBox="1"/>
          <p:nvPr/>
        </p:nvSpPr>
        <p:spPr>
          <a:xfrm>
            <a:off x="971600" y="1124744"/>
            <a:ext cx="7826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vending machine</a:t>
            </a:r>
            <a:r>
              <a:rPr lang="en-US" sz="2800" dirty="0" smtClean="0"/>
              <a:t> is a machine which dispenses items </a:t>
            </a:r>
            <a:endParaRPr lang="tr-TR" sz="2800" dirty="0" smtClean="0"/>
          </a:p>
          <a:p>
            <a:r>
              <a:rPr lang="en-US" sz="2800" dirty="0" smtClean="0"/>
              <a:t>such as snacks, beverages, alcohol, cigarettes, lottery </a:t>
            </a:r>
            <a:endParaRPr lang="tr-TR" sz="2800" dirty="0" smtClean="0"/>
          </a:p>
          <a:p>
            <a:r>
              <a:rPr lang="en-US" sz="2800" dirty="0" smtClean="0"/>
              <a:t>tickets, consumer products and even gold and gems </a:t>
            </a: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en-US" sz="2800" dirty="0" smtClean="0"/>
              <a:t>customers </a:t>
            </a:r>
            <a:r>
              <a:rPr lang="en-US" sz="2800" dirty="0" smtClean="0"/>
              <a:t>automatically, after the customer </a:t>
            </a:r>
            <a:r>
              <a:rPr lang="en-US" sz="2800" dirty="0" smtClean="0"/>
              <a:t>inserts</a:t>
            </a:r>
            <a:r>
              <a:rPr lang="tr-TR" sz="2800" dirty="0" smtClean="0"/>
              <a:t> </a:t>
            </a:r>
            <a:r>
              <a:rPr lang="en-US" sz="2800" dirty="0" smtClean="0"/>
              <a:t>currency </a:t>
            </a:r>
            <a:r>
              <a:rPr lang="en-US" sz="2800" dirty="0" smtClean="0"/>
              <a:t>or credit into the machine.</a:t>
            </a: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971600" y="3933056"/>
            <a:ext cx="4758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Buying</a:t>
            </a:r>
            <a:r>
              <a:rPr lang="tr-TR" sz="4000" b="1" dirty="0" smtClean="0"/>
              <a:t> Service</a:t>
            </a:r>
            <a:endParaRPr lang="tr-TR" sz="40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971600" y="4572000"/>
            <a:ext cx="79334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Buying service </a:t>
            </a:r>
            <a:r>
              <a:rPr lang="en-US" sz="2800" i="1" dirty="0" smtClean="0"/>
              <a:t>is a </a:t>
            </a:r>
            <a:r>
              <a:rPr lang="en-US" sz="2800" i="1" dirty="0" err="1" smtClean="0"/>
              <a:t>storeless</a:t>
            </a:r>
            <a:r>
              <a:rPr lang="en-US" sz="2800" i="1" dirty="0" smtClean="0"/>
              <a:t> retailer serving a specific </a:t>
            </a:r>
            <a:endParaRPr lang="tr-TR" sz="2800" i="1" dirty="0" smtClean="0"/>
          </a:p>
          <a:p>
            <a:r>
              <a:rPr lang="en-US" sz="2800" i="1" dirty="0" smtClean="0"/>
              <a:t>clientele—usually employees of large organizations—</a:t>
            </a:r>
            <a:endParaRPr lang="tr-TR" sz="2800" i="1" dirty="0" smtClean="0"/>
          </a:p>
          <a:p>
            <a:r>
              <a:rPr lang="en-US" sz="2800" i="1" dirty="0" smtClean="0"/>
              <a:t>Who</a:t>
            </a:r>
            <a:r>
              <a:rPr lang="tr-TR" sz="2800" i="1" dirty="0" smtClean="0"/>
              <a:t> </a:t>
            </a:r>
            <a:r>
              <a:rPr lang="en-US" sz="2800" i="1" dirty="0" smtClean="0"/>
              <a:t>are entitled to buy from a list of retailers that have </a:t>
            </a:r>
            <a:endParaRPr lang="tr-TR" sz="2800" i="1" dirty="0" smtClean="0"/>
          </a:p>
          <a:p>
            <a:r>
              <a:rPr lang="en-US" sz="2800" i="1" dirty="0" smtClean="0"/>
              <a:t>agreed to give discounts in return for membership</a:t>
            </a:r>
            <a:r>
              <a:rPr lang="tr-TR" sz="2800" i="1" dirty="0" smtClean="0"/>
              <a:t>.</a:t>
            </a:r>
            <a:endParaRPr lang="tr-T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stock-photo-word-cloud-concept-illustration-of-retailing-retail-45515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260350"/>
            <a:ext cx="7555880" cy="1470025"/>
          </a:xfrm>
        </p:spPr>
        <p:txBody>
          <a:bodyPr/>
          <a:lstStyle/>
          <a:p>
            <a:pPr algn="ctr" eaLnBrk="1" hangingPunct="1"/>
            <a:r>
              <a:rPr lang="tr-TR" sz="2800" b="1" dirty="0" smtClean="0"/>
              <a:t>MAJOR </a:t>
            </a:r>
            <a:r>
              <a:rPr lang="tr-TR" sz="2800" b="1" dirty="0" smtClean="0"/>
              <a:t> TYPES </a:t>
            </a:r>
            <a:r>
              <a:rPr lang="tr-TR" sz="2800" b="1" dirty="0" smtClean="0"/>
              <a:t>OF CORPORATE </a:t>
            </a:r>
            <a:r>
              <a:rPr lang="tr-TR" sz="2800" b="1" dirty="0" smtClean="0"/>
              <a:t>RETAIL                          ORGANIZATIONS</a:t>
            </a:r>
            <a:endParaRPr lang="tr-TR" sz="28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1773238"/>
            <a:ext cx="7777113" cy="5084762"/>
          </a:xfrm>
        </p:spPr>
        <p:txBody>
          <a:bodyPr/>
          <a:lstStyle/>
          <a:p>
            <a:pPr algn="l" eaLnBrk="1" hangingPunct="1"/>
            <a:r>
              <a:rPr lang="tr-TR" sz="2400" b="1" i="1" dirty="0" err="1" smtClean="0"/>
              <a:t>Corporate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Chain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Store</a:t>
            </a:r>
            <a:r>
              <a:rPr lang="tr-TR" sz="2400" dirty="0" smtClean="0"/>
              <a:t>:</a:t>
            </a:r>
            <a:r>
              <a:rPr lang="tr-TR" sz="2400" dirty="0" err="1" smtClean="0"/>
              <a:t>One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types</a:t>
            </a:r>
            <a:r>
              <a:rPr lang="tr-TR" sz="2400" dirty="0" smtClean="0"/>
              <a:t> of </a:t>
            </a:r>
            <a:r>
              <a:rPr lang="tr-TR" sz="2400" dirty="0" err="1" smtClean="0"/>
              <a:t>retail</a:t>
            </a:r>
            <a:r>
              <a:rPr lang="tr-TR" sz="2400" dirty="0" smtClean="0"/>
              <a:t> </a:t>
            </a:r>
            <a:r>
              <a:rPr lang="tr-TR" sz="2400" dirty="0" err="1" smtClean="0"/>
              <a:t>organizations</a:t>
            </a:r>
            <a:r>
              <a:rPr lang="tr-TR" sz="2400" dirty="0" smtClean="0"/>
              <a:t> </a:t>
            </a:r>
            <a:r>
              <a:rPr lang="tr-TR" sz="2400" dirty="0" err="1" smtClean="0"/>
              <a:t>where</a:t>
            </a:r>
            <a:r>
              <a:rPr lang="tr-TR" sz="2400" dirty="0" smtClean="0"/>
              <a:t> </a:t>
            </a:r>
            <a:r>
              <a:rPr lang="tr-TR" sz="2400" dirty="0" err="1" smtClean="0"/>
              <a:t>two</a:t>
            </a:r>
            <a:r>
              <a:rPr lang="tr-TR" sz="2400" dirty="0" smtClean="0"/>
              <a:t> </a:t>
            </a:r>
            <a:r>
              <a:rPr lang="tr-TR" sz="2400" dirty="0" err="1" smtClean="0"/>
              <a:t>or</a:t>
            </a:r>
            <a:r>
              <a:rPr lang="tr-TR" sz="2400" dirty="0" smtClean="0"/>
              <a:t> </a:t>
            </a:r>
            <a:r>
              <a:rPr lang="tr-TR" sz="2400" dirty="0" err="1" smtClean="0"/>
              <a:t>more</a:t>
            </a:r>
            <a:r>
              <a:rPr lang="tr-TR" sz="2400" dirty="0" smtClean="0"/>
              <a:t> </a:t>
            </a:r>
            <a:r>
              <a:rPr lang="tr-TR" sz="2400" dirty="0" err="1" smtClean="0"/>
              <a:t>outlets</a:t>
            </a:r>
            <a:r>
              <a:rPr lang="tr-TR" sz="2400" dirty="0" smtClean="0"/>
              <a:t> </a:t>
            </a:r>
            <a:r>
              <a:rPr lang="tr-TR" sz="2400" dirty="0" err="1" smtClean="0"/>
              <a:t>commonly</a:t>
            </a:r>
            <a:r>
              <a:rPr lang="tr-TR" sz="2400" dirty="0" smtClean="0"/>
              <a:t> </a:t>
            </a:r>
            <a:r>
              <a:rPr lang="tr-TR" sz="2400" dirty="0" err="1" smtClean="0"/>
              <a:t>owned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controlled</a:t>
            </a:r>
            <a:r>
              <a:rPr lang="tr-TR" sz="2400" dirty="0" smtClean="0"/>
              <a:t>,</a:t>
            </a:r>
            <a:r>
              <a:rPr lang="tr-TR" sz="2400" dirty="0" err="1" smtClean="0"/>
              <a:t>employing</a:t>
            </a:r>
            <a:r>
              <a:rPr lang="tr-TR" sz="2400" dirty="0" smtClean="0"/>
              <a:t> </a:t>
            </a:r>
            <a:r>
              <a:rPr lang="tr-TR" sz="2400" dirty="0" err="1" smtClean="0"/>
              <a:t>central</a:t>
            </a:r>
            <a:r>
              <a:rPr lang="tr-TR" sz="2400" dirty="0" smtClean="0"/>
              <a:t> </a:t>
            </a:r>
            <a:r>
              <a:rPr lang="tr-TR" sz="2400" dirty="0" err="1" smtClean="0"/>
              <a:t>buying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merchandising</a:t>
            </a:r>
            <a:r>
              <a:rPr lang="tr-TR" sz="2400" dirty="0" smtClean="0"/>
              <a:t>,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selling</a:t>
            </a:r>
            <a:r>
              <a:rPr lang="tr-TR" sz="2400" dirty="0" smtClean="0"/>
              <a:t> </a:t>
            </a:r>
            <a:r>
              <a:rPr lang="tr-TR" sz="2400" dirty="0" err="1" smtClean="0"/>
              <a:t>similar</a:t>
            </a:r>
            <a:r>
              <a:rPr lang="tr-TR" sz="2400" dirty="0" smtClean="0"/>
              <a:t> </a:t>
            </a:r>
            <a:r>
              <a:rPr lang="tr-TR" sz="2400" dirty="0" err="1" smtClean="0"/>
              <a:t>lines</a:t>
            </a:r>
            <a:r>
              <a:rPr lang="tr-TR" sz="2400" dirty="0" smtClean="0"/>
              <a:t> of </a:t>
            </a:r>
            <a:r>
              <a:rPr lang="tr-TR" sz="2400" dirty="0" err="1" smtClean="0"/>
              <a:t>merchandise</a:t>
            </a:r>
            <a:r>
              <a:rPr lang="tr-TR" sz="2400" dirty="0" smtClean="0"/>
              <a:t>.</a:t>
            </a:r>
            <a:r>
              <a:rPr lang="tr-TR" sz="2400" dirty="0" err="1" smtClean="0"/>
              <a:t>Examples</a:t>
            </a:r>
            <a:r>
              <a:rPr lang="tr-TR" sz="2400" dirty="0" smtClean="0"/>
              <a:t>;GAP,</a:t>
            </a:r>
            <a:r>
              <a:rPr lang="tr-TR" sz="2400" dirty="0" err="1" smtClean="0"/>
              <a:t>Pottery</a:t>
            </a:r>
            <a:r>
              <a:rPr lang="tr-TR" sz="2400" dirty="0" smtClean="0"/>
              <a:t> </a:t>
            </a:r>
            <a:r>
              <a:rPr lang="tr-TR" sz="2400" dirty="0" err="1" smtClean="0"/>
              <a:t>Barn</a:t>
            </a:r>
            <a:r>
              <a:rPr lang="tr-TR" sz="2400" dirty="0" smtClean="0"/>
              <a:t>,</a:t>
            </a:r>
            <a:r>
              <a:rPr lang="tr-TR" sz="2400" dirty="0" err="1" smtClean="0"/>
              <a:t>Hold</a:t>
            </a:r>
            <a:r>
              <a:rPr lang="tr-TR" sz="2400" dirty="0" smtClean="0"/>
              <a:t> </a:t>
            </a:r>
            <a:r>
              <a:rPr lang="tr-TR" sz="2400" dirty="0" err="1" smtClean="0"/>
              <a:t>Everything</a:t>
            </a:r>
            <a:r>
              <a:rPr lang="tr-TR" sz="2400" dirty="0" smtClean="0"/>
              <a:t>,</a:t>
            </a:r>
            <a:r>
              <a:rPr lang="tr-TR" sz="2400" dirty="0" err="1" smtClean="0"/>
              <a:t>Tower</a:t>
            </a:r>
            <a:r>
              <a:rPr lang="tr-TR" sz="2400" dirty="0" smtClean="0"/>
              <a:t> </a:t>
            </a:r>
            <a:r>
              <a:rPr lang="tr-TR" sz="2400" dirty="0" err="1" smtClean="0"/>
              <a:t>Records</a:t>
            </a:r>
            <a:r>
              <a:rPr lang="tr-TR" sz="2400" dirty="0" smtClean="0"/>
              <a:t>.</a:t>
            </a:r>
          </a:p>
          <a:p>
            <a:pPr algn="l" eaLnBrk="1" hangingPunct="1"/>
            <a:endParaRPr lang="tr-TR" sz="2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149725"/>
            <a:ext cx="21605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292600"/>
            <a:ext cx="2971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683567" y="981075"/>
            <a:ext cx="8014345" cy="5289550"/>
          </a:xfrm>
        </p:spPr>
        <p:txBody>
          <a:bodyPr/>
          <a:lstStyle/>
          <a:p>
            <a:pPr eaLnBrk="1" hangingPunct="1"/>
            <a:r>
              <a:rPr lang="tr-TR" sz="2400" b="1" i="1" dirty="0" err="1" smtClean="0"/>
              <a:t>Voluntary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Chain</a:t>
            </a:r>
            <a:r>
              <a:rPr lang="tr-TR" sz="2400" dirty="0" smtClean="0"/>
              <a:t>:A </a:t>
            </a:r>
            <a:r>
              <a:rPr lang="tr-TR" sz="2400" dirty="0" err="1" smtClean="0"/>
              <a:t>valuntary</a:t>
            </a:r>
            <a:r>
              <a:rPr lang="tr-TR" sz="2400" dirty="0" smtClean="0"/>
              <a:t> </a:t>
            </a:r>
            <a:r>
              <a:rPr lang="tr-TR" sz="2400" dirty="0" err="1" smtClean="0"/>
              <a:t>association</a:t>
            </a:r>
            <a:r>
              <a:rPr lang="tr-TR" sz="2400" dirty="0" smtClean="0"/>
              <a:t> of </a:t>
            </a:r>
            <a:r>
              <a:rPr lang="tr-TR" sz="2400" dirty="0" err="1" smtClean="0"/>
              <a:t>independent</a:t>
            </a:r>
            <a:r>
              <a:rPr lang="tr-TR" sz="2400" dirty="0" smtClean="0"/>
              <a:t> </a:t>
            </a:r>
            <a:r>
              <a:rPr lang="tr-TR" sz="2400" dirty="0" err="1" smtClean="0"/>
              <a:t>retailers</a:t>
            </a:r>
            <a:r>
              <a:rPr lang="tr-TR" sz="2400" dirty="0" smtClean="0"/>
              <a:t> in a </a:t>
            </a:r>
            <a:r>
              <a:rPr lang="tr-TR" sz="2400" dirty="0" err="1" smtClean="0"/>
              <a:t>given</a:t>
            </a:r>
            <a:r>
              <a:rPr lang="tr-TR" sz="2400" dirty="0" smtClean="0"/>
              <a:t> </a:t>
            </a:r>
            <a:r>
              <a:rPr lang="tr-TR" sz="2400" dirty="0" err="1" smtClean="0"/>
              <a:t>line</a:t>
            </a:r>
            <a:r>
              <a:rPr lang="tr-TR" sz="2400" dirty="0" smtClean="0"/>
              <a:t> of </a:t>
            </a:r>
            <a:r>
              <a:rPr lang="tr-TR" sz="2400" dirty="0" err="1" smtClean="0"/>
              <a:t>business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collective</a:t>
            </a:r>
            <a:r>
              <a:rPr lang="tr-TR" sz="2400" dirty="0" smtClean="0"/>
              <a:t> </a:t>
            </a:r>
            <a:r>
              <a:rPr lang="tr-TR" sz="2400" dirty="0" err="1" smtClean="0"/>
              <a:t>action</a:t>
            </a:r>
            <a:r>
              <a:rPr lang="tr-TR" sz="2400" dirty="0" smtClean="0"/>
              <a:t> in </a:t>
            </a:r>
            <a:r>
              <a:rPr lang="tr-TR" sz="2400" dirty="0" err="1" smtClean="0"/>
              <a:t>buying</a:t>
            </a:r>
            <a:r>
              <a:rPr lang="tr-TR" sz="2400" dirty="0" smtClean="0"/>
              <a:t>,</a:t>
            </a:r>
            <a:r>
              <a:rPr lang="tr-TR" sz="2400" dirty="0" err="1" smtClean="0"/>
              <a:t>advertising</a:t>
            </a:r>
            <a:r>
              <a:rPr lang="tr-TR" sz="2400" dirty="0" smtClean="0"/>
              <a:t>,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other</a:t>
            </a:r>
            <a:r>
              <a:rPr lang="tr-TR" sz="2400" dirty="0" smtClean="0"/>
              <a:t> </a:t>
            </a:r>
            <a:r>
              <a:rPr lang="tr-TR" sz="2400" dirty="0" err="1" smtClean="0"/>
              <a:t>phases</a:t>
            </a:r>
            <a:r>
              <a:rPr lang="tr-TR" sz="2400" dirty="0" smtClean="0"/>
              <a:t> of </a:t>
            </a:r>
            <a:r>
              <a:rPr lang="tr-TR" sz="2400" dirty="0" err="1" smtClean="0"/>
              <a:t>management</a:t>
            </a:r>
            <a:r>
              <a:rPr lang="tr-TR" sz="2400" dirty="0" smtClean="0"/>
              <a:t>.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instance</a:t>
            </a:r>
            <a:r>
              <a:rPr lang="tr-TR" sz="2400" dirty="0" smtClean="0"/>
              <a:t>;</a:t>
            </a:r>
            <a:r>
              <a:rPr lang="tr-TR" sz="2400" dirty="0" err="1" smtClean="0"/>
              <a:t>Independent</a:t>
            </a:r>
            <a:r>
              <a:rPr lang="tr-TR" sz="2400" dirty="0" smtClean="0"/>
              <a:t> </a:t>
            </a:r>
            <a:r>
              <a:rPr lang="tr-TR" sz="2400" dirty="0" err="1" smtClean="0"/>
              <a:t>Grocers</a:t>
            </a:r>
            <a:r>
              <a:rPr lang="tr-TR" sz="2400" dirty="0" smtClean="0"/>
              <a:t> </a:t>
            </a:r>
            <a:r>
              <a:rPr lang="tr-TR" sz="2400" dirty="0" err="1" smtClean="0"/>
              <a:t>Alliance</a:t>
            </a:r>
            <a:r>
              <a:rPr lang="tr-TR" sz="2400" dirty="0" smtClean="0"/>
              <a:t>(IGA)</a:t>
            </a:r>
          </a:p>
          <a:p>
            <a:pPr eaLnBrk="1" hangingPunct="1"/>
            <a:endParaRPr lang="tr-TR" dirty="0" smtClean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3357563"/>
            <a:ext cx="72151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333375"/>
            <a:ext cx="8281615" cy="6192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dirty="0" smtClean="0"/>
              <a:t>  </a:t>
            </a:r>
          </a:p>
          <a:p>
            <a:pPr eaLnBrk="1" hangingPunct="1">
              <a:buFontTx/>
              <a:buNone/>
            </a:pPr>
            <a:r>
              <a:rPr lang="tr-TR" sz="2800" dirty="0" smtClean="0"/>
              <a:t>    </a:t>
            </a:r>
            <a:r>
              <a:rPr lang="tr-TR" sz="2800" b="1" i="1" dirty="0" err="1" smtClean="0"/>
              <a:t>Retailer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Cooperative</a:t>
            </a:r>
            <a:r>
              <a:rPr lang="tr-TR" sz="2800" dirty="0" smtClean="0"/>
              <a:t>:An </a:t>
            </a:r>
            <a:r>
              <a:rPr lang="tr-TR" sz="2800" dirty="0" err="1" smtClean="0"/>
              <a:t>organization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collective</a:t>
            </a:r>
            <a:r>
              <a:rPr lang="tr-TR" sz="2800" dirty="0" smtClean="0"/>
              <a:t> </a:t>
            </a:r>
            <a:r>
              <a:rPr lang="tr-TR" sz="2800" dirty="0" err="1" smtClean="0"/>
              <a:t>purchase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sale</a:t>
            </a:r>
            <a:r>
              <a:rPr lang="tr-TR" sz="2800" dirty="0" smtClean="0"/>
              <a:t> of </a:t>
            </a:r>
            <a:r>
              <a:rPr lang="tr-TR" sz="2800" dirty="0" err="1" smtClean="0"/>
              <a:t>goods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a </a:t>
            </a:r>
            <a:r>
              <a:rPr lang="tr-TR" sz="2800" dirty="0" err="1" smtClean="0"/>
              <a:t>group</a:t>
            </a:r>
            <a:r>
              <a:rPr lang="tr-TR" sz="2800" dirty="0" smtClean="0"/>
              <a:t> </a:t>
            </a:r>
            <a:r>
              <a:rPr lang="tr-TR" sz="2800" dirty="0" err="1" smtClean="0"/>
              <a:t>who</a:t>
            </a:r>
            <a:r>
              <a:rPr lang="tr-TR" sz="2800" dirty="0" smtClean="0"/>
              <a:t> </a:t>
            </a:r>
            <a:r>
              <a:rPr lang="tr-TR" sz="2800" dirty="0" err="1" smtClean="0"/>
              <a:t>share</a:t>
            </a:r>
            <a:r>
              <a:rPr lang="tr-TR" sz="2800" dirty="0" smtClean="0"/>
              <a:t> </a:t>
            </a:r>
            <a:r>
              <a:rPr lang="tr-TR" sz="2800" dirty="0" err="1" smtClean="0"/>
              <a:t>profits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benefits</a:t>
            </a:r>
            <a:r>
              <a:rPr lang="tr-TR" sz="2800" dirty="0" smtClean="0"/>
              <a:t>.</a:t>
            </a:r>
            <a:r>
              <a:rPr lang="tr-TR" sz="2800" dirty="0" err="1" smtClean="0"/>
              <a:t>Examples</a:t>
            </a:r>
            <a:r>
              <a:rPr lang="tr-TR" sz="2800" dirty="0" smtClean="0"/>
              <a:t>;</a:t>
            </a:r>
            <a:r>
              <a:rPr lang="tr-TR" sz="2800" dirty="0" err="1" smtClean="0"/>
              <a:t>Associated</a:t>
            </a:r>
            <a:r>
              <a:rPr lang="tr-TR" sz="2800" dirty="0" smtClean="0"/>
              <a:t> </a:t>
            </a:r>
            <a:r>
              <a:rPr lang="tr-TR" sz="2800" dirty="0" err="1" smtClean="0"/>
              <a:t>Grocers</a:t>
            </a:r>
            <a:r>
              <a:rPr lang="tr-TR" sz="2800" dirty="0" smtClean="0"/>
              <a:t>,ACE </a:t>
            </a:r>
            <a:r>
              <a:rPr lang="tr-TR" sz="2800" dirty="0" err="1" smtClean="0"/>
              <a:t>Harware</a:t>
            </a:r>
            <a:endParaRPr lang="tr-TR" sz="2800" dirty="0" smtClean="0"/>
          </a:p>
          <a:p>
            <a:pPr eaLnBrk="1" hangingPunct="1">
              <a:buFontTx/>
              <a:buNone/>
            </a:pPr>
            <a:endParaRPr lang="tr-TR" sz="2800" dirty="0" smtClean="0"/>
          </a:p>
          <a:p>
            <a:pPr eaLnBrk="1" hangingPunct="1">
              <a:buFontTx/>
              <a:buNone/>
            </a:pPr>
            <a:r>
              <a:rPr lang="tr-TR" sz="2800" dirty="0" smtClean="0"/>
              <a:t>    </a:t>
            </a:r>
          </a:p>
          <a:p>
            <a:pPr eaLnBrk="1" hangingPunct="1">
              <a:buFontTx/>
              <a:buNone/>
            </a:pPr>
            <a:endParaRPr lang="tr-TR" sz="2800" dirty="0" smtClean="0"/>
          </a:p>
          <a:p>
            <a:pPr eaLnBrk="1" hangingPunct="1">
              <a:buFontTx/>
              <a:buNone/>
            </a:pPr>
            <a:endParaRPr lang="tr-TR" sz="2800" dirty="0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357563"/>
            <a:ext cx="23590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933825"/>
            <a:ext cx="33670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549275"/>
            <a:ext cx="8460432" cy="6048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dirty="0" smtClean="0"/>
              <a:t>     </a:t>
            </a:r>
            <a:r>
              <a:rPr lang="tr-TR" sz="2800" b="1" i="1" dirty="0" err="1" smtClean="0"/>
              <a:t>Consumer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Cooperative</a:t>
            </a:r>
            <a:r>
              <a:rPr lang="tr-TR" sz="2800" dirty="0" smtClean="0"/>
              <a:t>:A </a:t>
            </a:r>
            <a:r>
              <a:rPr lang="tr-TR" sz="2800" dirty="0" err="1" smtClean="0"/>
              <a:t>consumers</a:t>
            </a:r>
            <a:r>
              <a:rPr lang="tr-TR" sz="2800" dirty="0" smtClean="0"/>
              <a:t>’ </a:t>
            </a:r>
            <a:r>
              <a:rPr lang="tr-TR" sz="2800" dirty="0" err="1" smtClean="0"/>
              <a:t>cooperative</a:t>
            </a:r>
            <a:r>
              <a:rPr lang="tr-TR" sz="2800" dirty="0" smtClean="0"/>
              <a:t> is a </a:t>
            </a:r>
            <a:r>
              <a:rPr lang="tr-TR" sz="2800" dirty="0" err="1" smtClean="0"/>
              <a:t>business</a:t>
            </a:r>
            <a:r>
              <a:rPr lang="tr-TR" sz="2800" dirty="0" smtClean="0"/>
              <a:t> </a:t>
            </a:r>
            <a:r>
              <a:rPr lang="tr-TR" sz="2800" dirty="0" err="1" smtClean="0"/>
              <a:t>owned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its</a:t>
            </a:r>
            <a:r>
              <a:rPr lang="tr-TR" sz="2800" dirty="0" smtClean="0"/>
              <a:t> </a:t>
            </a:r>
            <a:r>
              <a:rPr lang="tr-TR" sz="2800" dirty="0" err="1" smtClean="0"/>
              <a:t>custemers</a:t>
            </a:r>
            <a:r>
              <a:rPr lang="tr-TR" sz="2800" dirty="0" smtClean="0"/>
              <a:t>.</a:t>
            </a:r>
            <a:r>
              <a:rPr lang="tr-TR" sz="2800" dirty="0" err="1" smtClean="0"/>
              <a:t>Employees</a:t>
            </a:r>
            <a:r>
              <a:rPr lang="tr-TR" sz="2800" dirty="0" smtClean="0"/>
              <a:t> can </a:t>
            </a:r>
            <a:r>
              <a:rPr lang="tr-TR" sz="2800" dirty="0" err="1" smtClean="0"/>
              <a:t>also</a:t>
            </a:r>
            <a:r>
              <a:rPr lang="tr-TR" sz="2800" dirty="0" smtClean="0"/>
              <a:t> </a:t>
            </a:r>
            <a:r>
              <a:rPr lang="tr-TR" sz="2800" dirty="0" err="1" smtClean="0"/>
              <a:t>generally</a:t>
            </a:r>
            <a:r>
              <a:rPr lang="tr-TR" sz="2800" dirty="0" smtClean="0"/>
              <a:t> </a:t>
            </a:r>
            <a:r>
              <a:rPr lang="tr-TR" sz="2800" dirty="0" err="1" smtClean="0"/>
              <a:t>become</a:t>
            </a:r>
            <a:r>
              <a:rPr lang="tr-TR" sz="2800" dirty="0" smtClean="0"/>
              <a:t> </a:t>
            </a:r>
            <a:r>
              <a:rPr lang="tr-TR" sz="2800" dirty="0" err="1" smtClean="0"/>
              <a:t>members</a:t>
            </a:r>
            <a:r>
              <a:rPr lang="tr-TR" sz="2800" dirty="0" smtClean="0"/>
              <a:t>.</a:t>
            </a:r>
          </a:p>
          <a:p>
            <a:pPr eaLnBrk="1" hangingPunct="1">
              <a:buFontTx/>
              <a:buNone/>
            </a:pPr>
            <a:r>
              <a:rPr lang="tr-TR" sz="2800" dirty="0" smtClean="0"/>
              <a:t>     </a:t>
            </a:r>
            <a:r>
              <a:rPr lang="tr-TR" sz="2800" dirty="0" err="1" smtClean="0"/>
              <a:t>Consumer</a:t>
            </a:r>
            <a:r>
              <a:rPr lang="tr-TR" sz="2800" dirty="0" smtClean="0"/>
              <a:t> </a:t>
            </a:r>
            <a:r>
              <a:rPr lang="tr-TR" sz="2800" dirty="0" err="1" smtClean="0"/>
              <a:t>cooperative</a:t>
            </a:r>
            <a:r>
              <a:rPr lang="tr-TR" sz="2800" dirty="0" smtClean="0"/>
              <a:t> </a:t>
            </a:r>
            <a:r>
              <a:rPr lang="tr-TR" sz="2800" dirty="0" err="1" smtClean="0"/>
              <a:t>system</a:t>
            </a:r>
            <a:r>
              <a:rPr lang="tr-TR" sz="2800" dirty="0" smtClean="0"/>
              <a:t> </a:t>
            </a:r>
            <a:r>
              <a:rPr lang="tr-TR" sz="2800" dirty="0" err="1" smtClean="0"/>
              <a:t>helps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reduce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cost</a:t>
            </a:r>
            <a:r>
              <a:rPr lang="tr-TR" sz="2800" dirty="0" smtClean="0"/>
              <a:t> of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goods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eliminating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middleman’s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profit</a:t>
            </a:r>
            <a:r>
              <a:rPr lang="tr-TR" sz="2800" dirty="0" smtClean="0"/>
              <a:t>.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examples</a:t>
            </a:r>
            <a:r>
              <a:rPr lang="tr-TR" sz="2800" dirty="0" smtClean="0"/>
              <a:t>;</a:t>
            </a:r>
            <a:r>
              <a:rPr lang="tr-TR" sz="2800" dirty="0" err="1" smtClean="0"/>
              <a:t>Local</a:t>
            </a:r>
            <a:r>
              <a:rPr lang="tr-TR" sz="2800" dirty="0" smtClean="0"/>
              <a:t> </a:t>
            </a:r>
            <a:r>
              <a:rPr lang="tr-TR" sz="2800" dirty="0" err="1" smtClean="0"/>
              <a:t>Consumer</a:t>
            </a:r>
            <a:r>
              <a:rPr lang="tr-TR" sz="2800" dirty="0" smtClean="0"/>
              <a:t> </a:t>
            </a:r>
            <a:r>
              <a:rPr lang="tr-TR" sz="2800" dirty="0" err="1" smtClean="0"/>
              <a:t>Cooperatives</a:t>
            </a:r>
            <a:r>
              <a:rPr lang="tr-TR" sz="2800" dirty="0" smtClean="0"/>
              <a:t>.</a:t>
            </a:r>
          </a:p>
          <a:p>
            <a:pPr eaLnBrk="1" hangingPunct="1"/>
            <a:endParaRPr lang="tr-TR" dirty="0" smtClean="0"/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4077072"/>
            <a:ext cx="4896544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549275"/>
            <a:ext cx="8354640" cy="63087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sz="2800" dirty="0" smtClean="0"/>
          </a:p>
          <a:p>
            <a:pPr eaLnBrk="1" hangingPunct="1">
              <a:buFontTx/>
              <a:buNone/>
            </a:pPr>
            <a:r>
              <a:rPr lang="tr-TR" sz="2800" dirty="0" smtClean="0"/>
              <a:t>       </a:t>
            </a:r>
            <a:r>
              <a:rPr lang="tr-TR" sz="2800" b="1" i="1" dirty="0" err="1" smtClean="0"/>
              <a:t>Franchise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Organization</a:t>
            </a:r>
            <a:r>
              <a:rPr lang="tr-TR" sz="2800" dirty="0" smtClean="0"/>
              <a:t>:</a:t>
            </a:r>
            <a:r>
              <a:rPr lang="tr-TR" sz="2800" dirty="0" err="1" smtClean="0"/>
              <a:t>Contractual</a:t>
            </a:r>
            <a:r>
              <a:rPr lang="tr-TR" sz="2800" dirty="0" smtClean="0"/>
              <a:t> </a:t>
            </a:r>
            <a:r>
              <a:rPr lang="tr-TR" sz="2800" dirty="0" err="1" smtClean="0"/>
              <a:t>association</a:t>
            </a:r>
            <a:r>
              <a:rPr lang="tr-TR" sz="2800" dirty="0" smtClean="0"/>
              <a:t> </a:t>
            </a:r>
            <a:r>
              <a:rPr lang="tr-TR" sz="2800" dirty="0" err="1" smtClean="0"/>
              <a:t>between</a:t>
            </a:r>
            <a:r>
              <a:rPr lang="tr-TR" sz="2800" dirty="0" smtClean="0"/>
              <a:t> a </a:t>
            </a:r>
            <a:r>
              <a:rPr lang="tr-TR" sz="2800" dirty="0" err="1" smtClean="0"/>
              <a:t>franchiser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franchisees</a:t>
            </a:r>
            <a:r>
              <a:rPr lang="tr-TR" sz="2800" dirty="0" smtClean="0"/>
              <a:t>,popular in a </a:t>
            </a:r>
            <a:r>
              <a:rPr lang="tr-TR" sz="2800" dirty="0" err="1" smtClean="0"/>
              <a:t>number</a:t>
            </a:r>
            <a:r>
              <a:rPr lang="tr-TR" sz="2800" dirty="0" smtClean="0"/>
              <a:t> of </a:t>
            </a:r>
            <a:r>
              <a:rPr lang="tr-TR" sz="2800" dirty="0" err="1" smtClean="0"/>
              <a:t>product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service </a:t>
            </a:r>
            <a:r>
              <a:rPr lang="tr-TR" sz="2800" dirty="0" err="1" smtClean="0"/>
              <a:t>areas</a:t>
            </a:r>
            <a:r>
              <a:rPr lang="tr-TR" sz="2800" dirty="0" smtClean="0"/>
              <a:t>.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instance</a:t>
            </a:r>
            <a:r>
              <a:rPr lang="tr-TR" sz="2800" dirty="0" smtClean="0"/>
              <a:t>;</a:t>
            </a:r>
            <a:r>
              <a:rPr lang="tr-TR" sz="2800" dirty="0" err="1" smtClean="0"/>
              <a:t>McDonald’s</a:t>
            </a:r>
            <a:r>
              <a:rPr lang="tr-TR" sz="2800" dirty="0" smtClean="0"/>
              <a:t>,</a:t>
            </a:r>
            <a:r>
              <a:rPr lang="tr-TR" sz="2800" dirty="0" err="1" smtClean="0"/>
              <a:t>Subway</a:t>
            </a:r>
            <a:r>
              <a:rPr lang="tr-TR" sz="2800" dirty="0" smtClean="0"/>
              <a:t>,Pizza Hut,7-</a:t>
            </a:r>
            <a:r>
              <a:rPr lang="tr-TR" sz="2800" dirty="0" err="1" smtClean="0"/>
              <a:t>Eleven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etc</a:t>
            </a:r>
            <a:r>
              <a:rPr lang="tr-TR" sz="2800" dirty="0" smtClean="0"/>
              <a:t>.</a:t>
            </a:r>
          </a:p>
          <a:p>
            <a:pPr eaLnBrk="1" hangingPunct="1">
              <a:buFontTx/>
              <a:buNone/>
            </a:pPr>
            <a:endParaRPr lang="tr-TR" sz="2800" dirty="0" smtClean="0"/>
          </a:p>
          <a:p>
            <a:pPr eaLnBrk="1" hangingPunct="1">
              <a:buFontTx/>
              <a:buNone/>
            </a:pPr>
            <a:endParaRPr lang="tr-TR" sz="2800" dirty="0" smtClean="0"/>
          </a:p>
          <a:p>
            <a:pPr eaLnBrk="1" hangingPunct="1">
              <a:buFontTx/>
              <a:buNone/>
            </a:pPr>
            <a:r>
              <a:rPr lang="tr-TR" sz="2800" dirty="0" smtClean="0"/>
              <a:t>      </a:t>
            </a:r>
          </a:p>
          <a:p>
            <a:pPr eaLnBrk="1" hangingPunct="1">
              <a:buFontTx/>
              <a:buNone/>
            </a:pPr>
            <a:r>
              <a:rPr lang="tr-TR" sz="2800" dirty="0" smtClean="0"/>
              <a:t>    </a:t>
            </a:r>
          </a:p>
        </p:txBody>
      </p:sp>
      <p:pic>
        <p:nvPicPr>
          <p:cNvPr id="6147" name="Picture 4" descr="220px-McDonalds_in_Monc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3717032"/>
            <a:ext cx="2736304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861048"/>
            <a:ext cx="24304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717031"/>
            <a:ext cx="2373312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404813"/>
            <a:ext cx="8210178" cy="6048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i="1" dirty="0" smtClean="0"/>
              <a:t>       </a:t>
            </a:r>
            <a:r>
              <a:rPr lang="tr-TR" sz="2800" b="1" i="1" dirty="0" err="1" smtClean="0"/>
              <a:t>Merchandising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Conglomerate</a:t>
            </a:r>
            <a:r>
              <a:rPr lang="tr-TR" sz="2800" dirty="0" smtClean="0"/>
              <a:t>:A </a:t>
            </a:r>
            <a:r>
              <a:rPr lang="tr-TR" sz="2800" dirty="0" err="1" smtClean="0"/>
              <a:t>free</a:t>
            </a:r>
            <a:r>
              <a:rPr lang="tr-TR" sz="2800" dirty="0" smtClean="0"/>
              <a:t>-form </a:t>
            </a:r>
            <a:r>
              <a:rPr lang="tr-TR" sz="2800" dirty="0" err="1" smtClean="0"/>
              <a:t>corporation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dirty="0" err="1" smtClean="0"/>
              <a:t>combines</a:t>
            </a:r>
            <a:r>
              <a:rPr lang="tr-TR" sz="2800" dirty="0" smtClean="0"/>
              <a:t> </a:t>
            </a:r>
            <a:r>
              <a:rPr lang="tr-TR" sz="2800" dirty="0" err="1" smtClean="0"/>
              <a:t>several</a:t>
            </a:r>
            <a:r>
              <a:rPr lang="tr-TR" sz="2800" dirty="0" smtClean="0"/>
              <a:t> </a:t>
            </a:r>
            <a:r>
              <a:rPr lang="tr-TR" sz="2800" dirty="0" err="1" smtClean="0"/>
              <a:t>diversified</a:t>
            </a:r>
            <a:r>
              <a:rPr lang="tr-TR" sz="2800" dirty="0" smtClean="0"/>
              <a:t> </a:t>
            </a:r>
            <a:r>
              <a:rPr lang="tr-TR" sz="2800" dirty="0" err="1" smtClean="0"/>
              <a:t>retailing</a:t>
            </a:r>
            <a:r>
              <a:rPr lang="tr-TR" sz="2800" dirty="0" smtClean="0"/>
              <a:t> </a:t>
            </a:r>
            <a:r>
              <a:rPr lang="tr-TR" sz="2800" dirty="0" err="1" smtClean="0"/>
              <a:t>lines</a:t>
            </a:r>
            <a:r>
              <a:rPr lang="tr-TR" sz="2800" dirty="0" smtClean="0"/>
              <a:t>&amp;</a:t>
            </a:r>
            <a:r>
              <a:rPr lang="tr-TR" sz="2800" dirty="0" err="1" smtClean="0"/>
              <a:t>forms</a:t>
            </a:r>
            <a:r>
              <a:rPr lang="tr-TR" sz="2800" dirty="0" smtClean="0"/>
              <a:t> </a:t>
            </a:r>
            <a:r>
              <a:rPr lang="tr-TR" sz="2800" dirty="0" err="1" smtClean="0"/>
              <a:t>under</a:t>
            </a:r>
            <a:r>
              <a:rPr lang="tr-TR" sz="2800" dirty="0" smtClean="0"/>
              <a:t> </a:t>
            </a:r>
            <a:r>
              <a:rPr lang="tr-TR" sz="2800" dirty="0" err="1" smtClean="0"/>
              <a:t>central</a:t>
            </a:r>
            <a:r>
              <a:rPr lang="tr-TR" sz="2800" dirty="0" smtClean="0"/>
              <a:t> </a:t>
            </a:r>
            <a:r>
              <a:rPr lang="tr-TR" sz="2800" dirty="0" err="1" smtClean="0"/>
              <a:t>ownership</a:t>
            </a:r>
            <a:r>
              <a:rPr lang="tr-TR" sz="2800" dirty="0" smtClean="0"/>
              <a:t>,</a:t>
            </a:r>
            <a:r>
              <a:rPr lang="tr-TR" sz="2800" dirty="0" err="1" smtClean="0"/>
              <a:t>along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some</a:t>
            </a:r>
            <a:r>
              <a:rPr lang="tr-TR" sz="2800" dirty="0" smtClean="0"/>
              <a:t> </a:t>
            </a:r>
            <a:r>
              <a:rPr lang="tr-TR" sz="2800" dirty="0" err="1" smtClean="0"/>
              <a:t>integration</a:t>
            </a:r>
            <a:r>
              <a:rPr lang="tr-TR" sz="2800" dirty="0" smtClean="0"/>
              <a:t> of </a:t>
            </a:r>
            <a:r>
              <a:rPr lang="tr-TR" sz="2800" dirty="0" err="1" smtClean="0"/>
              <a:t>their</a:t>
            </a:r>
            <a:r>
              <a:rPr lang="tr-TR" sz="2800" dirty="0" smtClean="0"/>
              <a:t> </a:t>
            </a:r>
            <a:r>
              <a:rPr lang="tr-TR" sz="2800" dirty="0" err="1" smtClean="0"/>
              <a:t>distribution</a:t>
            </a:r>
            <a:r>
              <a:rPr lang="tr-TR" sz="2800" dirty="0" smtClean="0"/>
              <a:t> &amp;</a:t>
            </a:r>
            <a:r>
              <a:rPr lang="tr-TR" sz="2800" dirty="0" err="1" smtClean="0"/>
              <a:t>management</a:t>
            </a:r>
            <a:r>
              <a:rPr lang="tr-TR" sz="2800" dirty="0" smtClean="0"/>
              <a:t> </a:t>
            </a:r>
            <a:r>
              <a:rPr lang="tr-TR" sz="2800" dirty="0" err="1" smtClean="0"/>
              <a:t>function</a:t>
            </a:r>
            <a:r>
              <a:rPr lang="tr-TR" sz="2800" dirty="0" smtClean="0"/>
              <a:t>.</a:t>
            </a:r>
            <a:r>
              <a:rPr lang="tr-TR" sz="2800" dirty="0" err="1" smtClean="0"/>
              <a:t>Examples</a:t>
            </a:r>
            <a:r>
              <a:rPr lang="tr-TR" sz="2800" dirty="0" smtClean="0"/>
              <a:t>:F.W. </a:t>
            </a:r>
            <a:r>
              <a:rPr lang="tr-TR" sz="2800" dirty="0" err="1" smtClean="0"/>
              <a:t>Woolworth</a:t>
            </a:r>
            <a:r>
              <a:rPr lang="tr-TR" sz="2800" dirty="0" smtClean="0"/>
              <a:t>,</a:t>
            </a:r>
            <a:r>
              <a:rPr lang="tr-TR" sz="2800" dirty="0" err="1" smtClean="0"/>
              <a:t>Kids</a:t>
            </a:r>
            <a:r>
              <a:rPr lang="tr-TR" sz="2800" dirty="0" smtClean="0"/>
              <a:t> Mart.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429000"/>
            <a:ext cx="3382962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05064"/>
            <a:ext cx="29527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992888" cy="1143000"/>
          </a:xfrm>
        </p:spPr>
        <p:txBody>
          <a:bodyPr/>
          <a:lstStyle/>
          <a:p>
            <a:pPr eaLnBrk="1" hangingPunct="1"/>
            <a:r>
              <a:rPr lang="tr-TR" sz="3200" b="1" dirty="0" smtClean="0"/>
              <a:t>RETAILERS’ MARKETING DECISIONS</a:t>
            </a:r>
            <a:endParaRPr lang="tr-TR" sz="32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/>
          <a:lstStyle/>
          <a:p>
            <a:pPr eaLnBrk="1" hangingPunct="1"/>
            <a:r>
              <a:rPr lang="tr-TR" sz="2800" b="1" i="1" dirty="0" err="1" smtClean="0"/>
              <a:t>Target</a:t>
            </a:r>
            <a:r>
              <a:rPr lang="tr-TR" sz="2800" b="1" i="1" dirty="0" smtClean="0"/>
              <a:t> Market</a:t>
            </a:r>
            <a:r>
              <a:rPr lang="tr-TR" sz="2800" dirty="0" smtClean="0"/>
              <a:t>:A </a:t>
            </a:r>
            <a:r>
              <a:rPr lang="tr-TR" sz="2800" dirty="0" err="1" smtClean="0"/>
              <a:t>specific</a:t>
            </a:r>
            <a:r>
              <a:rPr lang="tr-TR" sz="2800" dirty="0" smtClean="0"/>
              <a:t> </a:t>
            </a:r>
            <a:r>
              <a:rPr lang="tr-TR" sz="2800" dirty="0" err="1" smtClean="0"/>
              <a:t>groups</a:t>
            </a:r>
            <a:r>
              <a:rPr lang="tr-TR" sz="2800" dirty="0" smtClean="0"/>
              <a:t> of </a:t>
            </a:r>
            <a:r>
              <a:rPr lang="tr-TR" sz="2800" dirty="0" err="1" smtClean="0"/>
              <a:t>consumers</a:t>
            </a:r>
            <a:r>
              <a:rPr lang="tr-TR" sz="2800" dirty="0" smtClean="0"/>
              <a:t> at </a:t>
            </a:r>
            <a:r>
              <a:rPr lang="tr-TR" sz="2800" dirty="0" err="1" smtClean="0"/>
              <a:t>which</a:t>
            </a:r>
            <a:r>
              <a:rPr lang="tr-TR" sz="2800" dirty="0" smtClean="0"/>
              <a:t> a </a:t>
            </a:r>
            <a:r>
              <a:rPr lang="tr-TR" sz="2800" dirty="0" err="1" smtClean="0"/>
              <a:t>company</a:t>
            </a:r>
            <a:r>
              <a:rPr lang="tr-TR" sz="2800" dirty="0" smtClean="0"/>
              <a:t> </a:t>
            </a:r>
            <a:r>
              <a:rPr lang="tr-TR" sz="2800" dirty="0" err="1" smtClean="0"/>
              <a:t>aims</a:t>
            </a:r>
            <a:r>
              <a:rPr lang="tr-TR" sz="2800" dirty="0" smtClean="0"/>
              <a:t> </a:t>
            </a:r>
            <a:r>
              <a:rPr lang="tr-TR" sz="2800" dirty="0" err="1" smtClean="0"/>
              <a:t>its</a:t>
            </a:r>
            <a:r>
              <a:rPr lang="tr-TR" sz="2800" dirty="0" smtClean="0"/>
              <a:t> </a:t>
            </a:r>
            <a:r>
              <a:rPr lang="tr-TR" sz="2800" dirty="0" err="1" smtClean="0"/>
              <a:t>products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services</a:t>
            </a:r>
            <a:r>
              <a:rPr lang="tr-TR" sz="2800" dirty="0" smtClean="0"/>
              <a:t>. </a:t>
            </a:r>
            <a:r>
              <a:rPr lang="tr-TR" sz="2800" dirty="0" err="1" smtClean="0"/>
              <a:t>Target</a:t>
            </a:r>
            <a:r>
              <a:rPr lang="tr-TR" sz="2800" dirty="0" smtClean="0"/>
              <a:t> marketing can be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key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a </a:t>
            </a:r>
            <a:r>
              <a:rPr lang="tr-TR" sz="2800" dirty="0" err="1" smtClean="0"/>
              <a:t>small</a:t>
            </a:r>
            <a:r>
              <a:rPr lang="tr-TR" sz="2800" dirty="0" smtClean="0"/>
              <a:t> </a:t>
            </a:r>
            <a:r>
              <a:rPr lang="tr-TR" sz="2800" dirty="0" err="1" smtClean="0"/>
              <a:t>business’s</a:t>
            </a:r>
            <a:r>
              <a:rPr lang="tr-TR" sz="2800" dirty="0" smtClean="0"/>
              <a:t> </a:t>
            </a:r>
            <a:r>
              <a:rPr lang="tr-TR" sz="2800" dirty="0" err="1" smtClean="0"/>
              <a:t>success</a:t>
            </a:r>
            <a:r>
              <a:rPr lang="tr-TR" dirty="0" smtClean="0"/>
              <a:t>. </a:t>
            </a:r>
            <a:endParaRPr lang="tr-TR" sz="2800" dirty="0" smtClean="0"/>
          </a:p>
          <a:p>
            <a:pPr eaLnBrk="1" hangingPunct="1"/>
            <a:endParaRPr lang="tr-TR" sz="2800" dirty="0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4221163"/>
            <a:ext cx="38179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404813"/>
            <a:ext cx="8460432" cy="6453187"/>
          </a:xfrm>
        </p:spPr>
        <p:txBody>
          <a:bodyPr/>
          <a:lstStyle/>
          <a:p>
            <a:pPr eaLnBrk="1" hangingPunct="1"/>
            <a:r>
              <a:rPr lang="tr-TR" sz="2800" b="1" i="1" dirty="0" err="1" smtClean="0"/>
              <a:t>Product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Assortment</a:t>
            </a:r>
            <a:r>
              <a:rPr lang="tr-TR" sz="2800" dirty="0" smtClean="0"/>
              <a:t>: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collection</a:t>
            </a:r>
            <a:r>
              <a:rPr lang="tr-TR" sz="2800" dirty="0" smtClean="0"/>
              <a:t> of </a:t>
            </a:r>
            <a:r>
              <a:rPr lang="tr-TR" sz="2800" dirty="0" err="1" smtClean="0"/>
              <a:t>goods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services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a </a:t>
            </a:r>
            <a:r>
              <a:rPr lang="tr-TR" sz="2800" dirty="0" err="1" smtClean="0"/>
              <a:t>business</a:t>
            </a:r>
            <a:r>
              <a:rPr lang="tr-TR" sz="2800" dirty="0" smtClean="0"/>
              <a:t> </a:t>
            </a:r>
            <a:r>
              <a:rPr lang="tr-TR" sz="2800" dirty="0" err="1" smtClean="0"/>
              <a:t>provides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consumers</a:t>
            </a:r>
            <a:r>
              <a:rPr lang="tr-TR" sz="2800" dirty="0" smtClean="0"/>
              <a:t>. </a:t>
            </a:r>
            <a:r>
              <a:rPr lang="tr-TR" sz="2800" dirty="0" err="1" smtClean="0"/>
              <a:t>Product</a:t>
            </a:r>
            <a:r>
              <a:rPr lang="tr-TR" sz="2800" dirty="0" smtClean="0"/>
              <a:t> </a:t>
            </a:r>
            <a:r>
              <a:rPr lang="tr-TR" sz="2800" dirty="0" err="1" smtClean="0"/>
              <a:t>assortment</a:t>
            </a:r>
            <a:r>
              <a:rPr lang="tr-TR" sz="2800" dirty="0" smtClean="0"/>
              <a:t> </a:t>
            </a:r>
            <a:r>
              <a:rPr lang="tr-TR" sz="2800" dirty="0" err="1" smtClean="0"/>
              <a:t>usually</a:t>
            </a:r>
            <a:r>
              <a:rPr lang="tr-TR" sz="2800" dirty="0" smtClean="0"/>
              <a:t> </a:t>
            </a:r>
            <a:r>
              <a:rPr lang="tr-TR" sz="2800" dirty="0" err="1" smtClean="0"/>
              <a:t>refers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length</a:t>
            </a:r>
            <a:r>
              <a:rPr lang="tr-TR" sz="2800" dirty="0" smtClean="0"/>
              <a:t> (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number</a:t>
            </a:r>
            <a:r>
              <a:rPr lang="tr-TR" sz="2800" dirty="0" smtClean="0"/>
              <a:t> of </a:t>
            </a:r>
            <a:r>
              <a:rPr lang="tr-TR" sz="2800" dirty="0" err="1" smtClean="0"/>
              <a:t>products</a:t>
            </a:r>
            <a:r>
              <a:rPr lang="tr-TR" sz="2800" dirty="0" smtClean="0"/>
              <a:t> in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product</a:t>
            </a:r>
            <a:r>
              <a:rPr lang="tr-TR" sz="2800" dirty="0" smtClean="0"/>
              <a:t> </a:t>
            </a:r>
            <a:r>
              <a:rPr lang="tr-TR" sz="2800" dirty="0" err="1" smtClean="0"/>
              <a:t>line</a:t>
            </a:r>
            <a:r>
              <a:rPr lang="tr-TR" sz="2800" dirty="0" smtClean="0"/>
              <a:t>), </a:t>
            </a:r>
            <a:r>
              <a:rPr lang="tr-TR" sz="2800" dirty="0" err="1" smtClean="0"/>
              <a:t>breadth</a:t>
            </a:r>
            <a:r>
              <a:rPr lang="tr-TR" sz="2800" dirty="0" smtClean="0"/>
              <a:t> (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number</a:t>
            </a:r>
            <a:r>
              <a:rPr lang="tr-TR" sz="2800" dirty="0" smtClean="0"/>
              <a:t> of </a:t>
            </a:r>
            <a:r>
              <a:rPr lang="tr-TR" sz="2800" dirty="0" err="1" smtClean="0"/>
              <a:t>product</a:t>
            </a:r>
            <a:r>
              <a:rPr lang="tr-TR" sz="2800" dirty="0" smtClean="0"/>
              <a:t> </a:t>
            </a:r>
            <a:r>
              <a:rPr lang="tr-TR" sz="2800" dirty="0" err="1" smtClean="0"/>
              <a:t>lines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a </a:t>
            </a:r>
            <a:r>
              <a:rPr lang="tr-TR" sz="2800" dirty="0" err="1" smtClean="0"/>
              <a:t>company</a:t>
            </a:r>
            <a:r>
              <a:rPr lang="tr-TR" sz="2800" dirty="0" smtClean="0"/>
              <a:t> </a:t>
            </a:r>
            <a:r>
              <a:rPr lang="tr-TR" sz="2800" dirty="0" err="1" smtClean="0"/>
              <a:t>offers</a:t>
            </a:r>
            <a:r>
              <a:rPr lang="tr-TR" sz="2800" dirty="0" smtClean="0"/>
              <a:t>), </a:t>
            </a:r>
            <a:r>
              <a:rPr lang="tr-TR" sz="2800" dirty="0" err="1" smtClean="0"/>
              <a:t>depth</a:t>
            </a:r>
            <a:r>
              <a:rPr lang="tr-TR" sz="2800" dirty="0" smtClean="0"/>
              <a:t> (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different</a:t>
            </a:r>
            <a:r>
              <a:rPr lang="tr-TR" sz="2800" dirty="0" smtClean="0"/>
              <a:t> </a:t>
            </a:r>
            <a:r>
              <a:rPr lang="tr-TR" sz="2800" dirty="0" err="1" smtClean="0"/>
              <a:t>varieties</a:t>
            </a:r>
            <a:r>
              <a:rPr lang="tr-TR" sz="2800" dirty="0" smtClean="0"/>
              <a:t> of </a:t>
            </a:r>
            <a:r>
              <a:rPr lang="tr-TR" sz="2800" dirty="0" err="1" smtClean="0"/>
              <a:t>product</a:t>
            </a:r>
            <a:r>
              <a:rPr lang="tr-TR" sz="2800" dirty="0" smtClean="0"/>
              <a:t> in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product</a:t>
            </a:r>
            <a:r>
              <a:rPr lang="tr-TR" sz="2800" dirty="0" smtClean="0"/>
              <a:t> </a:t>
            </a:r>
            <a:r>
              <a:rPr lang="tr-TR" sz="2800" dirty="0" err="1" smtClean="0"/>
              <a:t>line</a:t>
            </a:r>
            <a:r>
              <a:rPr lang="tr-TR" sz="2800" dirty="0" smtClean="0"/>
              <a:t>),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consistency</a:t>
            </a:r>
            <a:r>
              <a:rPr lang="tr-TR" sz="2800" dirty="0" smtClean="0"/>
              <a:t> (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relationship</a:t>
            </a:r>
            <a:r>
              <a:rPr lang="tr-TR" sz="2800" dirty="0" smtClean="0"/>
              <a:t> </a:t>
            </a:r>
            <a:r>
              <a:rPr lang="tr-TR" sz="2800" dirty="0" err="1" smtClean="0"/>
              <a:t>between</a:t>
            </a:r>
            <a:r>
              <a:rPr lang="tr-TR" sz="2800" dirty="0" smtClean="0"/>
              <a:t> </a:t>
            </a:r>
            <a:r>
              <a:rPr lang="tr-TR" sz="2800" dirty="0" err="1" smtClean="0"/>
              <a:t>products</a:t>
            </a:r>
            <a:r>
              <a:rPr lang="tr-TR" sz="2800" dirty="0" smtClean="0"/>
              <a:t> in </a:t>
            </a:r>
            <a:r>
              <a:rPr lang="tr-TR" sz="2800" dirty="0" err="1" smtClean="0"/>
              <a:t>their</a:t>
            </a:r>
            <a:r>
              <a:rPr lang="tr-TR" sz="2800" dirty="0" smtClean="0"/>
              <a:t> final </a:t>
            </a:r>
            <a:r>
              <a:rPr lang="tr-TR" sz="2800" dirty="0" err="1" smtClean="0"/>
              <a:t>destination</a:t>
            </a:r>
            <a:r>
              <a:rPr lang="tr-TR" sz="2800" dirty="0" smtClean="0"/>
              <a:t>) of </a:t>
            </a:r>
            <a:r>
              <a:rPr lang="tr-TR" sz="2800" dirty="0" err="1" smtClean="0"/>
              <a:t>product</a:t>
            </a:r>
            <a:r>
              <a:rPr lang="tr-TR" sz="2800" dirty="0" smtClean="0"/>
              <a:t> </a:t>
            </a:r>
            <a:r>
              <a:rPr lang="tr-TR" sz="2800" dirty="0" err="1" smtClean="0"/>
              <a:t>lines</a:t>
            </a:r>
            <a:r>
              <a:rPr lang="tr-TR" sz="2800" dirty="0" smtClean="0"/>
              <a:t>. 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149725"/>
            <a:ext cx="41767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620713"/>
            <a:ext cx="8075240" cy="5505450"/>
          </a:xfrm>
        </p:spPr>
        <p:txBody>
          <a:bodyPr/>
          <a:lstStyle/>
          <a:p>
            <a:pPr eaLnBrk="1" hangingPunct="1"/>
            <a:r>
              <a:rPr lang="tr-TR" sz="2800" b="1" i="1" dirty="0" err="1" smtClean="0"/>
              <a:t>Store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Atmosphere</a:t>
            </a:r>
            <a:r>
              <a:rPr lang="tr-TR" sz="2800" b="1" i="1" dirty="0" smtClean="0"/>
              <a:t> </a:t>
            </a:r>
            <a:r>
              <a:rPr lang="tr-TR" sz="2800" dirty="0" smtClean="0"/>
              <a:t>is </a:t>
            </a:r>
            <a:r>
              <a:rPr lang="tr-TR" sz="2800" dirty="0" err="1" smtClean="0"/>
              <a:t>another</a:t>
            </a:r>
            <a:r>
              <a:rPr lang="tr-TR" sz="2800" dirty="0" smtClean="0"/>
              <a:t> element in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store</a:t>
            </a:r>
            <a:r>
              <a:rPr lang="tr-TR" sz="2800" dirty="0" smtClean="0"/>
              <a:t> </a:t>
            </a:r>
            <a:r>
              <a:rPr lang="tr-TR" sz="2800" dirty="0" err="1" smtClean="0"/>
              <a:t>arsenal</a:t>
            </a:r>
            <a:r>
              <a:rPr lang="tr-TR" sz="2800" dirty="0" smtClean="0"/>
              <a:t>.</a:t>
            </a:r>
            <a:r>
              <a:rPr lang="tr-TR" sz="2800" dirty="0" err="1" smtClean="0"/>
              <a:t>Every</a:t>
            </a:r>
            <a:r>
              <a:rPr lang="tr-TR" sz="2800" dirty="0" smtClean="0"/>
              <a:t> </a:t>
            </a:r>
            <a:r>
              <a:rPr lang="tr-TR" sz="2800" dirty="0" err="1" smtClean="0"/>
              <a:t>store</a:t>
            </a:r>
            <a:r>
              <a:rPr lang="tr-TR" sz="2800" dirty="0" smtClean="0"/>
              <a:t> has a </a:t>
            </a:r>
            <a:r>
              <a:rPr lang="tr-TR" sz="2800" dirty="0" err="1" smtClean="0"/>
              <a:t>look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a </a:t>
            </a:r>
            <a:r>
              <a:rPr lang="tr-TR" sz="2800" dirty="0" err="1" smtClean="0"/>
              <a:t>physical</a:t>
            </a:r>
            <a:r>
              <a:rPr lang="tr-TR" sz="2800" dirty="0" smtClean="0"/>
              <a:t> </a:t>
            </a:r>
            <a:r>
              <a:rPr lang="tr-TR" sz="2800" dirty="0" err="1" smtClean="0"/>
              <a:t>layout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dirty="0" err="1" smtClean="0"/>
              <a:t>makes</a:t>
            </a:r>
            <a:r>
              <a:rPr lang="tr-TR" sz="2800" dirty="0" smtClean="0"/>
              <a:t> it hard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easy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move</a:t>
            </a:r>
            <a:r>
              <a:rPr lang="tr-TR" sz="2800" dirty="0" smtClean="0"/>
              <a:t> </a:t>
            </a:r>
            <a:r>
              <a:rPr lang="tr-TR" sz="2800" dirty="0" err="1" smtClean="0"/>
              <a:t>around</a:t>
            </a:r>
            <a:r>
              <a:rPr lang="tr-TR" sz="2800" dirty="0" smtClean="0"/>
              <a:t>.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068638"/>
            <a:ext cx="45370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765175"/>
            <a:ext cx="8353053" cy="5759450"/>
          </a:xfrm>
        </p:spPr>
        <p:txBody>
          <a:bodyPr/>
          <a:lstStyle/>
          <a:p>
            <a:pPr eaLnBrk="1" hangingPunct="1"/>
            <a:r>
              <a:rPr lang="tr-TR" sz="2800" b="1" i="1" dirty="0" err="1" smtClean="0"/>
              <a:t>Procurement</a:t>
            </a:r>
            <a:r>
              <a:rPr lang="tr-TR" sz="2800" dirty="0" smtClean="0"/>
              <a:t>: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process</a:t>
            </a:r>
            <a:r>
              <a:rPr lang="tr-TR" sz="2800" dirty="0" smtClean="0"/>
              <a:t> of </a:t>
            </a:r>
            <a:r>
              <a:rPr lang="tr-TR" sz="2800" dirty="0" err="1" smtClean="0"/>
              <a:t>obtaining</a:t>
            </a:r>
            <a:r>
              <a:rPr lang="tr-TR" sz="2800" dirty="0" smtClean="0"/>
              <a:t> </a:t>
            </a:r>
            <a:r>
              <a:rPr lang="tr-TR" sz="2800" dirty="0" err="1" smtClean="0"/>
              <a:t>goods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services</a:t>
            </a:r>
            <a:r>
              <a:rPr lang="tr-TR" sz="2800" dirty="0" smtClean="0"/>
              <a:t> </a:t>
            </a:r>
            <a:r>
              <a:rPr lang="tr-TR" sz="2800" dirty="0" err="1" smtClean="0"/>
              <a:t>from</a:t>
            </a:r>
            <a:r>
              <a:rPr lang="tr-TR" sz="2800" dirty="0" smtClean="0"/>
              <a:t> </a:t>
            </a:r>
            <a:r>
              <a:rPr lang="tr-TR" sz="2800" dirty="0" err="1" smtClean="0"/>
              <a:t>preparation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processing</a:t>
            </a:r>
            <a:r>
              <a:rPr lang="tr-TR" sz="2800" dirty="0" smtClean="0"/>
              <a:t> of a </a:t>
            </a:r>
            <a:r>
              <a:rPr lang="tr-TR" sz="2800" dirty="0" err="1" smtClean="0"/>
              <a:t>requisition</a:t>
            </a:r>
            <a:r>
              <a:rPr lang="tr-TR" sz="2800" dirty="0" smtClean="0"/>
              <a:t> </a:t>
            </a:r>
            <a:r>
              <a:rPr lang="tr-TR" sz="2800" dirty="0" err="1" smtClean="0"/>
              <a:t>through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receipt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 </a:t>
            </a:r>
            <a:r>
              <a:rPr lang="tr-TR" sz="2800" dirty="0" err="1" smtClean="0"/>
              <a:t>approval</a:t>
            </a:r>
            <a:r>
              <a:rPr lang="tr-TR" sz="2800" dirty="0" smtClean="0"/>
              <a:t> of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invoice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payment</a:t>
            </a:r>
            <a:r>
              <a:rPr lang="tr-TR" sz="2800" dirty="0" smtClean="0"/>
              <a:t>. 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213100"/>
            <a:ext cx="4152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 Yer Tutucusu" descr="retailin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56" r="11356"/>
          <a:stretch>
            <a:fillRect/>
          </a:stretch>
        </p:blipFill>
        <p:spPr>
          <a:xfrm>
            <a:off x="1066800" y="228600"/>
            <a:ext cx="6934200" cy="4498975"/>
          </a:xfrm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9552" y="5894512"/>
            <a:ext cx="7848872" cy="963488"/>
          </a:xfrm>
        </p:spPr>
        <p:txBody>
          <a:bodyPr>
            <a:noAutofit/>
          </a:bodyPr>
          <a:lstStyle/>
          <a:p>
            <a:r>
              <a:rPr lang="tr-TR" sz="6000" b="1" dirty="0" err="1" smtClean="0"/>
              <a:t>What</a:t>
            </a:r>
            <a:r>
              <a:rPr lang="tr-TR" sz="6000" b="1" dirty="0" smtClean="0"/>
              <a:t> is </a:t>
            </a:r>
            <a:r>
              <a:rPr lang="tr-TR" sz="6000" b="1" dirty="0" err="1" smtClean="0"/>
              <a:t>retailing</a:t>
            </a:r>
            <a:r>
              <a:rPr lang="tr-TR" sz="6000" b="1" dirty="0" smtClean="0"/>
              <a:t>?</a:t>
            </a:r>
            <a:endParaRPr lang="tr-T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333375"/>
            <a:ext cx="8075240" cy="6048375"/>
          </a:xfrm>
        </p:spPr>
        <p:txBody>
          <a:bodyPr/>
          <a:lstStyle/>
          <a:p>
            <a:pPr eaLnBrk="1" hangingPunct="1"/>
            <a:r>
              <a:rPr lang="tr-TR" b="1" i="1" dirty="0" err="1" smtClean="0"/>
              <a:t>Store</a:t>
            </a:r>
            <a:r>
              <a:rPr lang="tr-TR" b="1" i="1" dirty="0" smtClean="0"/>
              <a:t> </a:t>
            </a:r>
            <a:r>
              <a:rPr lang="tr-TR" b="1" i="1" dirty="0" err="1" smtClean="0"/>
              <a:t>Activities</a:t>
            </a:r>
            <a:r>
              <a:rPr lang="tr-TR" sz="2800" dirty="0" smtClean="0"/>
              <a:t>: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growth</a:t>
            </a:r>
            <a:r>
              <a:rPr lang="tr-TR" sz="2800" dirty="0" smtClean="0"/>
              <a:t> of e-</a:t>
            </a:r>
            <a:r>
              <a:rPr lang="tr-TR" sz="2800" dirty="0" err="1" smtClean="0"/>
              <a:t>commerce</a:t>
            </a:r>
            <a:r>
              <a:rPr lang="tr-TR" sz="2800" dirty="0" smtClean="0"/>
              <a:t> has </a:t>
            </a:r>
            <a:r>
              <a:rPr lang="tr-TR" sz="2800" dirty="0" err="1" smtClean="0"/>
              <a:t>forced</a:t>
            </a:r>
            <a:r>
              <a:rPr lang="tr-TR" sz="2800" dirty="0" smtClean="0"/>
              <a:t> </a:t>
            </a:r>
            <a:r>
              <a:rPr lang="tr-TR" sz="2800" dirty="0" err="1" smtClean="0"/>
              <a:t>traditional</a:t>
            </a:r>
            <a:r>
              <a:rPr lang="tr-TR" sz="2800" dirty="0" smtClean="0"/>
              <a:t> </a:t>
            </a:r>
            <a:r>
              <a:rPr lang="tr-TR" sz="2800" dirty="0" err="1" smtClean="0"/>
              <a:t>brick</a:t>
            </a:r>
            <a:r>
              <a:rPr lang="tr-TR" sz="2800" dirty="0" smtClean="0"/>
              <a:t>-</a:t>
            </a:r>
            <a:r>
              <a:rPr lang="tr-TR" sz="2800" dirty="0" err="1" smtClean="0"/>
              <a:t>and</a:t>
            </a:r>
            <a:r>
              <a:rPr lang="tr-TR" sz="2800" dirty="0" smtClean="0"/>
              <a:t>-</a:t>
            </a:r>
            <a:r>
              <a:rPr lang="tr-TR" sz="2800" dirty="0" err="1" smtClean="0"/>
              <a:t>mortar</a:t>
            </a:r>
            <a:r>
              <a:rPr lang="tr-TR" sz="2800" dirty="0" smtClean="0"/>
              <a:t> </a:t>
            </a:r>
            <a:r>
              <a:rPr lang="tr-TR" sz="2800" dirty="0" err="1" smtClean="0"/>
              <a:t>retailers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respond</a:t>
            </a:r>
            <a:r>
              <a:rPr lang="tr-TR" sz="2800" dirty="0" smtClean="0"/>
              <a:t>.</a:t>
            </a: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addition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their</a:t>
            </a:r>
            <a:r>
              <a:rPr lang="tr-TR" sz="2800" dirty="0" smtClean="0"/>
              <a:t> </a:t>
            </a:r>
            <a:r>
              <a:rPr lang="tr-TR" sz="2800" dirty="0" err="1" smtClean="0"/>
              <a:t>natural</a:t>
            </a:r>
            <a:r>
              <a:rPr lang="tr-TR" sz="2800" dirty="0" smtClean="0"/>
              <a:t> </a:t>
            </a:r>
            <a:r>
              <a:rPr lang="tr-TR" sz="2800" dirty="0" err="1" smtClean="0"/>
              <a:t>advantages</a:t>
            </a:r>
            <a:r>
              <a:rPr lang="tr-TR" sz="2800" dirty="0" smtClean="0"/>
              <a:t>,</a:t>
            </a:r>
            <a:r>
              <a:rPr lang="tr-TR" sz="2800" dirty="0" err="1" smtClean="0"/>
              <a:t>such</a:t>
            </a:r>
            <a:r>
              <a:rPr lang="tr-TR" sz="2800" dirty="0" smtClean="0"/>
              <a:t> as </a:t>
            </a:r>
            <a:r>
              <a:rPr lang="tr-TR" sz="2800" dirty="0" err="1" smtClean="0"/>
              <a:t>products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dirty="0" err="1" smtClean="0"/>
              <a:t>shoppes</a:t>
            </a:r>
            <a:r>
              <a:rPr lang="tr-TR" sz="2800" dirty="0" smtClean="0"/>
              <a:t> can </a:t>
            </a:r>
            <a:r>
              <a:rPr lang="tr-TR" sz="2800" dirty="0" err="1" smtClean="0"/>
              <a:t>actually</a:t>
            </a:r>
            <a:r>
              <a:rPr lang="tr-TR" sz="2800" dirty="0" smtClean="0"/>
              <a:t> </a:t>
            </a:r>
            <a:r>
              <a:rPr lang="tr-TR" sz="2800" dirty="0" err="1" smtClean="0"/>
              <a:t>see</a:t>
            </a:r>
            <a:r>
              <a:rPr lang="tr-TR" sz="2800" dirty="0" smtClean="0"/>
              <a:t>,</a:t>
            </a:r>
            <a:r>
              <a:rPr lang="tr-TR" sz="2800" dirty="0" err="1" smtClean="0"/>
              <a:t>touch</a:t>
            </a:r>
            <a:r>
              <a:rPr lang="tr-TR" sz="2800" dirty="0" smtClean="0"/>
              <a:t>,</a:t>
            </a:r>
            <a:r>
              <a:rPr lang="tr-TR" sz="2800" dirty="0" err="1" smtClean="0"/>
              <a:t>and</a:t>
            </a:r>
            <a:r>
              <a:rPr lang="tr-TR" sz="2800" dirty="0" smtClean="0"/>
              <a:t> test,</a:t>
            </a:r>
            <a:r>
              <a:rPr lang="tr-TR" sz="2800" dirty="0" err="1" smtClean="0"/>
              <a:t>real</a:t>
            </a:r>
            <a:r>
              <a:rPr lang="tr-TR" sz="2800" dirty="0" smtClean="0"/>
              <a:t>-life </a:t>
            </a:r>
            <a:r>
              <a:rPr lang="tr-TR" sz="2800" dirty="0" err="1" smtClean="0"/>
              <a:t>customer</a:t>
            </a:r>
            <a:r>
              <a:rPr lang="tr-TR" sz="2800" dirty="0" smtClean="0"/>
              <a:t> service,</a:t>
            </a:r>
            <a:r>
              <a:rPr lang="tr-TR" sz="2800" dirty="0" err="1" smtClean="0"/>
              <a:t>and</a:t>
            </a:r>
            <a:r>
              <a:rPr lang="tr-TR" sz="2800" dirty="0" smtClean="0"/>
              <a:t> no </a:t>
            </a:r>
            <a:r>
              <a:rPr lang="tr-TR" sz="2800" dirty="0" err="1" smtClean="0"/>
              <a:t>delivery</a:t>
            </a:r>
            <a:r>
              <a:rPr lang="tr-TR" sz="2800" dirty="0" smtClean="0"/>
              <a:t> </a:t>
            </a:r>
            <a:r>
              <a:rPr lang="tr-TR" sz="2800" dirty="0" err="1" smtClean="0"/>
              <a:t>lag</a:t>
            </a:r>
            <a:r>
              <a:rPr lang="tr-TR" sz="2800" dirty="0" smtClean="0"/>
              <a:t> time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small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medium</a:t>
            </a:r>
            <a:r>
              <a:rPr lang="tr-TR" sz="2800" dirty="0" smtClean="0"/>
              <a:t>-</a:t>
            </a:r>
            <a:r>
              <a:rPr lang="tr-TR" sz="2800" dirty="0" err="1" smtClean="0"/>
              <a:t>sized</a:t>
            </a:r>
            <a:r>
              <a:rPr lang="tr-TR" sz="2800" dirty="0" smtClean="0"/>
              <a:t> </a:t>
            </a:r>
            <a:r>
              <a:rPr lang="tr-TR" sz="2800" dirty="0" err="1" smtClean="0"/>
              <a:t>purchases</a:t>
            </a:r>
            <a:r>
              <a:rPr lang="tr-TR" sz="2800" dirty="0" smtClean="0"/>
              <a:t>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56992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24574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871913"/>
            <a:ext cx="23495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99" y="404813"/>
            <a:ext cx="77263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600" b="1" dirty="0" smtClean="0"/>
              <a:t>RETAIL CATEGORY MANAGEMENT</a:t>
            </a:r>
            <a:r>
              <a:rPr lang="tr-TR" sz="3600" dirty="0" smtClean="0"/>
              <a:t/>
            </a:r>
            <a:br>
              <a:rPr lang="tr-TR" sz="3600" dirty="0" smtClean="0"/>
            </a:br>
            <a:endParaRPr lang="tr-TR" sz="36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24744"/>
            <a:ext cx="8322128" cy="4800600"/>
          </a:xfrm>
        </p:spPr>
        <p:txBody>
          <a:bodyPr/>
          <a:lstStyle/>
          <a:p>
            <a:pPr eaLnBrk="1" hangingPunct="1"/>
            <a:r>
              <a:rPr lang="tr-TR" sz="2800" b="1" i="1" dirty="0" err="1" smtClean="0"/>
              <a:t>Cotegory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Management</a:t>
            </a:r>
            <a:r>
              <a:rPr lang="tr-TR" sz="2800" b="1" i="1" dirty="0" smtClean="0"/>
              <a:t> </a:t>
            </a:r>
            <a:r>
              <a:rPr lang="tr-TR" sz="2800" dirty="0" smtClean="0"/>
              <a:t>is a </a:t>
            </a:r>
            <a:r>
              <a:rPr lang="tr-TR" sz="2800" dirty="0" err="1" smtClean="0"/>
              <a:t>process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dirty="0" err="1" smtClean="0"/>
              <a:t>involves</a:t>
            </a:r>
            <a:r>
              <a:rPr lang="tr-TR" sz="2800" dirty="0" smtClean="0"/>
              <a:t> </a:t>
            </a:r>
            <a:r>
              <a:rPr lang="tr-TR" sz="2800" dirty="0" err="1" smtClean="0"/>
              <a:t>managing</a:t>
            </a:r>
            <a:r>
              <a:rPr lang="tr-TR" sz="2800" dirty="0" smtClean="0"/>
              <a:t> </a:t>
            </a:r>
            <a:r>
              <a:rPr lang="tr-TR" sz="2800" dirty="0" err="1" smtClean="0"/>
              <a:t>product</a:t>
            </a:r>
            <a:r>
              <a:rPr lang="tr-TR" sz="2800" dirty="0" smtClean="0"/>
              <a:t> </a:t>
            </a:r>
            <a:r>
              <a:rPr lang="tr-TR" sz="2800" dirty="0" err="1" smtClean="0"/>
              <a:t>categories</a:t>
            </a:r>
            <a:r>
              <a:rPr lang="tr-TR" sz="2800" dirty="0" smtClean="0"/>
              <a:t> as </a:t>
            </a:r>
            <a:r>
              <a:rPr lang="tr-TR" sz="2800" dirty="0" err="1" smtClean="0"/>
              <a:t>business</a:t>
            </a:r>
            <a:r>
              <a:rPr lang="tr-TR" sz="2800" dirty="0" smtClean="0"/>
              <a:t> </a:t>
            </a:r>
            <a:r>
              <a:rPr lang="tr-TR" sz="2800" dirty="0" err="1" smtClean="0"/>
              <a:t>units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customizing</a:t>
            </a:r>
            <a:r>
              <a:rPr lang="tr-TR" sz="2800" dirty="0" smtClean="0"/>
              <a:t> </a:t>
            </a:r>
            <a:r>
              <a:rPr lang="tr-TR" sz="2800" dirty="0" err="1" smtClean="0"/>
              <a:t>them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satisfy</a:t>
            </a:r>
            <a:r>
              <a:rPr lang="tr-TR" sz="2800" dirty="0" smtClean="0"/>
              <a:t> </a:t>
            </a:r>
            <a:r>
              <a:rPr lang="tr-TR" sz="2800" dirty="0" err="1" smtClean="0"/>
              <a:t>customer</a:t>
            </a:r>
            <a:r>
              <a:rPr lang="tr-TR" sz="2800" dirty="0" smtClean="0"/>
              <a:t> </a:t>
            </a:r>
            <a:r>
              <a:rPr lang="tr-TR" sz="2800" dirty="0" err="1" smtClean="0"/>
              <a:t>needs</a:t>
            </a:r>
            <a:r>
              <a:rPr lang="tr-TR" sz="2800" dirty="0" smtClean="0"/>
              <a:t>.</a:t>
            </a:r>
          </a:p>
          <a:p>
            <a:pPr eaLnBrk="1" hangingPunct="1"/>
            <a:endParaRPr lang="tr-TR" sz="2800" dirty="0"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76328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620713"/>
            <a:ext cx="7787208" cy="561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dirty="0" smtClean="0"/>
              <a:t>  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industry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standard</a:t>
            </a:r>
            <a:r>
              <a:rPr lang="tr-TR" sz="2800" b="1" dirty="0" smtClean="0"/>
              <a:t> model </a:t>
            </a:r>
            <a:r>
              <a:rPr lang="tr-TR" sz="2800" b="1" dirty="0" err="1" smtClean="0"/>
              <a:t>for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category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management</a:t>
            </a:r>
            <a:r>
              <a:rPr lang="tr-TR" sz="2800" b="1" dirty="0" smtClean="0"/>
              <a:t> is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8-</a:t>
            </a:r>
            <a:r>
              <a:rPr lang="tr-TR" sz="2800" b="1" dirty="0" err="1" smtClean="0"/>
              <a:t>steps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process</a:t>
            </a:r>
            <a:r>
              <a:rPr lang="tr-TR" sz="2800" b="1" dirty="0" smtClean="0"/>
              <a:t>:</a:t>
            </a:r>
            <a:endParaRPr lang="tr-TR" sz="2800" b="1" dirty="0" smtClean="0"/>
          </a:p>
          <a:p>
            <a:pPr eaLnBrk="1" hangingPunct="1"/>
            <a:endParaRPr lang="tr-TR" sz="2800" dirty="0" smtClean="0"/>
          </a:p>
          <a:p>
            <a:pPr eaLnBrk="1" hangingPunct="1">
              <a:buFontTx/>
              <a:buNone/>
            </a:pPr>
            <a:r>
              <a:rPr lang="tr-TR" sz="2800" b="1" dirty="0" smtClean="0"/>
              <a:t>1.</a:t>
            </a:r>
            <a:r>
              <a:rPr lang="tr-TR" sz="2800" dirty="0" smtClean="0"/>
              <a:t>Define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category</a:t>
            </a:r>
            <a:endParaRPr lang="tr-TR" sz="2800" dirty="0" smtClean="0"/>
          </a:p>
          <a:p>
            <a:pPr eaLnBrk="1" hangingPunct="1"/>
            <a:endParaRPr lang="tr-TR" sz="2800" dirty="0" smtClean="0"/>
          </a:p>
          <a:p>
            <a:pPr eaLnBrk="1" hangingPunct="1">
              <a:buFontTx/>
              <a:buNone/>
            </a:pPr>
            <a:r>
              <a:rPr lang="tr-TR" sz="2800" b="1" dirty="0" smtClean="0"/>
              <a:t>2.</a:t>
            </a:r>
            <a:r>
              <a:rPr lang="tr-TR" sz="2800" dirty="0" smtClean="0"/>
              <a:t>Define </a:t>
            </a:r>
            <a:r>
              <a:rPr lang="tr-TR" sz="2800" dirty="0" err="1" smtClean="0"/>
              <a:t>the</a:t>
            </a:r>
            <a:r>
              <a:rPr lang="tr-TR" sz="2800" dirty="0" smtClean="0"/>
              <a:t> role of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category</a:t>
            </a:r>
            <a:r>
              <a:rPr lang="tr-TR" sz="2800" dirty="0" smtClean="0"/>
              <a:t> </a:t>
            </a:r>
            <a:r>
              <a:rPr lang="tr-TR" sz="2800" dirty="0" err="1" smtClean="0"/>
              <a:t>within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retailer</a:t>
            </a:r>
            <a:r>
              <a:rPr lang="tr-TR" sz="2800" dirty="0" smtClean="0"/>
              <a:t> </a:t>
            </a:r>
          </a:p>
          <a:p>
            <a:pPr eaLnBrk="1" hangingPunct="1"/>
            <a:endParaRPr lang="tr-TR" sz="2800" dirty="0" smtClean="0"/>
          </a:p>
          <a:p>
            <a:pPr eaLnBrk="1" hangingPunct="1">
              <a:buFontTx/>
              <a:buNone/>
            </a:pPr>
            <a:r>
              <a:rPr lang="tr-TR" sz="2800" b="1" dirty="0" smtClean="0"/>
              <a:t>3.</a:t>
            </a:r>
            <a:r>
              <a:rPr lang="tr-TR" sz="2800" dirty="0" err="1" smtClean="0"/>
              <a:t>Assess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current</a:t>
            </a:r>
            <a:r>
              <a:rPr lang="tr-TR" sz="2800" dirty="0" smtClean="0"/>
              <a:t> </a:t>
            </a:r>
            <a:r>
              <a:rPr lang="tr-TR" sz="2800" dirty="0" err="1" smtClean="0"/>
              <a:t>performance</a:t>
            </a:r>
            <a:endParaRPr lang="tr-TR" sz="2800" dirty="0" smtClean="0"/>
          </a:p>
          <a:p>
            <a:pPr eaLnBrk="1" hangingPunct="1"/>
            <a:endParaRPr lang="tr-TR" sz="2800" dirty="0" smtClean="0"/>
          </a:p>
          <a:p>
            <a:pPr eaLnBrk="1" hangingPunct="1">
              <a:buFontTx/>
              <a:buNone/>
            </a:pPr>
            <a:r>
              <a:rPr lang="tr-TR" sz="2800" b="1" dirty="0" smtClean="0"/>
              <a:t>4.</a:t>
            </a:r>
            <a:r>
              <a:rPr lang="tr-TR" sz="2800" dirty="0" smtClean="0"/>
              <a:t>Set </a:t>
            </a:r>
            <a:r>
              <a:rPr lang="tr-TR" sz="2800" dirty="0" err="1" smtClean="0"/>
              <a:t>goals</a:t>
            </a: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476250"/>
            <a:ext cx="7704658" cy="5257800"/>
          </a:xfrm>
        </p:spPr>
        <p:txBody>
          <a:bodyPr/>
          <a:lstStyle/>
          <a:p>
            <a:pPr eaLnBrk="1" hangingPunct="1"/>
            <a:endParaRPr lang="tr-TR" dirty="0" smtClean="0"/>
          </a:p>
          <a:p>
            <a:pPr eaLnBrk="1" hangingPunct="1">
              <a:buFontTx/>
              <a:buNone/>
            </a:pPr>
            <a:r>
              <a:rPr lang="tr-TR" b="1" dirty="0" smtClean="0"/>
              <a:t>5.</a:t>
            </a:r>
            <a:r>
              <a:rPr lang="tr-TR" dirty="0" err="1" smtClean="0"/>
              <a:t>Choose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audience</a:t>
            </a:r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>
              <a:buFontTx/>
              <a:buNone/>
            </a:pPr>
            <a:r>
              <a:rPr lang="tr-TR" b="1" dirty="0" smtClean="0"/>
              <a:t>6.</a:t>
            </a:r>
            <a:r>
              <a:rPr lang="tr-TR" dirty="0" err="1" smtClean="0"/>
              <a:t>Devise</a:t>
            </a:r>
            <a:r>
              <a:rPr lang="tr-TR" dirty="0" smtClean="0"/>
              <a:t> </a:t>
            </a:r>
            <a:r>
              <a:rPr lang="tr-TR" dirty="0" err="1" smtClean="0"/>
              <a:t>specific</a:t>
            </a:r>
            <a:r>
              <a:rPr lang="tr-TR" dirty="0" smtClean="0"/>
              <a:t> </a:t>
            </a:r>
            <a:r>
              <a:rPr lang="tr-TR" dirty="0" err="1" smtClean="0"/>
              <a:t>tactics</a:t>
            </a:r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>
              <a:buFontTx/>
              <a:buNone/>
            </a:pPr>
            <a:r>
              <a:rPr lang="tr-TR" b="1" dirty="0" smtClean="0"/>
              <a:t>7.</a:t>
            </a:r>
            <a:r>
              <a:rPr lang="tr-TR" dirty="0" err="1" smtClean="0"/>
              <a:t>Implementation</a:t>
            </a:r>
            <a:r>
              <a:rPr lang="tr-TR" dirty="0" smtClean="0"/>
              <a:t> </a:t>
            </a:r>
          </a:p>
          <a:p>
            <a:pPr eaLnBrk="1" hangingPunct="1"/>
            <a:endParaRPr lang="tr-TR" dirty="0" smtClean="0"/>
          </a:p>
          <a:p>
            <a:pPr eaLnBrk="1" hangingPunct="1">
              <a:buFontTx/>
              <a:buNone/>
            </a:pPr>
            <a:r>
              <a:rPr lang="tr-TR" b="1" dirty="0" smtClean="0"/>
              <a:t>8.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eight</a:t>
            </a:r>
            <a:r>
              <a:rPr lang="tr-TR" dirty="0" smtClean="0"/>
              <a:t> step is </a:t>
            </a:r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review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takes</a:t>
            </a:r>
            <a:r>
              <a:rPr lang="tr-TR" dirty="0" smtClean="0"/>
              <a:t> us </a:t>
            </a:r>
            <a:r>
              <a:rPr lang="tr-TR" dirty="0" err="1" smtClean="0"/>
              <a:t>back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step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939608" cy="2808312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Prepurchase</a:t>
            </a:r>
            <a:r>
              <a:rPr lang="en-US" sz="4800" dirty="0" smtClean="0"/>
              <a:t> services</a:t>
            </a:r>
          </a:p>
          <a:p>
            <a:r>
              <a:rPr lang="en-US" sz="4800" dirty="0" err="1" smtClean="0"/>
              <a:t>Postpurchase</a:t>
            </a:r>
            <a:r>
              <a:rPr lang="en-US" sz="4800" dirty="0" smtClean="0"/>
              <a:t> services</a:t>
            </a:r>
          </a:p>
          <a:p>
            <a:r>
              <a:rPr lang="en-US" sz="4800" dirty="0" smtClean="0"/>
              <a:t>Ancillary services</a:t>
            </a:r>
            <a:endParaRPr lang="tr-TR" sz="4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57200"/>
            <a:ext cx="673224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Retailer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Services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Prepurchase</a:t>
            </a:r>
            <a:r>
              <a:rPr lang="en-US" dirty="0" smtClean="0"/>
              <a:t> services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268760"/>
            <a:ext cx="8322128" cy="2664296"/>
          </a:xfrm>
        </p:spPr>
        <p:txBody>
          <a:bodyPr>
            <a:normAutofit fontScale="92500"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en-US" dirty="0" err="1" smtClean="0"/>
              <a:t>Prepurchase</a:t>
            </a:r>
            <a:r>
              <a:rPr lang="en-US" dirty="0" smtClean="0"/>
              <a:t> services include accepting telephone and mail orders, advertising, window and interior display, fitting rooms, shopping </a:t>
            </a:r>
            <a:r>
              <a:rPr lang="en-US" dirty="0" smtClean="0"/>
              <a:t>hours. </a:t>
            </a:r>
            <a:endParaRPr lang="tr-TR" dirty="0"/>
          </a:p>
        </p:txBody>
      </p:sp>
      <p:pic>
        <p:nvPicPr>
          <p:cNvPr id="1026" name="Picture 2" descr="C:\Users\MUSTANG\Desktop\mot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2656"/>
            <a:ext cx="2959100" cy="1841500"/>
          </a:xfrm>
          <a:prstGeom prst="rect">
            <a:avLst/>
          </a:prstGeom>
          <a:noFill/>
        </p:spPr>
      </p:pic>
      <p:pic>
        <p:nvPicPr>
          <p:cNvPr id="1027" name="Picture 3" descr="C:\Users\MUSTANG\Desktop\impact_am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00500"/>
            <a:ext cx="2857500" cy="2857500"/>
          </a:xfrm>
          <a:prstGeom prst="rect">
            <a:avLst/>
          </a:prstGeom>
          <a:noFill/>
        </p:spPr>
      </p:pic>
      <p:pic>
        <p:nvPicPr>
          <p:cNvPr id="1028" name="Picture 4" descr="C:\Users\MUSTANG\Desktop\fitting-room-pay-to-use-a-fitting-room-HuggyMon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65712"/>
            <a:ext cx="403244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Postpurchase</a:t>
            </a:r>
            <a:r>
              <a:rPr lang="en-US" dirty="0" smtClean="0"/>
              <a:t> services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en-US" dirty="0" err="1" smtClean="0"/>
              <a:t>Postpurchase</a:t>
            </a:r>
            <a:r>
              <a:rPr lang="en-US" dirty="0" smtClean="0"/>
              <a:t> services include shipping and delivery, gift wrapping, adjustments and returns, alterations and tailoring, installations, engraving. </a:t>
            </a:r>
            <a:endParaRPr lang="tr-TR" dirty="0"/>
          </a:p>
        </p:txBody>
      </p:sp>
      <p:pic>
        <p:nvPicPr>
          <p:cNvPr id="2050" name="Picture 2" descr="C:\Users\MUSTANG\Desktop\m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114800"/>
            <a:ext cx="2857500" cy="2743200"/>
          </a:xfrm>
          <a:prstGeom prst="rect">
            <a:avLst/>
          </a:prstGeom>
          <a:noFill/>
        </p:spPr>
      </p:pic>
      <p:pic>
        <p:nvPicPr>
          <p:cNvPr id="2051" name="Picture 3" descr="C:\Users\MUSTANG\Desktop\musical-notes-gift-wrap-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2381250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Ancillary services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Ancillary services include general information, check cashing, parking, restaurants, repairs, interior decorating, credit, rest rooms, baby-attendant service. 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71600" y="152401"/>
            <a:ext cx="7486600" cy="1524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6000" b="1" dirty="0" err="1" smtClean="0"/>
              <a:t>What</a:t>
            </a:r>
            <a:r>
              <a:rPr lang="tr-TR" sz="6000" b="1" dirty="0" smtClean="0"/>
              <a:t> is </a:t>
            </a:r>
            <a:r>
              <a:rPr lang="tr-TR" sz="6000" b="1" dirty="0" err="1" smtClean="0"/>
              <a:t>Retailing</a:t>
            </a:r>
            <a:r>
              <a:rPr lang="tr-TR" sz="6000" b="1" dirty="0" smtClean="0"/>
              <a:t>?</a:t>
            </a:r>
            <a:endParaRPr lang="tr-TR" sz="60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43608" y="1600200"/>
            <a:ext cx="6652592" cy="499715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Retail involves the sale of goods from a single point (malls, markets, department stores etc) directly to the consumer in small quantities for his end use</a:t>
            </a:r>
            <a:r>
              <a:rPr lang="tr-TR" sz="4400" b="1" dirty="0" smtClean="0">
                <a:solidFill>
                  <a:schemeClr val="tx1"/>
                </a:solidFill>
              </a:rPr>
              <a:t>.</a:t>
            </a:r>
            <a:endParaRPr lang="tr-TR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274320"/>
            <a:ext cx="8034096" cy="1143000"/>
          </a:xfrm>
        </p:spPr>
        <p:txBody>
          <a:bodyPr>
            <a:normAutofit/>
          </a:bodyPr>
          <a:lstStyle/>
          <a:p>
            <a:r>
              <a:rPr lang="tr-TR" sz="5400" b="1" dirty="0" err="1" smtClean="0"/>
              <a:t>Major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Retailing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Types</a:t>
            </a:r>
            <a:endParaRPr lang="tr-TR" sz="5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4400" dirty="0" err="1" smtClean="0"/>
              <a:t>Specialty</a:t>
            </a:r>
            <a:r>
              <a:rPr lang="tr-TR" sz="4400" dirty="0" smtClean="0"/>
              <a:t> </a:t>
            </a:r>
            <a:r>
              <a:rPr lang="tr-TR" sz="4400" dirty="0" err="1" smtClean="0"/>
              <a:t>Store</a:t>
            </a:r>
            <a:endParaRPr lang="tr-TR" sz="4400" dirty="0" smtClean="0"/>
          </a:p>
          <a:p>
            <a:r>
              <a:rPr lang="tr-TR" sz="4400" dirty="0" err="1" smtClean="0"/>
              <a:t>Department</a:t>
            </a:r>
            <a:r>
              <a:rPr lang="tr-TR" sz="4400" dirty="0" smtClean="0"/>
              <a:t> </a:t>
            </a:r>
            <a:r>
              <a:rPr lang="tr-TR" sz="4400" dirty="0" err="1" smtClean="0"/>
              <a:t>Store</a:t>
            </a:r>
            <a:endParaRPr lang="tr-TR" sz="4400" dirty="0" smtClean="0"/>
          </a:p>
          <a:p>
            <a:r>
              <a:rPr lang="tr-TR" sz="4400" dirty="0" err="1" smtClean="0"/>
              <a:t>Supermarket</a:t>
            </a:r>
            <a:endParaRPr lang="tr-TR" sz="4400" dirty="0" smtClean="0"/>
          </a:p>
          <a:p>
            <a:r>
              <a:rPr lang="tr-TR" sz="4400" dirty="0" err="1" smtClean="0"/>
              <a:t>Convenience</a:t>
            </a:r>
            <a:r>
              <a:rPr lang="tr-TR" sz="4400" dirty="0" smtClean="0"/>
              <a:t> </a:t>
            </a:r>
            <a:r>
              <a:rPr lang="tr-TR" sz="4400" dirty="0" err="1" smtClean="0"/>
              <a:t>Store</a:t>
            </a:r>
            <a:endParaRPr lang="tr-TR" sz="44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4400" dirty="0" err="1" smtClean="0"/>
              <a:t>Discount</a:t>
            </a:r>
            <a:r>
              <a:rPr lang="tr-TR" sz="4400" dirty="0" smtClean="0"/>
              <a:t> </a:t>
            </a:r>
            <a:r>
              <a:rPr lang="tr-TR" sz="4400" dirty="0" err="1" smtClean="0"/>
              <a:t>Store</a:t>
            </a:r>
            <a:endParaRPr lang="tr-TR" sz="4400" dirty="0" smtClean="0"/>
          </a:p>
          <a:p>
            <a:r>
              <a:rPr lang="tr-TR" sz="4400" dirty="0" err="1" smtClean="0"/>
              <a:t>Off</a:t>
            </a:r>
            <a:r>
              <a:rPr lang="tr-TR" sz="4400" dirty="0" smtClean="0"/>
              <a:t>-</a:t>
            </a:r>
            <a:r>
              <a:rPr lang="tr-TR" sz="4400" dirty="0" err="1" smtClean="0"/>
              <a:t>Price</a:t>
            </a:r>
            <a:r>
              <a:rPr lang="tr-TR" sz="4400" dirty="0" smtClean="0"/>
              <a:t> </a:t>
            </a:r>
            <a:r>
              <a:rPr lang="tr-TR" sz="4400" dirty="0" err="1" smtClean="0"/>
              <a:t>Retailer</a:t>
            </a:r>
            <a:endParaRPr lang="tr-TR" sz="4400" dirty="0" smtClean="0"/>
          </a:p>
          <a:p>
            <a:r>
              <a:rPr lang="tr-TR" sz="4400" dirty="0" err="1" smtClean="0"/>
              <a:t>Superstone</a:t>
            </a:r>
            <a:endParaRPr lang="tr-TR" sz="4400" dirty="0" smtClean="0"/>
          </a:p>
          <a:p>
            <a:r>
              <a:rPr lang="tr-TR" sz="4400" dirty="0" err="1" smtClean="0"/>
              <a:t>Catalog</a:t>
            </a:r>
            <a:r>
              <a:rPr lang="tr-TR" sz="4400" dirty="0" smtClean="0"/>
              <a:t> </a:t>
            </a:r>
            <a:r>
              <a:rPr lang="tr-TR" sz="4400" dirty="0" err="1" smtClean="0"/>
              <a:t>Showroom</a:t>
            </a:r>
            <a:endParaRPr lang="tr-T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4941168"/>
            <a:ext cx="6667128" cy="609600"/>
          </a:xfrm>
        </p:spPr>
        <p:txBody>
          <a:bodyPr>
            <a:noAutofit/>
          </a:bodyPr>
          <a:lstStyle/>
          <a:p>
            <a:r>
              <a:rPr lang="tr-TR" sz="4800" dirty="0" err="1" smtClean="0"/>
              <a:t>Specialty</a:t>
            </a:r>
            <a:r>
              <a:rPr lang="tr-TR" sz="4800" dirty="0" smtClean="0"/>
              <a:t> </a:t>
            </a:r>
            <a:r>
              <a:rPr lang="tr-TR" sz="4800" dirty="0" err="1" smtClean="0"/>
              <a:t>Store</a:t>
            </a:r>
            <a:endParaRPr lang="tr-TR" sz="4800" dirty="0"/>
          </a:p>
        </p:txBody>
      </p:sp>
      <p:pic>
        <p:nvPicPr>
          <p:cNvPr id="5" name="4 Resim Yer Tutucusu" descr="311931049_d05733e2a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4727575"/>
          </a:xfrm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9144000" cy="1371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Specialty stores</a:t>
            </a:r>
            <a:r>
              <a:rPr lang="en-US" sz="3200" dirty="0" smtClean="0"/>
              <a:t> are small stores which specialize in </a:t>
            </a:r>
            <a:endParaRPr lang="tr-TR" sz="3200" dirty="0" smtClean="0"/>
          </a:p>
          <a:p>
            <a:endParaRPr lang="tr-TR" sz="3200" dirty="0" smtClean="0"/>
          </a:p>
          <a:p>
            <a:r>
              <a:rPr lang="en-US" sz="3200" dirty="0" smtClean="0"/>
              <a:t>a </a:t>
            </a:r>
            <a:r>
              <a:rPr lang="en-US" sz="3200" dirty="0" smtClean="0"/>
              <a:t>specific range of merchandise and related items.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4221088"/>
            <a:ext cx="4536504" cy="1368152"/>
          </a:xfrm>
        </p:spPr>
        <p:txBody>
          <a:bodyPr>
            <a:noAutofit/>
          </a:bodyPr>
          <a:lstStyle/>
          <a:p>
            <a:r>
              <a:rPr lang="tr-TR" sz="4400" dirty="0" err="1" smtClean="0"/>
              <a:t>Department</a:t>
            </a:r>
            <a:r>
              <a:rPr lang="tr-TR" sz="4400" dirty="0" smtClean="0"/>
              <a:t> </a:t>
            </a:r>
            <a:r>
              <a:rPr lang="tr-TR" sz="4400" dirty="0" err="1" smtClean="0"/>
              <a:t>Store</a:t>
            </a:r>
            <a:endParaRPr lang="tr-TR" sz="4400" dirty="0"/>
          </a:p>
        </p:txBody>
      </p:sp>
      <p:pic>
        <p:nvPicPr>
          <p:cNvPr id="5" name="4 Resim Yer Tutucusu" descr="department_stor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57" r="5357"/>
          <a:stretch>
            <a:fillRect/>
          </a:stretch>
        </p:blipFill>
        <p:spPr>
          <a:xfrm>
            <a:off x="152400" y="1"/>
            <a:ext cx="8839200" cy="4114800"/>
          </a:xfrm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0" y="5805264"/>
            <a:ext cx="9144000" cy="1052736"/>
          </a:xfrm>
        </p:spPr>
        <p:txBody>
          <a:bodyPr>
            <a:no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department store</a:t>
            </a:r>
            <a:r>
              <a:rPr lang="en-US" sz="2800" dirty="0" smtClean="0"/>
              <a:t> is a </a:t>
            </a:r>
            <a:r>
              <a:rPr lang="en-US" sz="2800" dirty="0" err="1" smtClean="0"/>
              <a:t>reta</a:t>
            </a:r>
            <a:r>
              <a:rPr lang="tr-TR" sz="2800" dirty="0" smtClean="0"/>
              <a:t>il</a:t>
            </a:r>
            <a:r>
              <a:rPr lang="en-US" sz="2800" dirty="0" smtClean="0"/>
              <a:t> establishment which satisfies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en-US" sz="2800" dirty="0" smtClean="0"/>
              <a:t>a </a:t>
            </a:r>
            <a:r>
              <a:rPr lang="en-US" sz="2800" dirty="0" smtClean="0"/>
              <a:t>wide range of durable goods and products to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</a:p>
          <a:p>
            <a:endParaRPr lang="tr-TR" sz="2800" dirty="0" smtClean="0"/>
          </a:p>
          <a:p>
            <a:r>
              <a:rPr lang="en-US" sz="2800" dirty="0" smtClean="0"/>
              <a:t>consumer's </a:t>
            </a:r>
            <a:r>
              <a:rPr lang="en-US" sz="2800" dirty="0" smtClean="0"/>
              <a:t>personal and residential needs</a:t>
            </a:r>
            <a:r>
              <a:rPr lang="tr-TR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59632" y="4581128"/>
            <a:ext cx="7278688" cy="609600"/>
          </a:xfrm>
        </p:spPr>
        <p:txBody>
          <a:bodyPr>
            <a:noAutofit/>
          </a:bodyPr>
          <a:lstStyle/>
          <a:p>
            <a:r>
              <a:rPr lang="tr-TR" sz="4000" dirty="0" err="1" smtClean="0"/>
              <a:t>Supermarket</a:t>
            </a:r>
            <a:endParaRPr lang="tr-TR" sz="4000" dirty="0"/>
          </a:p>
        </p:txBody>
      </p:sp>
      <p:pic>
        <p:nvPicPr>
          <p:cNvPr id="6" name="5 Resim Yer Tutucusu" descr="supermarke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000" r="6000"/>
          <a:stretch>
            <a:fillRect/>
          </a:stretch>
        </p:blipFill>
        <p:spPr>
          <a:xfrm>
            <a:off x="0" y="0"/>
            <a:ext cx="9144000" cy="4191000"/>
          </a:xfrm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0" y="5661248"/>
            <a:ext cx="9144000" cy="1196752"/>
          </a:xfrm>
        </p:spPr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supermarket</a:t>
            </a:r>
            <a:r>
              <a:rPr lang="en-US" sz="2400" dirty="0" smtClean="0"/>
              <a:t>, a form of grocery store, is a </a:t>
            </a:r>
            <a:r>
              <a:rPr lang="en-US" sz="2400" dirty="0" smtClean="0"/>
              <a:t>self-service </a:t>
            </a:r>
            <a:r>
              <a:rPr lang="en-US" sz="2400" dirty="0" smtClean="0"/>
              <a:t>store offering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en-US" sz="2400" dirty="0" smtClean="0"/>
              <a:t>a </a:t>
            </a:r>
            <a:r>
              <a:rPr lang="en-US" sz="2400" dirty="0" smtClean="0"/>
              <a:t>wide variety of food and </a:t>
            </a:r>
            <a:r>
              <a:rPr lang="en-US" sz="2400" dirty="0" smtClean="0"/>
              <a:t>household </a:t>
            </a:r>
            <a:r>
              <a:rPr lang="en-US" sz="2400" dirty="0" smtClean="0"/>
              <a:t>merchandise, organized into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800" dirty="0" smtClean="0"/>
              <a:t>d</a:t>
            </a:r>
            <a:r>
              <a:rPr lang="en-US" sz="2800" dirty="0" err="1" smtClean="0"/>
              <a:t>epartments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8jk7l000004oh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"/>
            <a:ext cx="3375992" cy="32766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4648200" y="0"/>
            <a:ext cx="4398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/>
              <a:t>Convenience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Store</a:t>
            </a:r>
            <a:r>
              <a:rPr lang="tr-TR" sz="2800" b="1" dirty="0" smtClean="0"/>
              <a:t> </a:t>
            </a:r>
            <a:r>
              <a:rPr lang="en-US" sz="2800" dirty="0" smtClean="0"/>
              <a:t>is a small</a:t>
            </a:r>
            <a:endParaRPr lang="tr-TR" sz="2800" dirty="0" smtClean="0"/>
          </a:p>
          <a:p>
            <a:r>
              <a:rPr lang="en-US" sz="2800" dirty="0" smtClean="0"/>
              <a:t> store or shop in a built up </a:t>
            </a:r>
            <a:endParaRPr lang="tr-TR" sz="2800" dirty="0" smtClean="0"/>
          </a:p>
          <a:p>
            <a:r>
              <a:rPr lang="en-US" sz="2800" dirty="0" smtClean="0"/>
              <a:t>area that stocks a range of </a:t>
            </a:r>
            <a:endParaRPr lang="tr-TR" sz="2800" dirty="0" smtClean="0"/>
          </a:p>
          <a:p>
            <a:r>
              <a:rPr lang="en-US" sz="2800" dirty="0" smtClean="0"/>
              <a:t>everyday items such as </a:t>
            </a:r>
            <a:endParaRPr lang="tr-TR" sz="2800" dirty="0" smtClean="0"/>
          </a:p>
          <a:p>
            <a:r>
              <a:rPr lang="en-US" sz="2800" dirty="0" err="1" smtClean="0"/>
              <a:t>groceries,alcoholic</a:t>
            </a:r>
            <a:r>
              <a:rPr lang="en-US" sz="2800" dirty="0" smtClean="0"/>
              <a:t> and soft</a:t>
            </a:r>
            <a:r>
              <a:rPr lang="tr-TR" sz="2800" dirty="0" smtClean="0"/>
              <a:t> </a:t>
            </a:r>
          </a:p>
          <a:p>
            <a:r>
              <a:rPr lang="en-US" sz="2800" dirty="0" smtClean="0"/>
              <a:t>drinks, newspapers and may </a:t>
            </a:r>
            <a:endParaRPr lang="tr-TR" sz="2800" dirty="0" smtClean="0"/>
          </a:p>
          <a:p>
            <a:r>
              <a:rPr lang="tr-TR" sz="2800" dirty="0" smtClean="0"/>
              <a:t>a</a:t>
            </a:r>
            <a:r>
              <a:rPr lang="en-US" sz="2800" dirty="0" err="1" smtClean="0"/>
              <a:t>lso</a:t>
            </a:r>
            <a:r>
              <a:rPr lang="tr-TR" sz="2800" dirty="0" smtClean="0"/>
              <a:t> </a:t>
            </a:r>
            <a:r>
              <a:rPr lang="en-US" sz="2800" dirty="0" smtClean="0"/>
              <a:t>offer money order and </a:t>
            </a:r>
            <a:endParaRPr lang="tr-TR" sz="2800" dirty="0" smtClean="0"/>
          </a:p>
          <a:p>
            <a:r>
              <a:rPr lang="en-US" sz="2800" dirty="0" smtClean="0"/>
              <a:t>wire transfer services.</a:t>
            </a:r>
            <a:endParaRPr lang="tr-TR" sz="2800" dirty="0"/>
          </a:p>
        </p:txBody>
      </p:sp>
      <p:pic>
        <p:nvPicPr>
          <p:cNvPr id="5" name="4 Resim" descr="2406239398_5b5a822d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657600"/>
            <a:ext cx="3375992" cy="32004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4648200" y="3886200"/>
            <a:ext cx="45343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Discount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Store</a:t>
            </a:r>
            <a:r>
              <a:rPr lang="tr-TR" sz="2800" b="1" dirty="0" smtClean="0"/>
              <a:t> </a:t>
            </a:r>
            <a:r>
              <a:rPr lang="tr-TR" sz="2800" dirty="0" smtClean="0"/>
              <a:t>is </a:t>
            </a:r>
            <a:r>
              <a:rPr lang="en-US" sz="2800" dirty="0" smtClean="0"/>
              <a:t>which sells</a:t>
            </a:r>
            <a:endParaRPr lang="tr-TR" sz="2800" dirty="0" smtClean="0"/>
          </a:p>
          <a:p>
            <a:r>
              <a:rPr lang="en-US" sz="2800" dirty="0" smtClean="0"/>
              <a:t> products at prices lower than</a:t>
            </a:r>
            <a:endParaRPr lang="tr-TR" sz="2800" dirty="0" smtClean="0"/>
          </a:p>
          <a:p>
            <a:r>
              <a:rPr lang="en-US" sz="2800" dirty="0" smtClean="0"/>
              <a:t> those asked by traditional </a:t>
            </a:r>
            <a:endParaRPr lang="tr-TR" sz="2800" dirty="0" smtClean="0"/>
          </a:p>
          <a:p>
            <a:r>
              <a:rPr lang="en-US" sz="2800" dirty="0" smtClean="0"/>
              <a:t>retail outlets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1137</Words>
  <Application>Microsoft Office PowerPoint</Application>
  <PresentationFormat>Ekran Gösterisi (4:3)</PresentationFormat>
  <Paragraphs>141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Gündönümü</vt:lpstr>
      <vt:lpstr>Slayt 1</vt:lpstr>
      <vt:lpstr>Slayt 2</vt:lpstr>
      <vt:lpstr>Slayt 3</vt:lpstr>
      <vt:lpstr>What is Retailing?</vt:lpstr>
      <vt:lpstr>Major Retailing Types</vt:lpstr>
      <vt:lpstr>Specialty Store</vt:lpstr>
      <vt:lpstr>Department Store</vt:lpstr>
      <vt:lpstr>Supermarket</vt:lpstr>
      <vt:lpstr>Slayt 9</vt:lpstr>
      <vt:lpstr>Slayt 10</vt:lpstr>
      <vt:lpstr>Catalog Showroom</vt:lpstr>
      <vt:lpstr>Levels of Retail Service</vt:lpstr>
      <vt:lpstr>Self-Service</vt:lpstr>
      <vt:lpstr>Slayt 14</vt:lpstr>
      <vt:lpstr>Full Service</vt:lpstr>
      <vt:lpstr>Non-Store Retailing</vt:lpstr>
      <vt:lpstr>Slayt 17</vt:lpstr>
      <vt:lpstr>Slayt 18</vt:lpstr>
      <vt:lpstr>Slayt 19</vt:lpstr>
      <vt:lpstr>MAJOR  TYPES OF CORPORATE RETAIL                          ORGANIZATIONS</vt:lpstr>
      <vt:lpstr>Slayt 21</vt:lpstr>
      <vt:lpstr>Slayt 22</vt:lpstr>
      <vt:lpstr>Slayt 23</vt:lpstr>
      <vt:lpstr>Slayt 24</vt:lpstr>
      <vt:lpstr>Slayt 25</vt:lpstr>
      <vt:lpstr>RETAILERS’ MARKETING DECISIONS</vt:lpstr>
      <vt:lpstr>Slayt 27</vt:lpstr>
      <vt:lpstr>Slayt 28</vt:lpstr>
      <vt:lpstr>Slayt 29</vt:lpstr>
      <vt:lpstr>Slayt 30</vt:lpstr>
      <vt:lpstr>RETAIL CATEGORY MANAGEMENT </vt:lpstr>
      <vt:lpstr>Slayt 32</vt:lpstr>
      <vt:lpstr>Slayt 33</vt:lpstr>
      <vt:lpstr>Slayt 34</vt:lpstr>
      <vt:lpstr>Prepurchase services</vt:lpstr>
      <vt:lpstr>Postpurchase services</vt:lpstr>
      <vt:lpstr>Ancillary services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MUSTANG</dc:creator>
  <cp:lastModifiedBy>MUSTANG</cp:lastModifiedBy>
  <cp:revision>2</cp:revision>
  <dcterms:created xsi:type="dcterms:W3CDTF">2012-03-21T17:44:32Z</dcterms:created>
  <dcterms:modified xsi:type="dcterms:W3CDTF">2012-03-21T19:19:52Z</dcterms:modified>
</cp:coreProperties>
</file>